
<file path=[Content_Types].xml><?xml version="1.0" encoding="utf-8"?>
<Types xmlns="http://schemas.openxmlformats.org/package/2006/content-types">
  <Default Extension="xml" ContentType="application/xml"/>
  <Default Extension="jpeg" ContentType="image/jpeg"/>
  <Default Extension="mp3" ContentType="audio/mpeg"/>
  <Default Extension="jpg" ContentType="image/jpeg"/>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8"/>
  </p:notesMasterIdLst>
  <p:sldIdLst>
    <p:sldId id="327" r:id="rId2"/>
    <p:sldId id="331" r:id="rId3"/>
    <p:sldId id="329" r:id="rId4"/>
    <p:sldId id="263" r:id="rId5"/>
    <p:sldId id="336" r:id="rId6"/>
    <p:sldId id="335" r:id="rId7"/>
    <p:sldId id="282" r:id="rId8"/>
    <p:sldId id="269" r:id="rId9"/>
    <p:sldId id="278" r:id="rId10"/>
    <p:sldId id="288" r:id="rId11"/>
    <p:sldId id="289" r:id="rId12"/>
    <p:sldId id="290" r:id="rId13"/>
    <p:sldId id="283" r:id="rId14"/>
    <p:sldId id="279" r:id="rId15"/>
    <p:sldId id="285" r:id="rId16"/>
    <p:sldId id="286" r:id="rId17"/>
    <p:sldId id="287" r:id="rId18"/>
    <p:sldId id="291" r:id="rId19"/>
    <p:sldId id="292" r:id="rId20"/>
    <p:sldId id="293" r:id="rId21"/>
    <p:sldId id="294" r:id="rId22"/>
    <p:sldId id="295" r:id="rId23"/>
    <p:sldId id="296" r:id="rId24"/>
    <p:sldId id="297" r:id="rId25"/>
    <p:sldId id="298" r:id="rId26"/>
    <p:sldId id="330" r:id="rId27"/>
    <p:sldId id="300" r:id="rId28"/>
    <p:sldId id="301" r:id="rId29"/>
    <p:sldId id="302" r:id="rId30"/>
    <p:sldId id="303" r:id="rId31"/>
    <p:sldId id="304" r:id="rId32"/>
    <p:sldId id="305" r:id="rId33"/>
    <p:sldId id="306" r:id="rId34"/>
    <p:sldId id="307" r:id="rId35"/>
    <p:sldId id="308" r:id="rId36"/>
    <p:sldId id="309" r:id="rId37"/>
    <p:sldId id="310" r:id="rId38"/>
    <p:sldId id="311" r:id="rId39"/>
    <p:sldId id="312" r:id="rId40"/>
    <p:sldId id="313" r:id="rId41"/>
    <p:sldId id="314" r:id="rId42"/>
    <p:sldId id="315" r:id="rId43"/>
    <p:sldId id="316" r:id="rId44"/>
    <p:sldId id="317" r:id="rId45"/>
    <p:sldId id="318" r:id="rId46"/>
    <p:sldId id="319" r:id="rId47"/>
    <p:sldId id="320" r:id="rId48"/>
    <p:sldId id="321" r:id="rId49"/>
    <p:sldId id="322" r:id="rId50"/>
    <p:sldId id="323" r:id="rId51"/>
    <p:sldId id="324" r:id="rId52"/>
    <p:sldId id="325" r:id="rId53"/>
    <p:sldId id="326" r:id="rId54"/>
    <p:sldId id="332" r:id="rId55"/>
    <p:sldId id="333" r:id="rId56"/>
    <p:sldId id="334" r:id="rId57"/>
  </p:sldIdLst>
  <p:sldSz cx="12192000" cy="6858000"/>
  <p:notesSz cx="6858000" cy="9144000"/>
  <p:custDataLst>
    <p:tags r:id="rId5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395F72"/>
    <a:srgbClr val="17232B"/>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30" autoAdjust="0"/>
    <p:restoredTop sz="94674"/>
  </p:normalViewPr>
  <p:slideViewPr>
    <p:cSldViewPr snapToGrid="0" showGuides="1">
      <p:cViewPr varScale="1">
        <p:scale>
          <a:sx n="124" d="100"/>
          <a:sy n="124" d="100"/>
        </p:scale>
        <p:origin x="760" y="168"/>
      </p:cViewPr>
      <p:guideLst>
        <p:guide orient="horz" pos="2160"/>
        <p:guide pos="3840"/>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notesMaster" Target="notesMasters/notesMaster1.xml"/><Relationship Id="rId59" Type="http://schemas.openxmlformats.org/officeDocument/2006/relationships/tags" Target="tags/tag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jpeg>
</file>

<file path=ppt/media/image12.jpeg>
</file>

<file path=ppt/media/image13.jpeg>
</file>

<file path=ppt/media/image14.jpg>
</file>

<file path=ppt/media/image15.jpg>
</file>

<file path=ppt/media/image16.jpg>
</file>

<file path=ppt/media/image17.gif>
</file>

<file path=ppt/media/image18.jpg>
</file>

<file path=ppt/media/image19.jpg>
</file>

<file path=ppt/media/image2.png>
</file>

<file path=ppt/media/image20.jpg>
</file>

<file path=ppt/media/image21.jpg>
</file>

<file path=ppt/media/image3.png>
</file>

<file path=ppt/media/image4.png>
</file>

<file path=ppt/media/image5.tiff>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A968EC-F444-4723-A295-918069CE0724}" type="datetimeFigureOut">
              <a:rPr lang="zh-CN" altLang="en-US" smtClean="0"/>
              <a:t>2017/10/12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EEE461-41DB-4DF9-A1AC-E0AD990EAB72}" type="slidenum">
              <a:rPr lang="zh-CN" altLang="en-US" smtClean="0"/>
              <a:t>‹#›</a:t>
            </a:fld>
            <a:endParaRPr lang="zh-CN" altLang="en-US"/>
          </a:p>
        </p:txBody>
      </p:sp>
    </p:spTree>
    <p:extLst>
      <p:ext uri="{BB962C8B-B14F-4D97-AF65-F5344CB8AC3E}">
        <p14:creationId xmlns:p14="http://schemas.microsoft.com/office/powerpoint/2010/main" val="1998510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1</a:t>
            </a:fld>
            <a:endParaRPr lang="zh-CN" altLang="en-US"/>
          </a:p>
        </p:txBody>
      </p:sp>
    </p:spTree>
    <p:extLst>
      <p:ext uri="{BB962C8B-B14F-4D97-AF65-F5344CB8AC3E}">
        <p14:creationId xmlns:p14="http://schemas.microsoft.com/office/powerpoint/2010/main" val="29934289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配置库结构设计图 </a:t>
            </a:r>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10</a:t>
            </a:fld>
            <a:endParaRPr lang="zh-CN" altLang="en-US"/>
          </a:p>
        </p:txBody>
      </p:sp>
    </p:spTree>
    <p:extLst>
      <p:ext uri="{BB962C8B-B14F-4D97-AF65-F5344CB8AC3E}">
        <p14:creationId xmlns:p14="http://schemas.microsoft.com/office/powerpoint/2010/main" val="3741009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11</a:t>
            </a:fld>
            <a:endParaRPr lang="zh-CN" altLang="en-US"/>
          </a:p>
        </p:txBody>
      </p:sp>
    </p:spTree>
    <p:extLst>
      <p:ext uri="{BB962C8B-B14F-4D97-AF65-F5344CB8AC3E}">
        <p14:creationId xmlns:p14="http://schemas.microsoft.com/office/powerpoint/2010/main" val="13663249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基线管理：文档库管理员可以对文档库创建“基线”，所谓“基线”，是文档库的某一时刻的“快照”，即创建基线的时候，文档库中所有文档的当前版本的一个整体拷贝</a:t>
            </a:r>
          </a:p>
          <a:p>
            <a:r>
              <a:rPr lang="zh-CN" altLang="en-US" smtClean="0"/>
              <a:t>基线如何建立？？？</a:t>
            </a:r>
            <a:endParaRPr lang="zh-CN" altLang="en-US" dirty="0"/>
          </a:p>
        </p:txBody>
      </p:sp>
      <p:sp>
        <p:nvSpPr>
          <p:cNvPr id="4" name="灯片编号占位符 3"/>
          <p:cNvSpPr>
            <a:spLocks noGrp="1"/>
          </p:cNvSpPr>
          <p:nvPr>
            <p:ph type="sldNum" sz="quarter" idx="10"/>
          </p:nvPr>
        </p:nvSpPr>
        <p:spPr/>
        <p:txBody>
          <a:bodyPr/>
          <a:lstStyle/>
          <a:p>
            <a:fld id="{85EEE461-41DB-4DF9-A1AC-E0AD990EAB72}" type="slidenum">
              <a:rPr lang="zh-CN" altLang="en-US" smtClean="0"/>
              <a:t>12</a:t>
            </a:fld>
            <a:endParaRPr lang="zh-CN" altLang="en-US"/>
          </a:p>
        </p:txBody>
      </p:sp>
    </p:spTree>
    <p:extLst>
      <p:ext uri="{BB962C8B-B14F-4D97-AF65-F5344CB8AC3E}">
        <p14:creationId xmlns:p14="http://schemas.microsoft.com/office/powerpoint/2010/main" val="15276372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13</a:t>
            </a:fld>
            <a:endParaRPr lang="zh-CN" altLang="en-US"/>
          </a:p>
        </p:txBody>
      </p:sp>
    </p:spTree>
    <p:extLst>
      <p:ext uri="{BB962C8B-B14F-4D97-AF65-F5344CB8AC3E}">
        <p14:creationId xmlns:p14="http://schemas.microsoft.com/office/powerpoint/2010/main" val="3846240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14</a:t>
            </a:fld>
            <a:endParaRPr lang="zh-CN" altLang="en-US"/>
          </a:p>
        </p:txBody>
      </p:sp>
    </p:spTree>
    <p:extLst>
      <p:ext uri="{BB962C8B-B14F-4D97-AF65-F5344CB8AC3E}">
        <p14:creationId xmlns:p14="http://schemas.microsoft.com/office/powerpoint/2010/main" val="5357283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在该环境中，管理工具集就是</a:t>
            </a:r>
            <a:r>
              <a:rPr lang="en-US" altLang="zh-CN" dirty="0" err="1" smtClean="0"/>
              <a:t>cmm</a:t>
            </a:r>
            <a:r>
              <a:rPr lang="zh-CN" altLang="en-US" dirty="0" smtClean="0"/>
              <a:t>工具集，加上下层的平台集成便共同组成了</a:t>
            </a:r>
            <a:r>
              <a:rPr lang="en-US" altLang="zh-CN" dirty="0" err="1" smtClean="0"/>
              <a:t>cmm</a:t>
            </a:r>
            <a:r>
              <a:rPr lang="zh-CN" altLang="en-US" smtClean="0"/>
              <a:t>开发环境。</a:t>
            </a:r>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15</a:t>
            </a:fld>
            <a:endParaRPr lang="zh-CN" altLang="en-US"/>
          </a:p>
        </p:txBody>
      </p:sp>
    </p:spTree>
    <p:extLst>
      <p:ext uri="{BB962C8B-B14F-4D97-AF65-F5344CB8AC3E}">
        <p14:creationId xmlns:p14="http://schemas.microsoft.com/office/powerpoint/2010/main" val="17801230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开发人员创建产品树或配置项，放入开发库中。可以申请将产品树货配置项提交到受控库中。提交时，先有客户填写入受控库申请单，然后评审，评审</a:t>
            </a:r>
            <a:r>
              <a:rPr lang="zh-CN" altLang="en-US" smtClean="0"/>
              <a:t>通过进入受控库。</a:t>
            </a:r>
            <a:endParaRPr lang="zh-CN" altLang="en-US" dirty="0"/>
          </a:p>
        </p:txBody>
      </p:sp>
      <p:sp>
        <p:nvSpPr>
          <p:cNvPr id="4" name="灯片编号占位符 3"/>
          <p:cNvSpPr>
            <a:spLocks noGrp="1"/>
          </p:cNvSpPr>
          <p:nvPr>
            <p:ph type="sldNum" sz="quarter" idx="10"/>
          </p:nvPr>
        </p:nvSpPr>
        <p:spPr/>
        <p:txBody>
          <a:bodyPr/>
          <a:lstStyle/>
          <a:p>
            <a:fld id="{85EEE461-41DB-4DF9-A1AC-E0AD990EAB72}" type="slidenum">
              <a:rPr lang="zh-CN" altLang="en-US" smtClean="0"/>
              <a:t>16</a:t>
            </a:fld>
            <a:endParaRPr lang="zh-CN" altLang="en-US"/>
          </a:p>
        </p:txBody>
      </p:sp>
    </p:spTree>
    <p:extLst>
      <p:ext uri="{BB962C8B-B14F-4D97-AF65-F5344CB8AC3E}">
        <p14:creationId xmlns:p14="http://schemas.microsoft.com/office/powerpoint/2010/main" val="15733117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开发人员创建产品树或配置项，放入开发库中。可以申请将产品树货配置项提交到受控库中。提交时，先有客户填写入受控库申请单，然后评审，评审通过进入受控库。</a:t>
            </a:r>
            <a:endParaRPr lang="zh-CN" altLang="en-US" dirty="0"/>
          </a:p>
        </p:txBody>
      </p:sp>
      <p:sp>
        <p:nvSpPr>
          <p:cNvPr id="4" name="灯片编号占位符 3"/>
          <p:cNvSpPr>
            <a:spLocks noGrp="1"/>
          </p:cNvSpPr>
          <p:nvPr>
            <p:ph type="sldNum" sz="quarter" idx="10"/>
          </p:nvPr>
        </p:nvSpPr>
        <p:spPr/>
        <p:txBody>
          <a:bodyPr/>
          <a:lstStyle/>
          <a:p>
            <a:fld id="{85EEE461-41DB-4DF9-A1AC-E0AD990EAB72}" type="slidenum">
              <a:rPr lang="zh-CN" altLang="en-US" smtClean="0"/>
              <a:t>17</a:t>
            </a:fld>
            <a:endParaRPr lang="zh-CN" altLang="en-US"/>
          </a:p>
        </p:txBody>
      </p:sp>
    </p:spTree>
    <p:extLst>
      <p:ext uri="{BB962C8B-B14F-4D97-AF65-F5344CB8AC3E}">
        <p14:creationId xmlns:p14="http://schemas.microsoft.com/office/powerpoint/2010/main" val="14251357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18</a:t>
            </a:fld>
            <a:endParaRPr lang="zh-CN" altLang="en-US"/>
          </a:p>
        </p:txBody>
      </p:sp>
    </p:spTree>
    <p:extLst>
      <p:ext uri="{BB962C8B-B14F-4D97-AF65-F5344CB8AC3E}">
        <p14:creationId xmlns:p14="http://schemas.microsoft.com/office/powerpoint/2010/main" val="10818280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19</a:t>
            </a:fld>
            <a:endParaRPr lang="zh-CN" altLang="en-US"/>
          </a:p>
        </p:txBody>
      </p:sp>
    </p:spTree>
    <p:extLst>
      <p:ext uri="{BB962C8B-B14F-4D97-AF65-F5344CB8AC3E}">
        <p14:creationId xmlns:p14="http://schemas.microsoft.com/office/powerpoint/2010/main" val="3514820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2</a:t>
            </a:fld>
            <a:endParaRPr lang="zh-CN" altLang="en-US"/>
          </a:p>
        </p:txBody>
      </p:sp>
    </p:spTree>
    <p:extLst>
      <p:ext uri="{BB962C8B-B14F-4D97-AF65-F5344CB8AC3E}">
        <p14:creationId xmlns:p14="http://schemas.microsoft.com/office/powerpoint/2010/main" val="24688952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20</a:t>
            </a:fld>
            <a:endParaRPr lang="zh-CN" altLang="en-US"/>
          </a:p>
        </p:txBody>
      </p:sp>
    </p:spTree>
    <p:extLst>
      <p:ext uri="{BB962C8B-B14F-4D97-AF65-F5344CB8AC3E}">
        <p14:creationId xmlns:p14="http://schemas.microsoft.com/office/powerpoint/2010/main" val="35861250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21</a:t>
            </a:fld>
            <a:endParaRPr lang="zh-CN" altLang="en-US"/>
          </a:p>
        </p:txBody>
      </p:sp>
    </p:spTree>
    <p:extLst>
      <p:ext uri="{BB962C8B-B14F-4D97-AF65-F5344CB8AC3E}">
        <p14:creationId xmlns:p14="http://schemas.microsoft.com/office/powerpoint/2010/main" val="30351985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22</a:t>
            </a:fld>
            <a:endParaRPr lang="zh-CN" altLang="en-US"/>
          </a:p>
        </p:txBody>
      </p:sp>
    </p:spTree>
    <p:extLst>
      <p:ext uri="{BB962C8B-B14F-4D97-AF65-F5344CB8AC3E}">
        <p14:creationId xmlns:p14="http://schemas.microsoft.com/office/powerpoint/2010/main" val="2677205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23</a:t>
            </a:fld>
            <a:endParaRPr lang="zh-CN" altLang="en-US"/>
          </a:p>
        </p:txBody>
      </p:sp>
    </p:spTree>
    <p:extLst>
      <p:ext uri="{BB962C8B-B14F-4D97-AF65-F5344CB8AC3E}">
        <p14:creationId xmlns:p14="http://schemas.microsoft.com/office/powerpoint/2010/main" val="26483746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24</a:t>
            </a:fld>
            <a:endParaRPr lang="zh-CN" altLang="en-US"/>
          </a:p>
        </p:txBody>
      </p:sp>
    </p:spTree>
    <p:extLst>
      <p:ext uri="{BB962C8B-B14F-4D97-AF65-F5344CB8AC3E}">
        <p14:creationId xmlns:p14="http://schemas.microsoft.com/office/powerpoint/2010/main" val="38048234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25</a:t>
            </a:fld>
            <a:endParaRPr lang="zh-CN" altLang="en-US"/>
          </a:p>
        </p:txBody>
      </p:sp>
    </p:spTree>
    <p:extLst>
      <p:ext uri="{BB962C8B-B14F-4D97-AF65-F5344CB8AC3E}">
        <p14:creationId xmlns:p14="http://schemas.microsoft.com/office/powerpoint/2010/main" val="20734217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26</a:t>
            </a:fld>
            <a:endParaRPr lang="zh-CN" altLang="en-US"/>
          </a:p>
        </p:txBody>
      </p:sp>
    </p:spTree>
    <p:extLst>
      <p:ext uri="{BB962C8B-B14F-4D97-AF65-F5344CB8AC3E}">
        <p14:creationId xmlns:p14="http://schemas.microsoft.com/office/powerpoint/2010/main" val="11387987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27</a:t>
            </a:fld>
            <a:endParaRPr lang="zh-CN" altLang="en-US"/>
          </a:p>
        </p:txBody>
      </p:sp>
    </p:spTree>
    <p:extLst>
      <p:ext uri="{BB962C8B-B14F-4D97-AF65-F5344CB8AC3E}">
        <p14:creationId xmlns:p14="http://schemas.microsoft.com/office/powerpoint/2010/main" val="21548299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28</a:t>
            </a:fld>
            <a:endParaRPr lang="zh-CN" altLang="en-US"/>
          </a:p>
        </p:txBody>
      </p:sp>
    </p:spTree>
    <p:extLst>
      <p:ext uri="{BB962C8B-B14F-4D97-AF65-F5344CB8AC3E}">
        <p14:creationId xmlns:p14="http://schemas.microsoft.com/office/powerpoint/2010/main" val="2164931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29</a:t>
            </a:fld>
            <a:endParaRPr lang="zh-CN" altLang="en-US"/>
          </a:p>
        </p:txBody>
      </p:sp>
    </p:spTree>
    <p:extLst>
      <p:ext uri="{BB962C8B-B14F-4D97-AF65-F5344CB8AC3E}">
        <p14:creationId xmlns:p14="http://schemas.microsoft.com/office/powerpoint/2010/main" val="15078557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3</a:t>
            </a:fld>
            <a:endParaRPr lang="zh-CN" altLang="en-US"/>
          </a:p>
        </p:txBody>
      </p:sp>
    </p:spTree>
    <p:extLst>
      <p:ext uri="{BB962C8B-B14F-4D97-AF65-F5344CB8AC3E}">
        <p14:creationId xmlns:p14="http://schemas.microsoft.com/office/powerpoint/2010/main" val="22324769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30</a:t>
            </a:fld>
            <a:endParaRPr lang="zh-CN" altLang="en-US"/>
          </a:p>
        </p:txBody>
      </p:sp>
    </p:spTree>
    <p:extLst>
      <p:ext uri="{BB962C8B-B14F-4D97-AF65-F5344CB8AC3E}">
        <p14:creationId xmlns:p14="http://schemas.microsoft.com/office/powerpoint/2010/main" val="9272468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31</a:t>
            </a:fld>
            <a:endParaRPr lang="zh-CN" altLang="en-US"/>
          </a:p>
        </p:txBody>
      </p:sp>
    </p:spTree>
    <p:extLst>
      <p:ext uri="{BB962C8B-B14F-4D97-AF65-F5344CB8AC3E}">
        <p14:creationId xmlns:p14="http://schemas.microsoft.com/office/powerpoint/2010/main" val="11577603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32</a:t>
            </a:fld>
            <a:endParaRPr lang="zh-CN" altLang="en-US"/>
          </a:p>
        </p:txBody>
      </p:sp>
    </p:spTree>
    <p:extLst>
      <p:ext uri="{BB962C8B-B14F-4D97-AF65-F5344CB8AC3E}">
        <p14:creationId xmlns:p14="http://schemas.microsoft.com/office/powerpoint/2010/main" val="10822004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33</a:t>
            </a:fld>
            <a:endParaRPr lang="zh-CN" altLang="en-US"/>
          </a:p>
        </p:txBody>
      </p:sp>
    </p:spTree>
    <p:extLst>
      <p:ext uri="{BB962C8B-B14F-4D97-AF65-F5344CB8AC3E}">
        <p14:creationId xmlns:p14="http://schemas.microsoft.com/office/powerpoint/2010/main" val="25123013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34</a:t>
            </a:fld>
            <a:endParaRPr lang="zh-CN" altLang="en-US"/>
          </a:p>
        </p:txBody>
      </p:sp>
    </p:spTree>
    <p:extLst>
      <p:ext uri="{BB962C8B-B14F-4D97-AF65-F5344CB8AC3E}">
        <p14:creationId xmlns:p14="http://schemas.microsoft.com/office/powerpoint/2010/main" val="40885086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35</a:t>
            </a:fld>
            <a:endParaRPr lang="zh-CN" altLang="en-US"/>
          </a:p>
        </p:txBody>
      </p:sp>
    </p:spTree>
    <p:extLst>
      <p:ext uri="{BB962C8B-B14F-4D97-AF65-F5344CB8AC3E}">
        <p14:creationId xmlns:p14="http://schemas.microsoft.com/office/powerpoint/2010/main" val="35836124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36</a:t>
            </a:fld>
            <a:endParaRPr lang="zh-CN" altLang="en-US"/>
          </a:p>
        </p:txBody>
      </p:sp>
    </p:spTree>
    <p:extLst>
      <p:ext uri="{BB962C8B-B14F-4D97-AF65-F5344CB8AC3E}">
        <p14:creationId xmlns:p14="http://schemas.microsoft.com/office/powerpoint/2010/main" val="23473867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37</a:t>
            </a:fld>
            <a:endParaRPr lang="zh-CN" altLang="en-US"/>
          </a:p>
        </p:txBody>
      </p:sp>
    </p:spTree>
    <p:extLst>
      <p:ext uri="{BB962C8B-B14F-4D97-AF65-F5344CB8AC3E}">
        <p14:creationId xmlns:p14="http://schemas.microsoft.com/office/powerpoint/2010/main" val="12376900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5EEE461-41DB-4DF9-A1AC-E0AD990EAB72}" type="slidenum">
              <a:rPr lang="zh-CN" altLang="en-US" smtClean="0"/>
              <a:t>38</a:t>
            </a:fld>
            <a:endParaRPr lang="zh-CN" altLang="en-US"/>
          </a:p>
        </p:txBody>
      </p:sp>
    </p:spTree>
    <p:extLst>
      <p:ext uri="{BB962C8B-B14F-4D97-AF65-F5344CB8AC3E}">
        <p14:creationId xmlns:p14="http://schemas.microsoft.com/office/powerpoint/2010/main" val="52154351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39</a:t>
            </a:fld>
            <a:endParaRPr lang="zh-CN" altLang="en-US"/>
          </a:p>
        </p:txBody>
      </p:sp>
    </p:spTree>
    <p:extLst>
      <p:ext uri="{BB962C8B-B14F-4D97-AF65-F5344CB8AC3E}">
        <p14:creationId xmlns:p14="http://schemas.microsoft.com/office/powerpoint/2010/main" val="37201469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4</a:t>
            </a:fld>
            <a:endParaRPr lang="zh-CN" altLang="en-US"/>
          </a:p>
        </p:txBody>
      </p:sp>
    </p:spTree>
    <p:extLst>
      <p:ext uri="{BB962C8B-B14F-4D97-AF65-F5344CB8AC3E}">
        <p14:creationId xmlns:p14="http://schemas.microsoft.com/office/powerpoint/2010/main" val="33177591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40</a:t>
            </a:fld>
            <a:endParaRPr lang="zh-CN" altLang="en-US"/>
          </a:p>
        </p:txBody>
      </p:sp>
    </p:spTree>
    <p:extLst>
      <p:ext uri="{BB962C8B-B14F-4D97-AF65-F5344CB8AC3E}">
        <p14:creationId xmlns:p14="http://schemas.microsoft.com/office/powerpoint/2010/main" val="28446748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5EEE461-41DB-4DF9-A1AC-E0AD990EAB72}" type="slidenum">
              <a:rPr lang="zh-CN" altLang="en-US" smtClean="0"/>
              <a:t>41</a:t>
            </a:fld>
            <a:endParaRPr lang="zh-CN" altLang="en-US"/>
          </a:p>
        </p:txBody>
      </p:sp>
    </p:spTree>
    <p:extLst>
      <p:ext uri="{BB962C8B-B14F-4D97-AF65-F5344CB8AC3E}">
        <p14:creationId xmlns:p14="http://schemas.microsoft.com/office/powerpoint/2010/main" val="370193392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42</a:t>
            </a:fld>
            <a:endParaRPr lang="zh-CN" altLang="en-US"/>
          </a:p>
        </p:txBody>
      </p:sp>
    </p:spTree>
    <p:extLst>
      <p:ext uri="{BB962C8B-B14F-4D97-AF65-F5344CB8AC3E}">
        <p14:creationId xmlns:p14="http://schemas.microsoft.com/office/powerpoint/2010/main" val="25614890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5EEE461-41DB-4DF9-A1AC-E0AD990EAB72}" type="slidenum">
              <a:rPr lang="zh-CN" altLang="en-US" smtClean="0"/>
              <a:t>43</a:t>
            </a:fld>
            <a:endParaRPr lang="zh-CN" altLang="en-US"/>
          </a:p>
        </p:txBody>
      </p:sp>
    </p:spTree>
    <p:extLst>
      <p:ext uri="{BB962C8B-B14F-4D97-AF65-F5344CB8AC3E}">
        <p14:creationId xmlns:p14="http://schemas.microsoft.com/office/powerpoint/2010/main" val="93370646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44</a:t>
            </a:fld>
            <a:endParaRPr lang="zh-CN" altLang="en-US"/>
          </a:p>
        </p:txBody>
      </p:sp>
    </p:spTree>
    <p:extLst>
      <p:ext uri="{BB962C8B-B14F-4D97-AF65-F5344CB8AC3E}">
        <p14:creationId xmlns:p14="http://schemas.microsoft.com/office/powerpoint/2010/main" val="196012744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45</a:t>
            </a:fld>
            <a:endParaRPr lang="zh-CN" altLang="en-US"/>
          </a:p>
        </p:txBody>
      </p:sp>
    </p:spTree>
    <p:extLst>
      <p:ext uri="{BB962C8B-B14F-4D97-AF65-F5344CB8AC3E}">
        <p14:creationId xmlns:p14="http://schemas.microsoft.com/office/powerpoint/2010/main" val="322090501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46</a:t>
            </a:fld>
            <a:endParaRPr lang="zh-CN" altLang="en-US"/>
          </a:p>
        </p:txBody>
      </p:sp>
    </p:spTree>
    <p:extLst>
      <p:ext uri="{BB962C8B-B14F-4D97-AF65-F5344CB8AC3E}">
        <p14:creationId xmlns:p14="http://schemas.microsoft.com/office/powerpoint/2010/main" val="345851468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47</a:t>
            </a:fld>
            <a:endParaRPr lang="zh-CN" altLang="en-US"/>
          </a:p>
        </p:txBody>
      </p:sp>
    </p:spTree>
    <p:extLst>
      <p:ext uri="{BB962C8B-B14F-4D97-AF65-F5344CB8AC3E}">
        <p14:creationId xmlns:p14="http://schemas.microsoft.com/office/powerpoint/2010/main" val="341916050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48</a:t>
            </a:fld>
            <a:endParaRPr lang="zh-CN" altLang="en-US"/>
          </a:p>
        </p:txBody>
      </p:sp>
    </p:spTree>
    <p:extLst>
      <p:ext uri="{BB962C8B-B14F-4D97-AF65-F5344CB8AC3E}">
        <p14:creationId xmlns:p14="http://schemas.microsoft.com/office/powerpoint/2010/main" val="238054777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49</a:t>
            </a:fld>
            <a:endParaRPr lang="zh-CN" altLang="en-US"/>
          </a:p>
        </p:txBody>
      </p:sp>
    </p:spTree>
    <p:extLst>
      <p:ext uri="{BB962C8B-B14F-4D97-AF65-F5344CB8AC3E}">
        <p14:creationId xmlns:p14="http://schemas.microsoft.com/office/powerpoint/2010/main" val="12595733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5</a:t>
            </a:fld>
            <a:endParaRPr lang="zh-CN" altLang="en-US"/>
          </a:p>
        </p:txBody>
      </p:sp>
    </p:spTree>
    <p:extLst>
      <p:ext uri="{BB962C8B-B14F-4D97-AF65-F5344CB8AC3E}">
        <p14:creationId xmlns:p14="http://schemas.microsoft.com/office/powerpoint/2010/main" val="107955240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50</a:t>
            </a:fld>
            <a:endParaRPr lang="zh-CN" altLang="en-US"/>
          </a:p>
        </p:txBody>
      </p:sp>
    </p:spTree>
    <p:extLst>
      <p:ext uri="{BB962C8B-B14F-4D97-AF65-F5344CB8AC3E}">
        <p14:creationId xmlns:p14="http://schemas.microsoft.com/office/powerpoint/2010/main" val="30331894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51</a:t>
            </a:fld>
            <a:endParaRPr lang="zh-CN" altLang="en-US"/>
          </a:p>
        </p:txBody>
      </p:sp>
    </p:spTree>
    <p:extLst>
      <p:ext uri="{BB962C8B-B14F-4D97-AF65-F5344CB8AC3E}">
        <p14:creationId xmlns:p14="http://schemas.microsoft.com/office/powerpoint/2010/main" val="242773794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52</a:t>
            </a:fld>
            <a:endParaRPr lang="zh-CN" altLang="en-US"/>
          </a:p>
        </p:txBody>
      </p:sp>
    </p:spTree>
    <p:extLst>
      <p:ext uri="{BB962C8B-B14F-4D97-AF65-F5344CB8AC3E}">
        <p14:creationId xmlns:p14="http://schemas.microsoft.com/office/powerpoint/2010/main" val="75322707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53</a:t>
            </a:fld>
            <a:endParaRPr lang="zh-CN" altLang="en-US"/>
          </a:p>
        </p:txBody>
      </p:sp>
    </p:spTree>
    <p:extLst>
      <p:ext uri="{BB962C8B-B14F-4D97-AF65-F5344CB8AC3E}">
        <p14:creationId xmlns:p14="http://schemas.microsoft.com/office/powerpoint/2010/main" val="131719004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54</a:t>
            </a:fld>
            <a:endParaRPr lang="zh-CN" altLang="en-US"/>
          </a:p>
        </p:txBody>
      </p:sp>
    </p:spTree>
    <p:extLst>
      <p:ext uri="{BB962C8B-B14F-4D97-AF65-F5344CB8AC3E}">
        <p14:creationId xmlns:p14="http://schemas.microsoft.com/office/powerpoint/2010/main" val="344827138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55</a:t>
            </a:fld>
            <a:endParaRPr lang="zh-CN" altLang="en-US"/>
          </a:p>
        </p:txBody>
      </p:sp>
    </p:spTree>
    <p:extLst>
      <p:ext uri="{BB962C8B-B14F-4D97-AF65-F5344CB8AC3E}">
        <p14:creationId xmlns:p14="http://schemas.microsoft.com/office/powerpoint/2010/main" val="100661568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56</a:t>
            </a:fld>
            <a:endParaRPr lang="zh-CN" altLang="en-US"/>
          </a:p>
        </p:txBody>
      </p:sp>
    </p:spTree>
    <p:extLst>
      <p:ext uri="{BB962C8B-B14F-4D97-AF65-F5344CB8AC3E}">
        <p14:creationId xmlns:p14="http://schemas.microsoft.com/office/powerpoint/2010/main" val="2111824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6</a:t>
            </a:fld>
            <a:endParaRPr lang="zh-CN" altLang="en-US"/>
          </a:p>
        </p:txBody>
      </p:sp>
    </p:spTree>
    <p:extLst>
      <p:ext uri="{BB962C8B-B14F-4D97-AF65-F5344CB8AC3E}">
        <p14:creationId xmlns:p14="http://schemas.microsoft.com/office/powerpoint/2010/main" val="17509173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工作流系统：流程管理</a:t>
            </a:r>
            <a:endParaRPr lang="zh-CN" altLang="en-US" dirty="0"/>
          </a:p>
        </p:txBody>
      </p:sp>
      <p:sp>
        <p:nvSpPr>
          <p:cNvPr id="4" name="灯片编号占位符 3"/>
          <p:cNvSpPr>
            <a:spLocks noGrp="1"/>
          </p:cNvSpPr>
          <p:nvPr>
            <p:ph type="sldNum" sz="quarter" idx="10"/>
          </p:nvPr>
        </p:nvSpPr>
        <p:spPr/>
        <p:txBody>
          <a:bodyPr/>
          <a:lstStyle/>
          <a:p>
            <a:fld id="{85EEE461-41DB-4DF9-A1AC-E0AD990EAB72}" type="slidenum">
              <a:rPr lang="zh-CN" altLang="en-US" smtClean="0"/>
              <a:t>7</a:t>
            </a:fld>
            <a:endParaRPr lang="zh-CN" altLang="en-US"/>
          </a:p>
        </p:txBody>
      </p:sp>
    </p:spTree>
    <p:extLst>
      <p:ext uri="{BB962C8B-B14F-4D97-AF65-F5344CB8AC3E}">
        <p14:creationId xmlns:p14="http://schemas.microsoft.com/office/powerpoint/2010/main" val="1765898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8</a:t>
            </a:fld>
            <a:endParaRPr lang="zh-CN" altLang="en-US"/>
          </a:p>
        </p:txBody>
      </p:sp>
    </p:spTree>
    <p:extLst>
      <p:ext uri="{BB962C8B-B14F-4D97-AF65-F5344CB8AC3E}">
        <p14:creationId xmlns:p14="http://schemas.microsoft.com/office/powerpoint/2010/main" val="23385429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EEE461-41DB-4DF9-A1AC-E0AD990EAB72}" type="slidenum">
              <a:rPr lang="zh-CN" altLang="en-US" smtClean="0"/>
              <a:t>9</a:t>
            </a:fld>
            <a:endParaRPr lang="zh-CN" altLang="en-US"/>
          </a:p>
        </p:txBody>
      </p:sp>
    </p:spTree>
    <p:extLst>
      <p:ext uri="{BB962C8B-B14F-4D97-AF65-F5344CB8AC3E}">
        <p14:creationId xmlns:p14="http://schemas.microsoft.com/office/powerpoint/2010/main" val="3665272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86440332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933969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6" name="图片占位符 5"/>
          <p:cNvSpPr>
            <a:spLocks noGrp="1"/>
          </p:cNvSpPr>
          <p:nvPr>
            <p:ph type="pic" sz="quarter" idx="10"/>
          </p:nvPr>
        </p:nvSpPr>
        <p:spPr>
          <a:xfrm>
            <a:off x="6685643" y="1854200"/>
            <a:ext cx="4151084" cy="1937771"/>
          </a:xfrm>
          <a:custGeom>
            <a:avLst/>
            <a:gdLst>
              <a:gd name="connsiteX0" fmla="*/ 0 w 4151084"/>
              <a:gd name="connsiteY0" fmla="*/ 0 h 1937771"/>
              <a:gd name="connsiteX1" fmla="*/ 4151084 w 4151084"/>
              <a:gd name="connsiteY1" fmla="*/ 0 h 1937771"/>
              <a:gd name="connsiteX2" fmla="*/ 4151084 w 4151084"/>
              <a:gd name="connsiteY2" fmla="*/ 1937771 h 1937771"/>
              <a:gd name="connsiteX3" fmla="*/ 0 w 4151084"/>
              <a:gd name="connsiteY3" fmla="*/ 1937771 h 1937771"/>
            </a:gdLst>
            <a:ahLst/>
            <a:cxnLst>
              <a:cxn ang="0">
                <a:pos x="connsiteX0" y="connsiteY0"/>
              </a:cxn>
              <a:cxn ang="0">
                <a:pos x="connsiteX1" y="connsiteY1"/>
              </a:cxn>
              <a:cxn ang="0">
                <a:pos x="connsiteX2" y="connsiteY2"/>
              </a:cxn>
              <a:cxn ang="0">
                <a:pos x="connsiteX3" y="connsiteY3"/>
              </a:cxn>
            </a:cxnLst>
            <a:rect l="l" t="t" r="r" b="b"/>
            <a:pathLst>
              <a:path w="4151084" h="1937771">
                <a:moveTo>
                  <a:pt x="0" y="0"/>
                </a:moveTo>
                <a:lnTo>
                  <a:pt x="4151084" y="0"/>
                </a:lnTo>
                <a:lnTo>
                  <a:pt x="4151084" y="1937771"/>
                </a:lnTo>
                <a:lnTo>
                  <a:pt x="0" y="1937771"/>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281615525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11" name="图片占位符 10"/>
          <p:cNvSpPr>
            <a:spLocks noGrp="1"/>
          </p:cNvSpPr>
          <p:nvPr>
            <p:ph type="pic" sz="quarter" idx="10"/>
          </p:nvPr>
        </p:nvSpPr>
        <p:spPr>
          <a:xfrm>
            <a:off x="4147615" y="2146908"/>
            <a:ext cx="1629070" cy="1573358"/>
          </a:xfrm>
          <a:custGeom>
            <a:avLst/>
            <a:gdLst>
              <a:gd name="connsiteX0" fmla="*/ 0 w 1629070"/>
              <a:gd name="connsiteY0" fmla="*/ 0 h 1573358"/>
              <a:gd name="connsiteX1" fmla="*/ 1629070 w 1629070"/>
              <a:gd name="connsiteY1" fmla="*/ 0 h 1573358"/>
              <a:gd name="connsiteX2" fmla="*/ 1629070 w 1629070"/>
              <a:gd name="connsiteY2" fmla="*/ 1573358 h 1573358"/>
              <a:gd name="connsiteX3" fmla="*/ 0 w 1629070"/>
              <a:gd name="connsiteY3" fmla="*/ 1573358 h 1573358"/>
            </a:gdLst>
            <a:ahLst/>
            <a:cxnLst>
              <a:cxn ang="0">
                <a:pos x="connsiteX0" y="connsiteY0"/>
              </a:cxn>
              <a:cxn ang="0">
                <a:pos x="connsiteX1" y="connsiteY1"/>
              </a:cxn>
              <a:cxn ang="0">
                <a:pos x="connsiteX2" y="connsiteY2"/>
              </a:cxn>
              <a:cxn ang="0">
                <a:pos x="connsiteX3" y="connsiteY3"/>
              </a:cxn>
            </a:cxnLst>
            <a:rect l="l" t="t" r="r" b="b"/>
            <a:pathLst>
              <a:path w="1629070" h="1573358">
                <a:moveTo>
                  <a:pt x="0" y="0"/>
                </a:moveTo>
                <a:lnTo>
                  <a:pt x="1629070" y="0"/>
                </a:lnTo>
                <a:lnTo>
                  <a:pt x="1629070" y="1573358"/>
                </a:lnTo>
                <a:lnTo>
                  <a:pt x="0" y="1573358"/>
                </a:lnTo>
                <a:close/>
              </a:path>
            </a:pathLst>
          </a:custGeom>
        </p:spPr>
        <p:txBody>
          <a:bodyPr wrap="square">
            <a:noAutofit/>
          </a:bodyPr>
          <a:lstStyle/>
          <a:p>
            <a:endParaRPr lang="zh-CN" altLang="en-US"/>
          </a:p>
        </p:txBody>
      </p:sp>
      <p:sp>
        <p:nvSpPr>
          <p:cNvPr id="12" name="图片占位符 11"/>
          <p:cNvSpPr>
            <a:spLocks noGrp="1"/>
          </p:cNvSpPr>
          <p:nvPr>
            <p:ph type="pic" sz="quarter" idx="11"/>
          </p:nvPr>
        </p:nvSpPr>
        <p:spPr>
          <a:xfrm>
            <a:off x="4147615" y="4105202"/>
            <a:ext cx="1629070" cy="1573358"/>
          </a:xfrm>
          <a:custGeom>
            <a:avLst/>
            <a:gdLst>
              <a:gd name="connsiteX0" fmla="*/ 0 w 1629070"/>
              <a:gd name="connsiteY0" fmla="*/ 0 h 1573358"/>
              <a:gd name="connsiteX1" fmla="*/ 1629070 w 1629070"/>
              <a:gd name="connsiteY1" fmla="*/ 0 h 1573358"/>
              <a:gd name="connsiteX2" fmla="*/ 1629070 w 1629070"/>
              <a:gd name="connsiteY2" fmla="*/ 1573358 h 1573358"/>
              <a:gd name="connsiteX3" fmla="*/ 0 w 1629070"/>
              <a:gd name="connsiteY3" fmla="*/ 1573358 h 1573358"/>
            </a:gdLst>
            <a:ahLst/>
            <a:cxnLst>
              <a:cxn ang="0">
                <a:pos x="connsiteX0" y="connsiteY0"/>
              </a:cxn>
              <a:cxn ang="0">
                <a:pos x="connsiteX1" y="connsiteY1"/>
              </a:cxn>
              <a:cxn ang="0">
                <a:pos x="connsiteX2" y="connsiteY2"/>
              </a:cxn>
              <a:cxn ang="0">
                <a:pos x="connsiteX3" y="connsiteY3"/>
              </a:cxn>
            </a:cxnLst>
            <a:rect l="l" t="t" r="r" b="b"/>
            <a:pathLst>
              <a:path w="1629070" h="1573358">
                <a:moveTo>
                  <a:pt x="0" y="0"/>
                </a:moveTo>
                <a:lnTo>
                  <a:pt x="1629070" y="0"/>
                </a:lnTo>
                <a:lnTo>
                  <a:pt x="1629070" y="1573358"/>
                </a:lnTo>
                <a:lnTo>
                  <a:pt x="0" y="1573358"/>
                </a:lnTo>
                <a:close/>
              </a:path>
            </a:pathLst>
          </a:custGeom>
        </p:spPr>
        <p:txBody>
          <a:bodyPr wrap="square">
            <a:noAutofit/>
          </a:bodyPr>
          <a:lstStyle/>
          <a:p>
            <a:endParaRPr lang="zh-CN" altLang="en-US"/>
          </a:p>
        </p:txBody>
      </p:sp>
      <p:sp>
        <p:nvSpPr>
          <p:cNvPr id="13" name="图片占位符 12"/>
          <p:cNvSpPr>
            <a:spLocks noGrp="1"/>
          </p:cNvSpPr>
          <p:nvPr>
            <p:ph type="pic" sz="quarter" idx="12"/>
          </p:nvPr>
        </p:nvSpPr>
        <p:spPr>
          <a:xfrm>
            <a:off x="9185694" y="2146908"/>
            <a:ext cx="1629070" cy="1573358"/>
          </a:xfrm>
          <a:custGeom>
            <a:avLst/>
            <a:gdLst>
              <a:gd name="connsiteX0" fmla="*/ 0 w 1629070"/>
              <a:gd name="connsiteY0" fmla="*/ 0 h 1573358"/>
              <a:gd name="connsiteX1" fmla="*/ 1629070 w 1629070"/>
              <a:gd name="connsiteY1" fmla="*/ 0 h 1573358"/>
              <a:gd name="connsiteX2" fmla="*/ 1629070 w 1629070"/>
              <a:gd name="connsiteY2" fmla="*/ 1573358 h 1573358"/>
              <a:gd name="connsiteX3" fmla="*/ 0 w 1629070"/>
              <a:gd name="connsiteY3" fmla="*/ 1573358 h 1573358"/>
            </a:gdLst>
            <a:ahLst/>
            <a:cxnLst>
              <a:cxn ang="0">
                <a:pos x="connsiteX0" y="connsiteY0"/>
              </a:cxn>
              <a:cxn ang="0">
                <a:pos x="connsiteX1" y="connsiteY1"/>
              </a:cxn>
              <a:cxn ang="0">
                <a:pos x="connsiteX2" y="connsiteY2"/>
              </a:cxn>
              <a:cxn ang="0">
                <a:pos x="connsiteX3" y="connsiteY3"/>
              </a:cxn>
            </a:cxnLst>
            <a:rect l="l" t="t" r="r" b="b"/>
            <a:pathLst>
              <a:path w="1629070" h="1573358">
                <a:moveTo>
                  <a:pt x="0" y="0"/>
                </a:moveTo>
                <a:lnTo>
                  <a:pt x="1629070" y="0"/>
                </a:lnTo>
                <a:lnTo>
                  <a:pt x="1629070" y="1573358"/>
                </a:lnTo>
                <a:lnTo>
                  <a:pt x="0" y="1573358"/>
                </a:lnTo>
                <a:close/>
              </a:path>
            </a:pathLst>
          </a:custGeom>
        </p:spPr>
        <p:txBody>
          <a:bodyPr wrap="square">
            <a:noAutofit/>
          </a:bodyPr>
          <a:lstStyle/>
          <a:p>
            <a:endParaRPr lang="zh-CN" altLang="en-US"/>
          </a:p>
        </p:txBody>
      </p:sp>
      <p:sp>
        <p:nvSpPr>
          <p:cNvPr id="14" name="图片占位符 13"/>
          <p:cNvSpPr>
            <a:spLocks noGrp="1"/>
          </p:cNvSpPr>
          <p:nvPr>
            <p:ph type="pic" sz="quarter" idx="13"/>
          </p:nvPr>
        </p:nvSpPr>
        <p:spPr>
          <a:xfrm>
            <a:off x="9185694" y="4105202"/>
            <a:ext cx="1629070" cy="1573358"/>
          </a:xfrm>
          <a:custGeom>
            <a:avLst/>
            <a:gdLst>
              <a:gd name="connsiteX0" fmla="*/ 0 w 1629070"/>
              <a:gd name="connsiteY0" fmla="*/ 0 h 1573358"/>
              <a:gd name="connsiteX1" fmla="*/ 1629070 w 1629070"/>
              <a:gd name="connsiteY1" fmla="*/ 0 h 1573358"/>
              <a:gd name="connsiteX2" fmla="*/ 1629070 w 1629070"/>
              <a:gd name="connsiteY2" fmla="*/ 1573358 h 1573358"/>
              <a:gd name="connsiteX3" fmla="*/ 0 w 1629070"/>
              <a:gd name="connsiteY3" fmla="*/ 1573358 h 1573358"/>
            </a:gdLst>
            <a:ahLst/>
            <a:cxnLst>
              <a:cxn ang="0">
                <a:pos x="connsiteX0" y="connsiteY0"/>
              </a:cxn>
              <a:cxn ang="0">
                <a:pos x="connsiteX1" y="connsiteY1"/>
              </a:cxn>
              <a:cxn ang="0">
                <a:pos x="connsiteX2" y="connsiteY2"/>
              </a:cxn>
              <a:cxn ang="0">
                <a:pos x="connsiteX3" y="connsiteY3"/>
              </a:cxn>
            </a:cxnLst>
            <a:rect l="l" t="t" r="r" b="b"/>
            <a:pathLst>
              <a:path w="1629070" h="1573358">
                <a:moveTo>
                  <a:pt x="0" y="0"/>
                </a:moveTo>
                <a:lnTo>
                  <a:pt x="1629070" y="0"/>
                </a:lnTo>
                <a:lnTo>
                  <a:pt x="1629070" y="1573358"/>
                </a:lnTo>
                <a:lnTo>
                  <a:pt x="0" y="1573358"/>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334899094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6720114" y="1873478"/>
            <a:ext cx="3831772" cy="3831770"/>
          </a:xfrm>
          <a:custGeom>
            <a:avLst/>
            <a:gdLst>
              <a:gd name="connsiteX0" fmla="*/ 0 w 3831772"/>
              <a:gd name="connsiteY0" fmla="*/ 0 h 3831770"/>
              <a:gd name="connsiteX1" fmla="*/ 3831772 w 3831772"/>
              <a:gd name="connsiteY1" fmla="*/ 0 h 3831770"/>
              <a:gd name="connsiteX2" fmla="*/ 3831772 w 3831772"/>
              <a:gd name="connsiteY2" fmla="*/ 3831770 h 3831770"/>
              <a:gd name="connsiteX3" fmla="*/ 0 w 3831772"/>
              <a:gd name="connsiteY3" fmla="*/ 3831770 h 3831770"/>
            </a:gdLst>
            <a:ahLst/>
            <a:cxnLst>
              <a:cxn ang="0">
                <a:pos x="connsiteX0" y="connsiteY0"/>
              </a:cxn>
              <a:cxn ang="0">
                <a:pos x="connsiteX1" y="connsiteY1"/>
              </a:cxn>
              <a:cxn ang="0">
                <a:pos x="connsiteX2" y="connsiteY2"/>
              </a:cxn>
              <a:cxn ang="0">
                <a:pos x="connsiteX3" y="connsiteY3"/>
              </a:cxn>
            </a:cxnLst>
            <a:rect l="l" t="t" r="r" b="b"/>
            <a:pathLst>
              <a:path w="3831772" h="3831770">
                <a:moveTo>
                  <a:pt x="0" y="0"/>
                </a:moveTo>
                <a:lnTo>
                  <a:pt x="3831772" y="0"/>
                </a:lnTo>
                <a:lnTo>
                  <a:pt x="3831772" y="3831770"/>
                </a:lnTo>
                <a:lnTo>
                  <a:pt x="0" y="3831770"/>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154995288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2786085" y="2190524"/>
            <a:ext cx="1685924" cy="1685924"/>
          </a:xfrm>
          <a:custGeom>
            <a:avLst/>
            <a:gdLst>
              <a:gd name="connsiteX0" fmla="*/ 842962 w 1685924"/>
              <a:gd name="connsiteY0" fmla="*/ 0 h 1685924"/>
              <a:gd name="connsiteX1" fmla="*/ 1685924 w 1685924"/>
              <a:gd name="connsiteY1" fmla="*/ 842962 h 1685924"/>
              <a:gd name="connsiteX2" fmla="*/ 842962 w 1685924"/>
              <a:gd name="connsiteY2" fmla="*/ 1685924 h 1685924"/>
              <a:gd name="connsiteX3" fmla="*/ 0 w 1685924"/>
              <a:gd name="connsiteY3" fmla="*/ 842962 h 1685924"/>
              <a:gd name="connsiteX4" fmla="*/ 842962 w 1685924"/>
              <a:gd name="connsiteY4" fmla="*/ 0 h 168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5924" h="1685924">
                <a:moveTo>
                  <a:pt x="842962" y="0"/>
                </a:moveTo>
                <a:cubicBezTo>
                  <a:pt x="1308517" y="0"/>
                  <a:pt x="1685924" y="377407"/>
                  <a:pt x="1685924" y="842962"/>
                </a:cubicBezTo>
                <a:cubicBezTo>
                  <a:pt x="1685924" y="1308517"/>
                  <a:pt x="1308517" y="1685924"/>
                  <a:pt x="842962" y="1685924"/>
                </a:cubicBezTo>
                <a:cubicBezTo>
                  <a:pt x="377407" y="1685924"/>
                  <a:pt x="0" y="1308517"/>
                  <a:pt x="0" y="842962"/>
                </a:cubicBezTo>
                <a:cubicBezTo>
                  <a:pt x="0" y="377407"/>
                  <a:pt x="377407" y="0"/>
                  <a:pt x="842962" y="0"/>
                </a:cubicBezTo>
                <a:close/>
              </a:path>
            </a:pathLst>
          </a:custGeom>
        </p:spPr>
        <p:txBody>
          <a:bodyPr wrap="square">
            <a:noAutofit/>
          </a:bodyPr>
          <a:lstStyle/>
          <a:p>
            <a:endParaRPr lang="zh-CN" altLang="en-US"/>
          </a:p>
        </p:txBody>
      </p:sp>
      <p:sp>
        <p:nvSpPr>
          <p:cNvPr id="10" name="图片占位符 9"/>
          <p:cNvSpPr>
            <a:spLocks noGrp="1"/>
          </p:cNvSpPr>
          <p:nvPr>
            <p:ph type="pic" sz="quarter" idx="11"/>
          </p:nvPr>
        </p:nvSpPr>
        <p:spPr>
          <a:xfrm>
            <a:off x="5253038" y="2190524"/>
            <a:ext cx="1685924" cy="1685924"/>
          </a:xfrm>
          <a:custGeom>
            <a:avLst/>
            <a:gdLst>
              <a:gd name="connsiteX0" fmla="*/ 842962 w 1685924"/>
              <a:gd name="connsiteY0" fmla="*/ 0 h 1685924"/>
              <a:gd name="connsiteX1" fmla="*/ 1685924 w 1685924"/>
              <a:gd name="connsiteY1" fmla="*/ 842962 h 1685924"/>
              <a:gd name="connsiteX2" fmla="*/ 842962 w 1685924"/>
              <a:gd name="connsiteY2" fmla="*/ 1685924 h 1685924"/>
              <a:gd name="connsiteX3" fmla="*/ 0 w 1685924"/>
              <a:gd name="connsiteY3" fmla="*/ 842962 h 1685924"/>
              <a:gd name="connsiteX4" fmla="*/ 842962 w 1685924"/>
              <a:gd name="connsiteY4" fmla="*/ 0 h 168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5924" h="1685924">
                <a:moveTo>
                  <a:pt x="842962" y="0"/>
                </a:moveTo>
                <a:cubicBezTo>
                  <a:pt x="1308517" y="0"/>
                  <a:pt x="1685924" y="377407"/>
                  <a:pt x="1685924" y="842962"/>
                </a:cubicBezTo>
                <a:cubicBezTo>
                  <a:pt x="1685924" y="1308517"/>
                  <a:pt x="1308517" y="1685924"/>
                  <a:pt x="842962" y="1685924"/>
                </a:cubicBezTo>
                <a:cubicBezTo>
                  <a:pt x="377407" y="1685924"/>
                  <a:pt x="0" y="1308517"/>
                  <a:pt x="0" y="842962"/>
                </a:cubicBezTo>
                <a:cubicBezTo>
                  <a:pt x="0" y="377407"/>
                  <a:pt x="377407" y="0"/>
                  <a:pt x="842962" y="0"/>
                </a:cubicBezTo>
                <a:close/>
              </a:path>
            </a:pathLst>
          </a:custGeom>
        </p:spPr>
        <p:txBody>
          <a:bodyPr wrap="square">
            <a:noAutofit/>
          </a:bodyPr>
          <a:lstStyle/>
          <a:p>
            <a:endParaRPr lang="zh-CN" altLang="en-US"/>
          </a:p>
        </p:txBody>
      </p:sp>
      <p:sp>
        <p:nvSpPr>
          <p:cNvPr id="11" name="图片占位符 10"/>
          <p:cNvSpPr>
            <a:spLocks noGrp="1"/>
          </p:cNvSpPr>
          <p:nvPr>
            <p:ph type="pic" sz="quarter" idx="12"/>
          </p:nvPr>
        </p:nvSpPr>
        <p:spPr>
          <a:xfrm>
            <a:off x="7719992" y="2190524"/>
            <a:ext cx="1685924" cy="1685924"/>
          </a:xfrm>
          <a:custGeom>
            <a:avLst/>
            <a:gdLst>
              <a:gd name="connsiteX0" fmla="*/ 842962 w 1685924"/>
              <a:gd name="connsiteY0" fmla="*/ 0 h 1685924"/>
              <a:gd name="connsiteX1" fmla="*/ 1685924 w 1685924"/>
              <a:gd name="connsiteY1" fmla="*/ 842962 h 1685924"/>
              <a:gd name="connsiteX2" fmla="*/ 842962 w 1685924"/>
              <a:gd name="connsiteY2" fmla="*/ 1685924 h 1685924"/>
              <a:gd name="connsiteX3" fmla="*/ 0 w 1685924"/>
              <a:gd name="connsiteY3" fmla="*/ 842962 h 1685924"/>
              <a:gd name="connsiteX4" fmla="*/ 842962 w 1685924"/>
              <a:gd name="connsiteY4" fmla="*/ 0 h 168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5924" h="1685924">
                <a:moveTo>
                  <a:pt x="842962" y="0"/>
                </a:moveTo>
                <a:cubicBezTo>
                  <a:pt x="1308517" y="0"/>
                  <a:pt x="1685924" y="377407"/>
                  <a:pt x="1685924" y="842962"/>
                </a:cubicBezTo>
                <a:cubicBezTo>
                  <a:pt x="1685924" y="1308517"/>
                  <a:pt x="1308517" y="1685924"/>
                  <a:pt x="842962" y="1685924"/>
                </a:cubicBezTo>
                <a:cubicBezTo>
                  <a:pt x="377407" y="1685924"/>
                  <a:pt x="0" y="1308517"/>
                  <a:pt x="0" y="842962"/>
                </a:cubicBezTo>
                <a:cubicBezTo>
                  <a:pt x="0" y="377407"/>
                  <a:pt x="377407" y="0"/>
                  <a:pt x="842962"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188950975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1" name="图片占位符 10"/>
          <p:cNvSpPr>
            <a:spLocks noGrp="1"/>
          </p:cNvSpPr>
          <p:nvPr>
            <p:ph type="pic" sz="quarter" idx="10"/>
          </p:nvPr>
        </p:nvSpPr>
        <p:spPr>
          <a:xfrm>
            <a:off x="8385629" y="2148114"/>
            <a:ext cx="2492828" cy="1826987"/>
          </a:xfrm>
          <a:custGeom>
            <a:avLst/>
            <a:gdLst>
              <a:gd name="connsiteX0" fmla="*/ 0 w 2492828"/>
              <a:gd name="connsiteY0" fmla="*/ 0 h 1826987"/>
              <a:gd name="connsiteX1" fmla="*/ 2492828 w 2492828"/>
              <a:gd name="connsiteY1" fmla="*/ 0 h 1826987"/>
              <a:gd name="connsiteX2" fmla="*/ 2492828 w 2492828"/>
              <a:gd name="connsiteY2" fmla="*/ 1826987 h 1826987"/>
              <a:gd name="connsiteX3" fmla="*/ 0 w 2492828"/>
              <a:gd name="connsiteY3" fmla="*/ 1826987 h 1826987"/>
            </a:gdLst>
            <a:ahLst/>
            <a:cxnLst>
              <a:cxn ang="0">
                <a:pos x="connsiteX0" y="connsiteY0"/>
              </a:cxn>
              <a:cxn ang="0">
                <a:pos x="connsiteX1" y="connsiteY1"/>
              </a:cxn>
              <a:cxn ang="0">
                <a:pos x="connsiteX2" y="connsiteY2"/>
              </a:cxn>
              <a:cxn ang="0">
                <a:pos x="connsiteX3" y="connsiteY3"/>
              </a:cxn>
            </a:cxnLst>
            <a:rect l="l" t="t" r="r" b="b"/>
            <a:pathLst>
              <a:path w="2492828" h="1826987">
                <a:moveTo>
                  <a:pt x="0" y="0"/>
                </a:moveTo>
                <a:lnTo>
                  <a:pt x="2492828" y="0"/>
                </a:lnTo>
                <a:lnTo>
                  <a:pt x="2492828" y="1826987"/>
                </a:lnTo>
                <a:lnTo>
                  <a:pt x="0" y="1826987"/>
                </a:lnTo>
                <a:close/>
              </a:path>
            </a:pathLst>
          </a:custGeom>
        </p:spPr>
        <p:txBody>
          <a:bodyPr wrap="square">
            <a:noAutofit/>
          </a:bodyPr>
          <a:lstStyle/>
          <a:p>
            <a:endParaRPr lang="zh-CN" altLang="en-US"/>
          </a:p>
        </p:txBody>
      </p:sp>
      <p:sp>
        <p:nvSpPr>
          <p:cNvPr id="10" name="图片占位符 9"/>
          <p:cNvSpPr>
            <a:spLocks noGrp="1"/>
          </p:cNvSpPr>
          <p:nvPr>
            <p:ph type="pic" sz="quarter" idx="11"/>
          </p:nvPr>
        </p:nvSpPr>
        <p:spPr>
          <a:xfrm>
            <a:off x="4902201" y="2148114"/>
            <a:ext cx="2492828" cy="1826987"/>
          </a:xfrm>
          <a:custGeom>
            <a:avLst/>
            <a:gdLst>
              <a:gd name="connsiteX0" fmla="*/ 0 w 2492828"/>
              <a:gd name="connsiteY0" fmla="*/ 0 h 1826987"/>
              <a:gd name="connsiteX1" fmla="*/ 2492828 w 2492828"/>
              <a:gd name="connsiteY1" fmla="*/ 0 h 1826987"/>
              <a:gd name="connsiteX2" fmla="*/ 2492828 w 2492828"/>
              <a:gd name="connsiteY2" fmla="*/ 1826987 h 1826987"/>
              <a:gd name="connsiteX3" fmla="*/ 0 w 2492828"/>
              <a:gd name="connsiteY3" fmla="*/ 1826987 h 1826987"/>
            </a:gdLst>
            <a:ahLst/>
            <a:cxnLst>
              <a:cxn ang="0">
                <a:pos x="connsiteX0" y="connsiteY0"/>
              </a:cxn>
              <a:cxn ang="0">
                <a:pos x="connsiteX1" y="connsiteY1"/>
              </a:cxn>
              <a:cxn ang="0">
                <a:pos x="connsiteX2" y="connsiteY2"/>
              </a:cxn>
              <a:cxn ang="0">
                <a:pos x="connsiteX3" y="connsiteY3"/>
              </a:cxn>
            </a:cxnLst>
            <a:rect l="l" t="t" r="r" b="b"/>
            <a:pathLst>
              <a:path w="2492828" h="1826987">
                <a:moveTo>
                  <a:pt x="0" y="0"/>
                </a:moveTo>
                <a:lnTo>
                  <a:pt x="2492828" y="0"/>
                </a:lnTo>
                <a:lnTo>
                  <a:pt x="2492828" y="1826987"/>
                </a:lnTo>
                <a:lnTo>
                  <a:pt x="0" y="1826987"/>
                </a:lnTo>
                <a:close/>
              </a:path>
            </a:pathLst>
          </a:custGeom>
        </p:spPr>
        <p:txBody>
          <a:bodyPr wrap="square">
            <a:noAutofit/>
          </a:bodyPr>
          <a:lstStyle/>
          <a:p>
            <a:endParaRPr lang="zh-CN" altLang="en-US"/>
          </a:p>
        </p:txBody>
      </p:sp>
      <p:sp>
        <p:nvSpPr>
          <p:cNvPr id="9" name="图片占位符 8"/>
          <p:cNvSpPr>
            <a:spLocks noGrp="1"/>
          </p:cNvSpPr>
          <p:nvPr>
            <p:ph type="pic" sz="quarter" idx="12"/>
          </p:nvPr>
        </p:nvSpPr>
        <p:spPr>
          <a:xfrm>
            <a:off x="1418772" y="2148114"/>
            <a:ext cx="2492828" cy="1826987"/>
          </a:xfrm>
          <a:custGeom>
            <a:avLst/>
            <a:gdLst>
              <a:gd name="connsiteX0" fmla="*/ 0 w 2492828"/>
              <a:gd name="connsiteY0" fmla="*/ 0 h 1826987"/>
              <a:gd name="connsiteX1" fmla="*/ 2492828 w 2492828"/>
              <a:gd name="connsiteY1" fmla="*/ 0 h 1826987"/>
              <a:gd name="connsiteX2" fmla="*/ 2492828 w 2492828"/>
              <a:gd name="connsiteY2" fmla="*/ 1826987 h 1826987"/>
              <a:gd name="connsiteX3" fmla="*/ 0 w 2492828"/>
              <a:gd name="connsiteY3" fmla="*/ 1826987 h 1826987"/>
            </a:gdLst>
            <a:ahLst/>
            <a:cxnLst>
              <a:cxn ang="0">
                <a:pos x="connsiteX0" y="connsiteY0"/>
              </a:cxn>
              <a:cxn ang="0">
                <a:pos x="connsiteX1" y="connsiteY1"/>
              </a:cxn>
              <a:cxn ang="0">
                <a:pos x="connsiteX2" y="connsiteY2"/>
              </a:cxn>
              <a:cxn ang="0">
                <a:pos x="connsiteX3" y="connsiteY3"/>
              </a:cxn>
            </a:cxnLst>
            <a:rect l="l" t="t" r="r" b="b"/>
            <a:pathLst>
              <a:path w="2492828" h="1826987">
                <a:moveTo>
                  <a:pt x="0" y="0"/>
                </a:moveTo>
                <a:lnTo>
                  <a:pt x="2492828" y="0"/>
                </a:lnTo>
                <a:lnTo>
                  <a:pt x="2492828" y="1826987"/>
                </a:lnTo>
                <a:lnTo>
                  <a:pt x="0" y="1826987"/>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148856526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1248411" y="1930399"/>
            <a:ext cx="4325075" cy="2565401"/>
          </a:xfrm>
          <a:custGeom>
            <a:avLst/>
            <a:gdLst>
              <a:gd name="connsiteX0" fmla="*/ 0 w 4325075"/>
              <a:gd name="connsiteY0" fmla="*/ 0 h 2565401"/>
              <a:gd name="connsiteX1" fmla="*/ 4325075 w 4325075"/>
              <a:gd name="connsiteY1" fmla="*/ 0 h 2565401"/>
              <a:gd name="connsiteX2" fmla="*/ 4325075 w 4325075"/>
              <a:gd name="connsiteY2" fmla="*/ 2565401 h 2565401"/>
              <a:gd name="connsiteX3" fmla="*/ 0 w 4325075"/>
              <a:gd name="connsiteY3" fmla="*/ 2565401 h 2565401"/>
            </a:gdLst>
            <a:ahLst/>
            <a:cxnLst>
              <a:cxn ang="0">
                <a:pos x="connsiteX0" y="connsiteY0"/>
              </a:cxn>
              <a:cxn ang="0">
                <a:pos x="connsiteX1" y="connsiteY1"/>
              </a:cxn>
              <a:cxn ang="0">
                <a:pos x="connsiteX2" y="connsiteY2"/>
              </a:cxn>
              <a:cxn ang="0">
                <a:pos x="connsiteX3" y="connsiteY3"/>
              </a:cxn>
            </a:cxnLst>
            <a:rect l="l" t="t" r="r" b="b"/>
            <a:pathLst>
              <a:path w="4325075" h="2565401">
                <a:moveTo>
                  <a:pt x="0" y="0"/>
                </a:moveTo>
                <a:lnTo>
                  <a:pt x="4325075" y="0"/>
                </a:lnTo>
                <a:lnTo>
                  <a:pt x="4325075" y="2565401"/>
                </a:lnTo>
                <a:lnTo>
                  <a:pt x="0" y="2565401"/>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152958248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15822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8" r:id="rId3"/>
    <p:sldLayoutId id="2147483667" r:id="rId4"/>
    <p:sldLayoutId id="2147483666" r:id="rId5"/>
    <p:sldLayoutId id="2147483665" r:id="rId6"/>
    <p:sldLayoutId id="2147483664" r:id="rId7"/>
    <p:sldLayoutId id="2147483663" r:id="rId8"/>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1.png"/><Relationship Id="rId6" Type="http://schemas.openxmlformats.org/officeDocument/2006/relationships/image" Target="../media/image2.png"/><Relationship Id="rId1" Type="http://schemas.microsoft.com/office/2007/relationships/media" Target="../media/media1.mp3"/><Relationship Id="rId2" Type="http://schemas.openxmlformats.org/officeDocument/2006/relationships/audio" Target="../media/media1.mp3"/></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11.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12.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4.jpg"/><Relationship Id="rId5" Type="http://schemas.openxmlformats.org/officeDocument/2006/relationships/image" Target="../media/image15.jpg"/><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16.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1.xml"/><Relationship Id="rId3" Type="http://schemas.openxmlformats.org/officeDocument/2006/relationships/image" Target="../media/image17.gif"/></Relationships>
</file>

<file path=ppt/slides/_rels/slide42.xml.rels><?xml version="1.0" encoding="UTF-8" standalone="yes"?>
<Relationships xmlns="http://schemas.openxmlformats.org/package/2006/relationships"><Relationship Id="rId3" Type="http://schemas.openxmlformats.org/officeDocument/2006/relationships/image" Target="../media/image18.jpg"/><Relationship Id="rId4" Type="http://schemas.openxmlformats.org/officeDocument/2006/relationships/image" Target="../media/image19.jpg"/><Relationship Id="rId5" Type="http://schemas.openxmlformats.org/officeDocument/2006/relationships/image" Target="../media/image20.jpg"/><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 Id="rId3" Type="http://schemas.openxmlformats.org/officeDocument/2006/relationships/image" Target="../media/image2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3" Type="http://schemas.openxmlformats.org/officeDocument/2006/relationships/hyperlink" Target="http://xueshu.baidu.com/s?wd=paperuri:(b9cff71b602913c353a14fcbdf165f0b)&amp;filter=sc_long_sign&amp;tn=SE_xueshusource_2kduw22v&amp;sc_vurl=http://www.doc88.com/p-9748183634929.html&amp;ie=utf-8&amp;sc_us=12304875651176776590" TargetMode="External"/><Relationship Id="rId4" Type="http://schemas.openxmlformats.org/officeDocument/2006/relationships/hyperlink" Target="http://www.cnblogs.com/emanlee/archive/2010/12/16/1908099.html" TargetMode="External"/><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smtClean="0">
              <a:ln>
                <a:noFill/>
              </a:ln>
              <a:solidFill>
                <a:prstClr val="white"/>
              </a:solidFill>
              <a:effectLst/>
              <a:uLnTx/>
              <a:uFillTx/>
              <a:latin typeface="Arial"/>
              <a:ea typeface="微软雅黑"/>
              <a:cs typeface="+mn-cs"/>
            </a:endParaRPr>
          </a:p>
        </p:txBody>
      </p:sp>
      <p:sp>
        <p:nvSpPr>
          <p:cNvPr id="5" name="椭圆 4"/>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smtClean="0">
              <a:ln>
                <a:noFill/>
              </a:ln>
              <a:solidFill>
                <a:prstClr val="white"/>
              </a:solidFill>
              <a:effectLst/>
              <a:uLnTx/>
              <a:uFillTx/>
              <a:latin typeface="Arial"/>
              <a:ea typeface="微软雅黑"/>
              <a:cs typeface="+mn-cs"/>
            </a:endParaRPr>
          </a:p>
        </p:txBody>
      </p:sp>
      <p:sp>
        <p:nvSpPr>
          <p:cNvPr id="7" name="文本框 6"/>
          <p:cNvSpPr txBox="1"/>
          <p:nvPr/>
        </p:nvSpPr>
        <p:spPr>
          <a:xfrm>
            <a:off x="9681274" y="6248400"/>
            <a:ext cx="2063642" cy="276999"/>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gradFill>
                  <a:gsLst>
                    <a:gs pos="0">
                      <a:srgbClr val="595959"/>
                    </a:gs>
                    <a:gs pos="100000">
                      <a:srgbClr val="333435"/>
                    </a:gs>
                  </a:gsLst>
                  <a:lin ang="8100000" scaled="1"/>
                </a:gradFill>
                <a:effectLst/>
                <a:uLnTx/>
                <a:uFillTx/>
                <a:latin typeface="Arial"/>
                <a:ea typeface="微软雅黑"/>
                <a:cs typeface="+mn-cs"/>
              </a:rPr>
              <a:t>WWW.BAOTUWANG.COM</a:t>
            </a:r>
            <a:endParaRPr kumimoji="0" lang="zh-CN" altLang="en-US" sz="1200" b="0" i="0" u="none" strike="noStrike" kern="1200" cap="none" spc="0" normalizeH="0" baseline="0" noProof="0" dirty="0" smtClean="0">
              <a:ln>
                <a:noFill/>
              </a:ln>
              <a:gradFill>
                <a:gsLst>
                  <a:gs pos="0">
                    <a:srgbClr val="595959"/>
                  </a:gs>
                  <a:gs pos="100000">
                    <a:srgbClr val="333435"/>
                  </a:gs>
                </a:gsLst>
                <a:lin ang="8100000" scaled="1"/>
              </a:gradFill>
              <a:effectLst/>
              <a:uLnTx/>
              <a:uFillTx/>
              <a:latin typeface="Arial"/>
              <a:ea typeface="微软雅黑"/>
              <a:cs typeface="+mn-cs"/>
            </a:endParaRPr>
          </a:p>
        </p:txBody>
      </p:sp>
      <p:sp>
        <p:nvSpPr>
          <p:cNvPr id="8" name="文本框 7"/>
          <p:cNvSpPr txBox="1"/>
          <p:nvPr/>
        </p:nvSpPr>
        <p:spPr>
          <a:xfrm rot="5400000">
            <a:off x="-83742" y="5649580"/>
            <a:ext cx="1536447" cy="276999"/>
          </a:xfrm>
          <a:prstGeom prst="rect">
            <a:avLst/>
          </a:prstGeom>
          <a:noFill/>
        </p:spPr>
        <p:txBody>
          <a:bodyPr wrap="none" rtlCol="0">
            <a:spAutoFit/>
            <a:scene3d>
              <a:camera prst="orthographicFront"/>
              <a:lightRig rig="threePt" dir="t"/>
            </a:scene3d>
            <a:sp3d contourW="12700"/>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smtClean="0">
                <a:ln>
                  <a:noFill/>
                </a:ln>
                <a:gradFill>
                  <a:gsLst>
                    <a:gs pos="0">
                      <a:srgbClr val="595959"/>
                    </a:gs>
                    <a:gs pos="100000">
                      <a:srgbClr val="333435"/>
                    </a:gs>
                  </a:gsLst>
                  <a:lin ang="8100000" scaled="1"/>
                </a:gradFill>
                <a:effectLst/>
                <a:uLnTx/>
                <a:uFillTx/>
                <a:latin typeface="Arial"/>
                <a:ea typeface="微软雅黑"/>
                <a:cs typeface="+mn-cs"/>
              </a:rPr>
              <a:t>BY : FEI ER SHE JI</a:t>
            </a:r>
            <a:endParaRPr kumimoji="0" lang="zh-CN" altLang="en-US" sz="1200" b="0" i="0" u="none" strike="noStrike" kern="1200" cap="none" spc="0" normalizeH="0" baseline="0" noProof="0" dirty="0" smtClean="0">
              <a:ln>
                <a:noFill/>
              </a:ln>
              <a:gradFill>
                <a:gsLst>
                  <a:gs pos="0">
                    <a:srgbClr val="595959"/>
                  </a:gs>
                  <a:gs pos="100000">
                    <a:srgbClr val="333435"/>
                  </a:gs>
                </a:gsLst>
                <a:lin ang="8100000" scaled="1"/>
              </a:gradFill>
              <a:effectLst/>
              <a:uLnTx/>
              <a:uFillTx/>
              <a:latin typeface="Arial"/>
              <a:ea typeface="微软雅黑"/>
              <a:cs typeface="+mn-cs"/>
            </a:endParaRPr>
          </a:p>
        </p:txBody>
      </p:sp>
      <p:sp>
        <p:nvSpPr>
          <p:cNvPr id="21" name="椭圆 21"/>
          <p:cNvSpPr/>
          <p:nvPr/>
        </p:nvSpPr>
        <p:spPr>
          <a:xfrm>
            <a:off x="466547" y="457126"/>
            <a:ext cx="436544" cy="435970"/>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1" name="文本框 10"/>
          <p:cNvSpPr txBox="1"/>
          <p:nvPr/>
        </p:nvSpPr>
        <p:spPr>
          <a:xfrm>
            <a:off x="4599438" y="2475508"/>
            <a:ext cx="2993127" cy="923330"/>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5400" b="1" i="0" u="none" strike="noStrike" kern="1200" cap="none" spc="0" normalizeH="0" baseline="0" noProof="0" dirty="0" smtClean="0">
                <a:ln>
                  <a:noFill/>
                </a:ln>
                <a:solidFill>
                  <a:prstClr val="white"/>
                </a:solidFill>
                <a:effectLst/>
                <a:uLnTx/>
                <a:uFillTx/>
                <a:latin typeface="方正兰亭中黑_GBK" panose="02000000000000000000" pitchFamily="2" charset="-122"/>
                <a:ea typeface="方正兰亭中黑_GBK" panose="02000000000000000000" pitchFamily="2" charset="-122"/>
                <a:cs typeface="+mn-cs"/>
              </a:rPr>
              <a:t>PRD</a:t>
            </a:r>
            <a:r>
              <a:rPr kumimoji="0" lang="zh-CN" altLang="en-US" sz="5400" b="1" i="0" u="none" strike="noStrike" kern="1200" cap="none" spc="0" normalizeH="0" baseline="0" noProof="0" dirty="0" smtClean="0">
                <a:ln>
                  <a:noFill/>
                </a:ln>
                <a:solidFill>
                  <a:prstClr val="white"/>
                </a:solidFill>
                <a:effectLst/>
                <a:uLnTx/>
                <a:uFillTx/>
                <a:latin typeface="方正兰亭中黑_GBK" panose="02000000000000000000" pitchFamily="2" charset="-122"/>
                <a:ea typeface="方正兰亭中黑_GBK" panose="02000000000000000000" pitchFamily="2" charset="-122"/>
                <a:cs typeface="+mn-cs"/>
              </a:rPr>
              <a:t>课程</a:t>
            </a:r>
            <a:endParaRPr kumimoji="0" lang="zh-CN" altLang="en-US" sz="5400" b="1" i="0" u="none" strike="noStrike" kern="1200" cap="none" spc="0" normalizeH="0" baseline="0" noProof="0" dirty="0" smtClean="0">
              <a:ln>
                <a:noFill/>
              </a:ln>
              <a:solidFill>
                <a:prstClr val="white"/>
              </a:solidFill>
              <a:effectLst/>
              <a:uLnTx/>
              <a:uFillTx/>
              <a:latin typeface="方正兰亭中黑_GBK" panose="02000000000000000000" pitchFamily="2" charset="-122"/>
              <a:ea typeface="方正兰亭中黑_GBK" panose="02000000000000000000" pitchFamily="2" charset="-122"/>
              <a:cs typeface="+mn-cs"/>
            </a:endParaRPr>
          </a:p>
        </p:txBody>
      </p:sp>
      <p:sp>
        <p:nvSpPr>
          <p:cNvPr id="12" name="文本框 11"/>
          <p:cNvSpPr txBox="1"/>
          <p:nvPr/>
        </p:nvSpPr>
        <p:spPr>
          <a:xfrm>
            <a:off x="4394199" y="3427413"/>
            <a:ext cx="3403602" cy="480131"/>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prstClr val="white"/>
                </a:solidFill>
                <a:effectLst/>
                <a:uLnTx/>
                <a:uFillTx/>
                <a:latin typeface="微软雅黑"/>
                <a:ea typeface="微软雅黑"/>
                <a:cs typeface="+mn-cs"/>
              </a:rPr>
              <a:t>print the presentation and make it into a film to be used in a wider field a wider field</a:t>
            </a:r>
            <a:endParaRPr kumimoji="0" lang="en-US" altLang="zh-CN" sz="1050" b="0" i="0" u="none" strike="noStrike" kern="1200" cap="none" spc="0" normalizeH="0" baseline="0" noProof="0" dirty="0">
              <a:ln>
                <a:noFill/>
              </a:ln>
              <a:solidFill>
                <a:prstClr val="white"/>
              </a:solidFill>
              <a:effectLst/>
              <a:uLnTx/>
              <a:uFillTx/>
              <a:latin typeface="微软雅黑"/>
              <a:ea typeface="微软雅黑"/>
              <a:cs typeface="+mn-cs"/>
            </a:endParaRPr>
          </a:p>
        </p:txBody>
      </p:sp>
      <p:grpSp>
        <p:nvGrpSpPr>
          <p:cNvPr id="24" name="组合 23"/>
          <p:cNvGrpSpPr/>
          <p:nvPr/>
        </p:nvGrpSpPr>
        <p:grpSpPr>
          <a:xfrm>
            <a:off x="5231408" y="4129089"/>
            <a:ext cx="386160" cy="386158"/>
            <a:chOff x="5133975" y="4304639"/>
            <a:chExt cx="742950" cy="742950"/>
          </a:xfrm>
        </p:grpSpPr>
        <p:sp>
          <p:nvSpPr>
            <p:cNvPr id="25" name="椭圆 24"/>
            <p:cNvSpPr/>
            <p:nvPr/>
          </p:nvSpPr>
          <p:spPr>
            <a:xfrm>
              <a:off x="5133975" y="4304639"/>
              <a:ext cx="742950" cy="742950"/>
            </a:xfrm>
            <a:prstGeom prst="ellipse">
              <a:avLst/>
            </a:prstGeom>
            <a:noFill/>
            <a:ln w="6350">
              <a:solidFill>
                <a:srgbClr val="F8F8F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6" name="椭圆 15"/>
            <p:cNvSpPr/>
            <p:nvPr/>
          </p:nvSpPr>
          <p:spPr>
            <a:xfrm>
              <a:off x="5286375" y="4507626"/>
              <a:ext cx="438150" cy="336975"/>
            </a:xfrm>
            <a:custGeom>
              <a:avLst/>
              <a:gdLst>
                <a:gd name="connsiteX0" fmla="*/ 81503 w 580241"/>
                <a:gd name="connsiteY0" fmla="*/ 346335 h 446256"/>
                <a:gd name="connsiteX1" fmla="*/ 337020 w 580241"/>
                <a:gd name="connsiteY1" fmla="*/ 346335 h 446256"/>
                <a:gd name="connsiteX2" fmla="*/ 337020 w 580241"/>
                <a:gd name="connsiteY2" fmla="*/ 370962 h 446256"/>
                <a:gd name="connsiteX3" fmla="*/ 81503 w 580241"/>
                <a:gd name="connsiteY3" fmla="*/ 370962 h 446256"/>
                <a:gd name="connsiteX4" fmla="*/ 81503 w 580241"/>
                <a:gd name="connsiteY4" fmla="*/ 268784 h 446256"/>
                <a:gd name="connsiteX5" fmla="*/ 337020 w 580241"/>
                <a:gd name="connsiteY5" fmla="*/ 268784 h 446256"/>
                <a:gd name="connsiteX6" fmla="*/ 337020 w 580241"/>
                <a:gd name="connsiteY6" fmla="*/ 293411 h 446256"/>
                <a:gd name="connsiteX7" fmla="*/ 81503 w 580241"/>
                <a:gd name="connsiteY7" fmla="*/ 293411 h 446256"/>
                <a:gd name="connsiteX8" fmla="*/ 93882 w 580241"/>
                <a:gd name="connsiteY8" fmla="*/ 103579 h 446256"/>
                <a:gd name="connsiteX9" fmla="*/ 93882 w 580241"/>
                <a:gd name="connsiteY9" fmla="*/ 183649 h 446256"/>
                <a:gd name="connsiteX10" fmla="*/ 174083 w 580241"/>
                <a:gd name="connsiteY10" fmla="*/ 183649 h 446256"/>
                <a:gd name="connsiteX11" fmla="*/ 174083 w 580241"/>
                <a:gd name="connsiteY11" fmla="*/ 103579 h 446256"/>
                <a:gd name="connsiteX12" fmla="*/ 69225 w 580241"/>
                <a:gd name="connsiteY12" fmla="*/ 78963 h 446256"/>
                <a:gd name="connsiteX13" fmla="*/ 197583 w 580241"/>
                <a:gd name="connsiteY13" fmla="*/ 78963 h 446256"/>
                <a:gd name="connsiteX14" fmla="*/ 197583 w 580241"/>
                <a:gd name="connsiteY14" fmla="*/ 207110 h 446256"/>
                <a:gd name="connsiteX15" fmla="*/ 69225 w 580241"/>
                <a:gd name="connsiteY15" fmla="*/ 207110 h 446256"/>
                <a:gd name="connsiteX16" fmla="*/ 43258 w 580241"/>
                <a:gd name="connsiteY16" fmla="*/ 23464 h 446256"/>
                <a:gd name="connsiteX17" fmla="*/ 23498 w 580241"/>
                <a:gd name="connsiteY17" fmla="*/ 43106 h 446256"/>
                <a:gd name="connsiteX18" fmla="*/ 23498 w 580241"/>
                <a:gd name="connsiteY18" fmla="*/ 401817 h 446256"/>
                <a:gd name="connsiteX19" fmla="*/ 43258 w 580241"/>
                <a:gd name="connsiteY19" fmla="*/ 421459 h 446256"/>
                <a:gd name="connsiteX20" fmla="*/ 537161 w 580241"/>
                <a:gd name="connsiteY20" fmla="*/ 421459 h 446256"/>
                <a:gd name="connsiteX21" fmla="*/ 556832 w 580241"/>
                <a:gd name="connsiteY21" fmla="*/ 401817 h 446256"/>
                <a:gd name="connsiteX22" fmla="*/ 556743 w 580241"/>
                <a:gd name="connsiteY22" fmla="*/ 401817 h 446256"/>
                <a:gd name="connsiteX23" fmla="*/ 556743 w 580241"/>
                <a:gd name="connsiteY23" fmla="*/ 43106 h 446256"/>
                <a:gd name="connsiteX24" fmla="*/ 537072 w 580241"/>
                <a:gd name="connsiteY24" fmla="*/ 23464 h 446256"/>
                <a:gd name="connsiteX25" fmla="*/ 43258 w 580241"/>
                <a:gd name="connsiteY25" fmla="*/ 0 h 446256"/>
                <a:gd name="connsiteX26" fmla="*/ 537161 w 580241"/>
                <a:gd name="connsiteY26" fmla="*/ 0 h 446256"/>
                <a:gd name="connsiteX27" fmla="*/ 580241 w 580241"/>
                <a:gd name="connsiteY27" fmla="*/ 43106 h 446256"/>
                <a:gd name="connsiteX28" fmla="*/ 580241 w 580241"/>
                <a:gd name="connsiteY28" fmla="*/ 401906 h 446256"/>
                <a:gd name="connsiteX29" fmla="*/ 537072 w 580241"/>
                <a:gd name="connsiteY29" fmla="*/ 446256 h 446256"/>
                <a:gd name="connsiteX30" fmla="*/ 43258 w 580241"/>
                <a:gd name="connsiteY30" fmla="*/ 446256 h 446256"/>
                <a:gd name="connsiteX31" fmla="*/ 0 w 580241"/>
                <a:gd name="connsiteY31" fmla="*/ 403150 h 446256"/>
                <a:gd name="connsiteX32" fmla="*/ 0 w 580241"/>
                <a:gd name="connsiteY32" fmla="*/ 43106 h 446256"/>
                <a:gd name="connsiteX33" fmla="*/ 43258 w 580241"/>
                <a:gd name="connsiteY33" fmla="*/ 0 h 44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80241" h="446256">
                  <a:moveTo>
                    <a:pt x="81503" y="346335"/>
                  </a:moveTo>
                  <a:lnTo>
                    <a:pt x="337020" y="346335"/>
                  </a:lnTo>
                  <a:lnTo>
                    <a:pt x="337020" y="370962"/>
                  </a:lnTo>
                  <a:lnTo>
                    <a:pt x="81503" y="370962"/>
                  </a:lnTo>
                  <a:close/>
                  <a:moveTo>
                    <a:pt x="81503" y="268784"/>
                  </a:moveTo>
                  <a:lnTo>
                    <a:pt x="337020" y="268784"/>
                  </a:lnTo>
                  <a:lnTo>
                    <a:pt x="337020" y="293411"/>
                  </a:lnTo>
                  <a:lnTo>
                    <a:pt x="81503" y="293411"/>
                  </a:lnTo>
                  <a:close/>
                  <a:moveTo>
                    <a:pt x="93882" y="103579"/>
                  </a:moveTo>
                  <a:lnTo>
                    <a:pt x="93882" y="183649"/>
                  </a:lnTo>
                  <a:lnTo>
                    <a:pt x="174083" y="183649"/>
                  </a:lnTo>
                  <a:lnTo>
                    <a:pt x="174083" y="103579"/>
                  </a:lnTo>
                  <a:close/>
                  <a:moveTo>
                    <a:pt x="69225" y="78963"/>
                  </a:moveTo>
                  <a:lnTo>
                    <a:pt x="197583" y="78963"/>
                  </a:lnTo>
                  <a:lnTo>
                    <a:pt x="197583" y="207110"/>
                  </a:lnTo>
                  <a:lnTo>
                    <a:pt x="69225" y="207110"/>
                  </a:lnTo>
                  <a:close/>
                  <a:moveTo>
                    <a:pt x="43258" y="23464"/>
                  </a:moveTo>
                  <a:cubicBezTo>
                    <a:pt x="32221" y="23464"/>
                    <a:pt x="23498" y="31996"/>
                    <a:pt x="23498" y="43106"/>
                  </a:cubicBezTo>
                  <a:lnTo>
                    <a:pt x="23498" y="401817"/>
                  </a:lnTo>
                  <a:cubicBezTo>
                    <a:pt x="23498" y="412838"/>
                    <a:pt x="32043" y="421459"/>
                    <a:pt x="43258" y="421459"/>
                  </a:cubicBezTo>
                  <a:lnTo>
                    <a:pt x="537161" y="421459"/>
                  </a:lnTo>
                  <a:cubicBezTo>
                    <a:pt x="548198" y="421459"/>
                    <a:pt x="556832" y="412927"/>
                    <a:pt x="556832" y="401817"/>
                  </a:cubicBezTo>
                  <a:lnTo>
                    <a:pt x="556743" y="401817"/>
                  </a:lnTo>
                  <a:lnTo>
                    <a:pt x="556743" y="43106"/>
                  </a:lnTo>
                  <a:cubicBezTo>
                    <a:pt x="556743" y="32085"/>
                    <a:pt x="548198" y="23464"/>
                    <a:pt x="537072" y="23464"/>
                  </a:cubicBezTo>
                  <a:close/>
                  <a:moveTo>
                    <a:pt x="43258" y="0"/>
                  </a:moveTo>
                  <a:lnTo>
                    <a:pt x="537161" y="0"/>
                  </a:lnTo>
                  <a:cubicBezTo>
                    <a:pt x="561816" y="0"/>
                    <a:pt x="580330" y="19731"/>
                    <a:pt x="580241" y="43106"/>
                  </a:cubicBezTo>
                  <a:lnTo>
                    <a:pt x="580241" y="401906"/>
                  </a:lnTo>
                  <a:cubicBezTo>
                    <a:pt x="580241" y="426614"/>
                    <a:pt x="560570" y="446256"/>
                    <a:pt x="537072" y="446256"/>
                  </a:cubicBezTo>
                  <a:lnTo>
                    <a:pt x="43258" y="446256"/>
                  </a:lnTo>
                  <a:cubicBezTo>
                    <a:pt x="18514" y="446256"/>
                    <a:pt x="0" y="426614"/>
                    <a:pt x="0" y="403150"/>
                  </a:cubicBezTo>
                  <a:lnTo>
                    <a:pt x="0" y="43106"/>
                  </a:lnTo>
                  <a:cubicBezTo>
                    <a:pt x="0" y="18486"/>
                    <a:pt x="19760" y="0"/>
                    <a:pt x="43258" y="0"/>
                  </a:cubicBezTo>
                  <a:close/>
                </a:path>
              </a:pathLst>
            </a:cu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nvGrpSpPr>
          <p:cNvPr id="27" name="组合 26"/>
          <p:cNvGrpSpPr/>
          <p:nvPr/>
        </p:nvGrpSpPr>
        <p:grpSpPr>
          <a:xfrm>
            <a:off x="5905302" y="4129089"/>
            <a:ext cx="386160" cy="386158"/>
            <a:chOff x="5133975" y="4304639"/>
            <a:chExt cx="742950" cy="742950"/>
          </a:xfrm>
        </p:grpSpPr>
        <p:sp>
          <p:nvSpPr>
            <p:cNvPr id="28" name="椭圆 27"/>
            <p:cNvSpPr/>
            <p:nvPr/>
          </p:nvSpPr>
          <p:spPr>
            <a:xfrm>
              <a:off x="5133975" y="4304639"/>
              <a:ext cx="742950" cy="742950"/>
            </a:xfrm>
            <a:prstGeom prst="ellipse">
              <a:avLst/>
            </a:prstGeom>
            <a:noFill/>
            <a:ln w="6350">
              <a:solidFill>
                <a:srgbClr val="F8F8F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9" name="椭圆 19"/>
            <p:cNvSpPr/>
            <p:nvPr/>
          </p:nvSpPr>
          <p:spPr>
            <a:xfrm>
              <a:off x="5286375" y="4457370"/>
              <a:ext cx="438150" cy="437488"/>
            </a:xfrm>
            <a:custGeom>
              <a:avLst/>
              <a:gdLst>
                <a:gd name="T0" fmla="*/ 0 w 6827"/>
                <a:gd name="T1" fmla="*/ 3413 h 6827"/>
                <a:gd name="T2" fmla="*/ 3270 w 6827"/>
                <a:gd name="T3" fmla="*/ 6823 h 6827"/>
                <a:gd name="T4" fmla="*/ 3413 w 6827"/>
                <a:gd name="T5" fmla="*/ 6827 h 6827"/>
                <a:gd name="T6" fmla="*/ 3557 w 6827"/>
                <a:gd name="T7" fmla="*/ 6823 h 6827"/>
                <a:gd name="T8" fmla="*/ 6827 w 6827"/>
                <a:gd name="T9" fmla="*/ 3413 h 6827"/>
                <a:gd name="T10" fmla="*/ 3126 w 6827"/>
                <a:gd name="T11" fmla="*/ 228 h 6827"/>
                <a:gd name="T12" fmla="*/ 1237 w 6827"/>
                <a:gd name="T13" fmla="*/ 1074 h 6827"/>
                <a:gd name="T14" fmla="*/ 1082 w 6827"/>
                <a:gd name="T15" fmla="*/ 1228 h 6827"/>
                <a:gd name="T16" fmla="*/ 1684 w 6827"/>
                <a:gd name="T17" fmla="*/ 3307 h 6827"/>
                <a:gd name="T18" fmla="*/ 1082 w 6827"/>
                <a:gd name="T19" fmla="*/ 1228 h 6827"/>
                <a:gd name="T20" fmla="*/ 1684 w 6827"/>
                <a:gd name="T21" fmla="*/ 3520 h 6827"/>
                <a:gd name="T22" fmla="*/ 1082 w 6827"/>
                <a:gd name="T23" fmla="*/ 5599 h 6827"/>
                <a:gd name="T24" fmla="*/ 1237 w 6827"/>
                <a:gd name="T25" fmla="*/ 5753 h 6827"/>
                <a:gd name="T26" fmla="*/ 3043 w 6827"/>
                <a:gd name="T27" fmla="*/ 6590 h 6827"/>
                <a:gd name="T28" fmla="*/ 3307 w 6827"/>
                <a:gd name="T29" fmla="*/ 6558 h 6827"/>
                <a:gd name="T30" fmla="*/ 3307 w 6827"/>
                <a:gd name="T31" fmla="*/ 4492 h 6827"/>
                <a:gd name="T32" fmla="*/ 3307 w 6827"/>
                <a:gd name="T33" fmla="*/ 4279 h 6827"/>
                <a:gd name="T34" fmla="*/ 1897 w 6827"/>
                <a:gd name="T35" fmla="*/ 3520 h 6827"/>
                <a:gd name="T36" fmla="*/ 3307 w 6827"/>
                <a:gd name="T37" fmla="*/ 4279 h 6827"/>
                <a:gd name="T38" fmla="*/ 1897 w 6827"/>
                <a:gd name="T39" fmla="*/ 3307 h 6827"/>
                <a:gd name="T40" fmla="*/ 3307 w 6827"/>
                <a:gd name="T41" fmla="*/ 2548 h 6827"/>
                <a:gd name="T42" fmla="*/ 3307 w 6827"/>
                <a:gd name="T43" fmla="*/ 2335 h 6827"/>
                <a:gd name="T44" fmla="*/ 3307 w 6827"/>
                <a:gd name="T45" fmla="*/ 351 h 6827"/>
                <a:gd name="T46" fmla="*/ 6608 w 6827"/>
                <a:gd name="T47" fmla="*/ 3307 h 6827"/>
                <a:gd name="T48" fmla="*/ 4909 w 6827"/>
                <a:gd name="T49" fmla="*/ 2098 h 6827"/>
                <a:gd name="T50" fmla="*/ 6608 w 6827"/>
                <a:gd name="T51" fmla="*/ 3307 h 6827"/>
                <a:gd name="T52" fmla="*/ 4829 w 6827"/>
                <a:gd name="T53" fmla="*/ 1900 h 6827"/>
                <a:gd name="T54" fmla="*/ 5579 w 6827"/>
                <a:gd name="T55" fmla="*/ 1064 h 6827"/>
                <a:gd name="T56" fmla="*/ 4643 w 6827"/>
                <a:gd name="T57" fmla="*/ 2019 h 6827"/>
                <a:gd name="T58" fmla="*/ 3520 w 6827"/>
                <a:gd name="T59" fmla="*/ 351 h 6827"/>
                <a:gd name="T60" fmla="*/ 3520 w 6827"/>
                <a:gd name="T61" fmla="*/ 2547 h 6827"/>
                <a:gd name="T62" fmla="*/ 4929 w 6827"/>
                <a:gd name="T63" fmla="*/ 3307 h 6827"/>
                <a:gd name="T64" fmla="*/ 3520 w 6827"/>
                <a:gd name="T65" fmla="*/ 3307 h 6827"/>
                <a:gd name="T66" fmla="*/ 4929 w 6827"/>
                <a:gd name="T67" fmla="*/ 3520 h 6827"/>
                <a:gd name="T68" fmla="*/ 3520 w 6827"/>
                <a:gd name="T69" fmla="*/ 4279 h 6827"/>
                <a:gd name="T70" fmla="*/ 3520 w 6827"/>
                <a:gd name="T71" fmla="*/ 6558 h 6827"/>
                <a:gd name="T72" fmla="*/ 4651 w 6827"/>
                <a:gd name="T73" fmla="*/ 4813 h 6827"/>
                <a:gd name="T74" fmla="*/ 3784 w 6827"/>
                <a:gd name="T75" fmla="*/ 6590 h 6827"/>
                <a:gd name="T76" fmla="*/ 5579 w 6827"/>
                <a:gd name="T77" fmla="*/ 5763 h 6827"/>
                <a:gd name="T78" fmla="*/ 5735 w 6827"/>
                <a:gd name="T79" fmla="*/ 5609 h 6827"/>
                <a:gd name="T80" fmla="*/ 5143 w 6827"/>
                <a:gd name="T81" fmla="*/ 3520 h 6827"/>
                <a:gd name="T82" fmla="*/ 5735 w 6827"/>
                <a:gd name="T83" fmla="*/ 5609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827" h="6827">
                  <a:moveTo>
                    <a:pt x="3413" y="0"/>
                  </a:moveTo>
                  <a:cubicBezTo>
                    <a:pt x="1531" y="0"/>
                    <a:pt x="0" y="1531"/>
                    <a:pt x="0" y="3413"/>
                  </a:cubicBezTo>
                  <a:cubicBezTo>
                    <a:pt x="0" y="5246"/>
                    <a:pt x="1452" y="6741"/>
                    <a:pt x="3266" y="6819"/>
                  </a:cubicBezTo>
                  <a:cubicBezTo>
                    <a:pt x="3267" y="6820"/>
                    <a:pt x="3269" y="6822"/>
                    <a:pt x="3270" y="6823"/>
                  </a:cubicBezTo>
                  <a:lnTo>
                    <a:pt x="3273" y="6819"/>
                  </a:lnTo>
                  <a:cubicBezTo>
                    <a:pt x="3319" y="6822"/>
                    <a:pt x="3366" y="6827"/>
                    <a:pt x="3413" y="6827"/>
                  </a:cubicBezTo>
                  <a:cubicBezTo>
                    <a:pt x="3461" y="6827"/>
                    <a:pt x="3507" y="6822"/>
                    <a:pt x="3554" y="6820"/>
                  </a:cubicBezTo>
                  <a:lnTo>
                    <a:pt x="3557" y="6823"/>
                  </a:lnTo>
                  <a:cubicBezTo>
                    <a:pt x="3558" y="6822"/>
                    <a:pt x="3560" y="6820"/>
                    <a:pt x="3561" y="6819"/>
                  </a:cubicBezTo>
                  <a:cubicBezTo>
                    <a:pt x="5374" y="6741"/>
                    <a:pt x="6827" y="5246"/>
                    <a:pt x="6827" y="3413"/>
                  </a:cubicBezTo>
                  <a:cubicBezTo>
                    <a:pt x="6827" y="1531"/>
                    <a:pt x="5295" y="0"/>
                    <a:pt x="3413" y="0"/>
                  </a:cubicBezTo>
                  <a:close/>
                  <a:moveTo>
                    <a:pt x="3126" y="228"/>
                  </a:moveTo>
                  <a:cubicBezTo>
                    <a:pt x="2852" y="503"/>
                    <a:pt x="2333" y="1098"/>
                    <a:pt x="1996" y="1904"/>
                  </a:cubicBezTo>
                  <a:cubicBezTo>
                    <a:pt x="1571" y="1606"/>
                    <a:pt x="1330" y="1238"/>
                    <a:pt x="1237" y="1074"/>
                  </a:cubicBezTo>
                  <a:cubicBezTo>
                    <a:pt x="1743" y="603"/>
                    <a:pt x="2399" y="293"/>
                    <a:pt x="3126" y="228"/>
                  </a:cubicBezTo>
                  <a:close/>
                  <a:moveTo>
                    <a:pt x="1082" y="1228"/>
                  </a:moveTo>
                  <a:cubicBezTo>
                    <a:pt x="1207" y="1431"/>
                    <a:pt x="1477" y="1803"/>
                    <a:pt x="1917" y="2102"/>
                  </a:cubicBezTo>
                  <a:cubicBezTo>
                    <a:pt x="1785" y="2467"/>
                    <a:pt x="1697" y="2873"/>
                    <a:pt x="1684" y="3307"/>
                  </a:cubicBezTo>
                  <a:lnTo>
                    <a:pt x="219" y="3307"/>
                  </a:lnTo>
                  <a:cubicBezTo>
                    <a:pt x="245" y="2504"/>
                    <a:pt x="568" y="1776"/>
                    <a:pt x="1082" y="1228"/>
                  </a:cubicBezTo>
                  <a:close/>
                  <a:moveTo>
                    <a:pt x="218" y="3520"/>
                  </a:moveTo>
                  <a:lnTo>
                    <a:pt x="1684" y="3520"/>
                  </a:lnTo>
                  <a:cubicBezTo>
                    <a:pt x="1696" y="3953"/>
                    <a:pt x="1782" y="4360"/>
                    <a:pt x="1911" y="4729"/>
                  </a:cubicBezTo>
                  <a:cubicBezTo>
                    <a:pt x="1474" y="5027"/>
                    <a:pt x="1207" y="5397"/>
                    <a:pt x="1082" y="5599"/>
                  </a:cubicBezTo>
                  <a:cubicBezTo>
                    <a:pt x="568" y="5051"/>
                    <a:pt x="245" y="4323"/>
                    <a:pt x="218" y="3520"/>
                  </a:cubicBezTo>
                  <a:close/>
                  <a:moveTo>
                    <a:pt x="1237" y="5753"/>
                  </a:moveTo>
                  <a:cubicBezTo>
                    <a:pt x="1329" y="5589"/>
                    <a:pt x="1568" y="5226"/>
                    <a:pt x="1988" y="4929"/>
                  </a:cubicBezTo>
                  <a:cubicBezTo>
                    <a:pt x="2298" y="5699"/>
                    <a:pt x="2765" y="6286"/>
                    <a:pt x="3043" y="6590"/>
                  </a:cubicBezTo>
                  <a:cubicBezTo>
                    <a:pt x="2349" y="6509"/>
                    <a:pt x="1723" y="6205"/>
                    <a:pt x="1237" y="5753"/>
                  </a:cubicBezTo>
                  <a:close/>
                  <a:moveTo>
                    <a:pt x="3307" y="6558"/>
                  </a:moveTo>
                  <a:cubicBezTo>
                    <a:pt x="3075" y="6318"/>
                    <a:pt x="2516" y="5678"/>
                    <a:pt x="2174" y="4810"/>
                  </a:cubicBezTo>
                  <a:cubicBezTo>
                    <a:pt x="2473" y="4637"/>
                    <a:pt x="2848" y="4510"/>
                    <a:pt x="3307" y="4492"/>
                  </a:cubicBezTo>
                  <a:lnTo>
                    <a:pt x="3307" y="6558"/>
                  </a:lnTo>
                  <a:close/>
                  <a:moveTo>
                    <a:pt x="3307" y="4279"/>
                  </a:moveTo>
                  <a:cubicBezTo>
                    <a:pt x="2824" y="4296"/>
                    <a:pt x="2423" y="4428"/>
                    <a:pt x="2100" y="4611"/>
                  </a:cubicBezTo>
                  <a:cubicBezTo>
                    <a:pt x="1986" y="4274"/>
                    <a:pt x="1910" y="3907"/>
                    <a:pt x="1897" y="3520"/>
                  </a:cubicBezTo>
                  <a:lnTo>
                    <a:pt x="3307" y="3520"/>
                  </a:lnTo>
                  <a:lnTo>
                    <a:pt x="3307" y="4279"/>
                  </a:lnTo>
                  <a:close/>
                  <a:moveTo>
                    <a:pt x="3307" y="3307"/>
                  </a:moveTo>
                  <a:lnTo>
                    <a:pt x="1897" y="3307"/>
                  </a:lnTo>
                  <a:cubicBezTo>
                    <a:pt x="1910" y="2918"/>
                    <a:pt x="1989" y="2553"/>
                    <a:pt x="2107" y="2219"/>
                  </a:cubicBezTo>
                  <a:cubicBezTo>
                    <a:pt x="2428" y="2400"/>
                    <a:pt x="2827" y="2530"/>
                    <a:pt x="3307" y="2548"/>
                  </a:cubicBezTo>
                  <a:lnTo>
                    <a:pt x="3307" y="3307"/>
                  </a:lnTo>
                  <a:close/>
                  <a:moveTo>
                    <a:pt x="3307" y="2335"/>
                  </a:moveTo>
                  <a:cubicBezTo>
                    <a:pt x="2852" y="2317"/>
                    <a:pt x="2480" y="2193"/>
                    <a:pt x="2182" y="2023"/>
                  </a:cubicBezTo>
                  <a:cubicBezTo>
                    <a:pt x="2518" y="1206"/>
                    <a:pt x="3056" y="603"/>
                    <a:pt x="3307" y="351"/>
                  </a:cubicBezTo>
                  <a:lnTo>
                    <a:pt x="3307" y="2335"/>
                  </a:lnTo>
                  <a:close/>
                  <a:moveTo>
                    <a:pt x="6608" y="3307"/>
                  </a:moveTo>
                  <a:lnTo>
                    <a:pt x="5143" y="3307"/>
                  </a:lnTo>
                  <a:cubicBezTo>
                    <a:pt x="5130" y="2871"/>
                    <a:pt x="5042" y="2465"/>
                    <a:pt x="4909" y="2098"/>
                  </a:cubicBezTo>
                  <a:cubicBezTo>
                    <a:pt x="5356" y="1792"/>
                    <a:pt x="5620" y="1411"/>
                    <a:pt x="5735" y="1217"/>
                  </a:cubicBezTo>
                  <a:cubicBezTo>
                    <a:pt x="6255" y="1767"/>
                    <a:pt x="6581" y="2499"/>
                    <a:pt x="6608" y="3307"/>
                  </a:cubicBezTo>
                  <a:close/>
                  <a:moveTo>
                    <a:pt x="5579" y="1064"/>
                  </a:moveTo>
                  <a:cubicBezTo>
                    <a:pt x="5500" y="1210"/>
                    <a:pt x="5265" y="1591"/>
                    <a:pt x="4829" y="1900"/>
                  </a:cubicBezTo>
                  <a:cubicBezTo>
                    <a:pt x="4492" y="1096"/>
                    <a:pt x="3974" y="503"/>
                    <a:pt x="3701" y="228"/>
                  </a:cubicBezTo>
                  <a:cubicBezTo>
                    <a:pt x="4423" y="292"/>
                    <a:pt x="5075" y="599"/>
                    <a:pt x="5579" y="1064"/>
                  </a:cubicBezTo>
                  <a:close/>
                  <a:moveTo>
                    <a:pt x="3520" y="351"/>
                  </a:moveTo>
                  <a:cubicBezTo>
                    <a:pt x="3771" y="602"/>
                    <a:pt x="4307" y="1203"/>
                    <a:pt x="4643" y="2019"/>
                  </a:cubicBezTo>
                  <a:cubicBezTo>
                    <a:pt x="4348" y="2190"/>
                    <a:pt x="3976" y="2316"/>
                    <a:pt x="3520" y="2334"/>
                  </a:cubicBezTo>
                  <a:lnTo>
                    <a:pt x="3520" y="351"/>
                  </a:lnTo>
                  <a:close/>
                  <a:moveTo>
                    <a:pt x="3520" y="3307"/>
                  </a:moveTo>
                  <a:lnTo>
                    <a:pt x="3520" y="2547"/>
                  </a:lnTo>
                  <a:cubicBezTo>
                    <a:pt x="4001" y="2529"/>
                    <a:pt x="4400" y="2398"/>
                    <a:pt x="4719" y="2217"/>
                  </a:cubicBezTo>
                  <a:cubicBezTo>
                    <a:pt x="4838" y="2551"/>
                    <a:pt x="4916" y="2917"/>
                    <a:pt x="4929" y="3307"/>
                  </a:cubicBezTo>
                  <a:lnTo>
                    <a:pt x="3520" y="3307"/>
                  </a:lnTo>
                  <a:lnTo>
                    <a:pt x="3520" y="3307"/>
                  </a:lnTo>
                  <a:close/>
                  <a:moveTo>
                    <a:pt x="3520" y="3520"/>
                  </a:moveTo>
                  <a:lnTo>
                    <a:pt x="4929" y="3520"/>
                  </a:lnTo>
                  <a:cubicBezTo>
                    <a:pt x="4917" y="3908"/>
                    <a:pt x="4840" y="4276"/>
                    <a:pt x="4725" y="4613"/>
                  </a:cubicBezTo>
                  <a:cubicBezTo>
                    <a:pt x="4405" y="4431"/>
                    <a:pt x="4004" y="4298"/>
                    <a:pt x="3520" y="4279"/>
                  </a:cubicBezTo>
                  <a:lnTo>
                    <a:pt x="3520" y="3520"/>
                  </a:lnTo>
                  <a:close/>
                  <a:moveTo>
                    <a:pt x="3520" y="6558"/>
                  </a:moveTo>
                  <a:lnTo>
                    <a:pt x="3520" y="4493"/>
                  </a:lnTo>
                  <a:cubicBezTo>
                    <a:pt x="3980" y="4511"/>
                    <a:pt x="4355" y="4640"/>
                    <a:pt x="4651" y="4813"/>
                  </a:cubicBezTo>
                  <a:cubicBezTo>
                    <a:pt x="4308" y="5678"/>
                    <a:pt x="3751" y="6317"/>
                    <a:pt x="3520" y="6558"/>
                  </a:cubicBezTo>
                  <a:close/>
                  <a:moveTo>
                    <a:pt x="3784" y="6590"/>
                  </a:moveTo>
                  <a:cubicBezTo>
                    <a:pt x="4061" y="6286"/>
                    <a:pt x="4527" y="5701"/>
                    <a:pt x="4838" y="4933"/>
                  </a:cubicBezTo>
                  <a:cubicBezTo>
                    <a:pt x="5268" y="5241"/>
                    <a:pt x="5501" y="5617"/>
                    <a:pt x="5579" y="5763"/>
                  </a:cubicBezTo>
                  <a:cubicBezTo>
                    <a:pt x="5094" y="6210"/>
                    <a:pt x="4473" y="6510"/>
                    <a:pt x="3784" y="6590"/>
                  </a:cubicBezTo>
                  <a:close/>
                  <a:moveTo>
                    <a:pt x="5735" y="5609"/>
                  </a:moveTo>
                  <a:cubicBezTo>
                    <a:pt x="5621" y="5417"/>
                    <a:pt x="5359" y="5039"/>
                    <a:pt x="4915" y="4732"/>
                  </a:cubicBezTo>
                  <a:cubicBezTo>
                    <a:pt x="5044" y="4362"/>
                    <a:pt x="5130" y="3954"/>
                    <a:pt x="5143" y="3520"/>
                  </a:cubicBezTo>
                  <a:lnTo>
                    <a:pt x="6608" y="3520"/>
                  </a:lnTo>
                  <a:cubicBezTo>
                    <a:pt x="6581" y="4328"/>
                    <a:pt x="6255" y="5060"/>
                    <a:pt x="5735" y="5609"/>
                  </a:cubicBezTo>
                  <a:close/>
                </a:path>
              </a:pathLst>
            </a:cu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nvGrpSpPr>
          <p:cNvPr id="33" name="组合 32"/>
          <p:cNvGrpSpPr/>
          <p:nvPr/>
        </p:nvGrpSpPr>
        <p:grpSpPr>
          <a:xfrm>
            <a:off x="6579195" y="4129089"/>
            <a:ext cx="386160" cy="386158"/>
            <a:chOff x="5133975" y="4304639"/>
            <a:chExt cx="742950" cy="742950"/>
          </a:xfrm>
        </p:grpSpPr>
        <p:sp>
          <p:nvSpPr>
            <p:cNvPr id="34" name="椭圆 33"/>
            <p:cNvSpPr/>
            <p:nvPr/>
          </p:nvSpPr>
          <p:spPr>
            <a:xfrm>
              <a:off x="5133975" y="4304639"/>
              <a:ext cx="742950" cy="742950"/>
            </a:xfrm>
            <a:prstGeom prst="ellipse">
              <a:avLst/>
            </a:prstGeom>
            <a:noFill/>
            <a:ln w="6350">
              <a:solidFill>
                <a:srgbClr val="F8F8F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5" name="椭圆 22"/>
            <p:cNvSpPr/>
            <p:nvPr/>
          </p:nvSpPr>
          <p:spPr>
            <a:xfrm>
              <a:off x="5309716" y="4457039"/>
              <a:ext cx="391468" cy="438150"/>
            </a:xfrm>
            <a:custGeom>
              <a:avLst/>
              <a:gdLst>
                <a:gd name="connsiteX0" fmla="*/ 295635 w 539684"/>
                <a:gd name="connsiteY0" fmla="*/ 256921 h 604040"/>
                <a:gd name="connsiteX1" fmla="*/ 299044 w 539684"/>
                <a:gd name="connsiteY1" fmla="*/ 270290 h 604040"/>
                <a:gd name="connsiteX2" fmla="*/ 220878 w 539684"/>
                <a:gd name="connsiteY2" fmla="*/ 400825 h 604040"/>
                <a:gd name="connsiteX3" fmla="*/ 352616 w 539684"/>
                <a:gd name="connsiteY3" fmla="*/ 400825 h 604040"/>
                <a:gd name="connsiteX4" fmla="*/ 256918 w 539684"/>
                <a:gd name="connsiteY4" fmla="*/ 561258 h 604040"/>
                <a:gd name="connsiteX5" fmla="*/ 295879 w 539684"/>
                <a:gd name="connsiteY5" fmla="*/ 536950 h 604040"/>
                <a:gd name="connsiteX6" fmla="*/ 309028 w 539684"/>
                <a:gd name="connsiteY6" fmla="*/ 539867 h 604040"/>
                <a:gd name="connsiteX7" fmla="*/ 306106 w 539684"/>
                <a:gd name="connsiteY7" fmla="*/ 553236 h 604040"/>
                <a:gd name="connsiteX8" fmla="*/ 224775 w 539684"/>
                <a:gd name="connsiteY8" fmla="*/ 604040 h 604040"/>
                <a:gd name="connsiteX9" fmla="*/ 202372 w 539684"/>
                <a:gd name="connsiteY9" fmla="*/ 548618 h 604040"/>
                <a:gd name="connsiteX10" fmla="*/ 207729 w 539684"/>
                <a:gd name="connsiteY10" fmla="*/ 536221 h 604040"/>
                <a:gd name="connsiteX11" fmla="*/ 220391 w 539684"/>
                <a:gd name="connsiteY11" fmla="*/ 541568 h 604040"/>
                <a:gd name="connsiteX12" fmla="*/ 230619 w 539684"/>
                <a:gd name="connsiteY12" fmla="*/ 567335 h 604040"/>
                <a:gd name="connsiteX13" fmla="*/ 318525 w 539684"/>
                <a:gd name="connsiteY13" fmla="*/ 420271 h 604040"/>
                <a:gd name="connsiteX14" fmla="*/ 186787 w 539684"/>
                <a:gd name="connsiteY14" fmla="*/ 420271 h 604040"/>
                <a:gd name="connsiteX15" fmla="*/ 282242 w 539684"/>
                <a:gd name="connsiteY15" fmla="*/ 260324 h 604040"/>
                <a:gd name="connsiteX16" fmla="*/ 295635 w 539684"/>
                <a:gd name="connsiteY16" fmla="*/ 256921 h 604040"/>
                <a:gd name="connsiteX17" fmla="*/ 298093 w 539684"/>
                <a:gd name="connsiteY17" fmla="*/ 0 h 604040"/>
                <a:gd name="connsiteX18" fmla="*/ 440807 w 539684"/>
                <a:gd name="connsiteY18" fmla="*/ 99917 h 604040"/>
                <a:gd name="connsiteX19" fmla="*/ 539684 w 539684"/>
                <a:gd name="connsiteY19" fmla="*/ 221715 h 604040"/>
                <a:gd name="connsiteX20" fmla="*/ 414992 w 539684"/>
                <a:gd name="connsiteY20" fmla="*/ 345700 h 604040"/>
                <a:gd name="connsiteX21" fmla="*/ 344122 w 539684"/>
                <a:gd name="connsiteY21" fmla="*/ 345700 h 604040"/>
                <a:gd name="connsiteX22" fmla="*/ 334380 w 539684"/>
                <a:gd name="connsiteY22" fmla="*/ 335976 h 604040"/>
                <a:gd name="connsiteX23" fmla="*/ 344122 w 539684"/>
                <a:gd name="connsiteY23" fmla="*/ 326495 h 604040"/>
                <a:gd name="connsiteX24" fmla="*/ 414992 w 539684"/>
                <a:gd name="connsiteY24" fmla="*/ 326495 h 604040"/>
                <a:gd name="connsiteX25" fmla="*/ 520201 w 539684"/>
                <a:gd name="connsiteY25" fmla="*/ 221715 h 604040"/>
                <a:gd name="connsiteX26" fmla="*/ 431796 w 539684"/>
                <a:gd name="connsiteY26" fmla="*/ 118151 h 604040"/>
                <a:gd name="connsiteX27" fmla="*/ 425951 w 539684"/>
                <a:gd name="connsiteY27" fmla="*/ 117178 h 604040"/>
                <a:gd name="connsiteX28" fmla="*/ 424246 w 539684"/>
                <a:gd name="connsiteY28" fmla="*/ 111343 h 604040"/>
                <a:gd name="connsiteX29" fmla="*/ 298093 w 539684"/>
                <a:gd name="connsiteY29" fmla="*/ 19449 h 604040"/>
                <a:gd name="connsiteX30" fmla="*/ 173400 w 539684"/>
                <a:gd name="connsiteY30" fmla="*/ 107940 h 604040"/>
                <a:gd name="connsiteX31" fmla="*/ 169260 w 539684"/>
                <a:gd name="connsiteY31" fmla="*/ 119123 h 604040"/>
                <a:gd name="connsiteX32" fmla="*/ 159031 w 539684"/>
                <a:gd name="connsiteY32" fmla="*/ 112802 h 604040"/>
                <a:gd name="connsiteX33" fmla="*/ 124205 w 539684"/>
                <a:gd name="connsiteY33" fmla="*/ 102835 h 604040"/>
                <a:gd name="connsiteX34" fmla="*/ 57962 w 539684"/>
                <a:gd name="connsiteY34" fmla="*/ 169203 h 604040"/>
                <a:gd name="connsiteX35" fmla="*/ 58449 w 539684"/>
                <a:gd name="connsiteY35" fmla="*/ 176983 h 604040"/>
                <a:gd name="connsiteX36" fmla="*/ 53822 w 539684"/>
                <a:gd name="connsiteY36" fmla="*/ 181116 h 604040"/>
                <a:gd name="connsiteX37" fmla="*/ 19239 w 539684"/>
                <a:gd name="connsiteY37" fmla="*/ 246998 h 604040"/>
                <a:gd name="connsiteX38" fmla="*/ 99120 w 539684"/>
                <a:gd name="connsiteY38" fmla="*/ 326495 h 604040"/>
                <a:gd name="connsiteX39" fmla="*/ 103504 w 539684"/>
                <a:gd name="connsiteY39" fmla="*/ 326495 h 604040"/>
                <a:gd name="connsiteX40" fmla="*/ 195319 w 539684"/>
                <a:gd name="connsiteY40" fmla="*/ 326495 h 604040"/>
                <a:gd name="connsiteX41" fmla="*/ 205061 w 539684"/>
                <a:gd name="connsiteY41" fmla="*/ 335976 h 604040"/>
                <a:gd name="connsiteX42" fmla="*/ 195319 w 539684"/>
                <a:gd name="connsiteY42" fmla="*/ 345700 h 604040"/>
                <a:gd name="connsiteX43" fmla="*/ 103991 w 539684"/>
                <a:gd name="connsiteY43" fmla="*/ 345700 h 604040"/>
                <a:gd name="connsiteX44" fmla="*/ 102530 w 539684"/>
                <a:gd name="connsiteY44" fmla="*/ 345700 h 604040"/>
                <a:gd name="connsiteX45" fmla="*/ 100582 w 539684"/>
                <a:gd name="connsiteY45" fmla="*/ 345700 h 604040"/>
                <a:gd name="connsiteX46" fmla="*/ 0 w 539684"/>
                <a:gd name="connsiteY46" fmla="*/ 246998 h 604040"/>
                <a:gd name="connsiteX47" fmla="*/ 38479 w 539684"/>
                <a:gd name="connsiteY47" fmla="*/ 168474 h 604040"/>
                <a:gd name="connsiteX48" fmla="*/ 124205 w 539684"/>
                <a:gd name="connsiteY48" fmla="*/ 83629 h 604040"/>
                <a:gd name="connsiteX49" fmla="*/ 159031 w 539684"/>
                <a:gd name="connsiteY49" fmla="*/ 90922 h 604040"/>
                <a:gd name="connsiteX50" fmla="*/ 298093 w 539684"/>
                <a:gd name="connsiteY50" fmla="*/ 0 h 604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39684" h="604040">
                  <a:moveTo>
                    <a:pt x="295635" y="256921"/>
                  </a:moveTo>
                  <a:cubicBezTo>
                    <a:pt x="300262" y="259595"/>
                    <a:pt x="301723" y="265672"/>
                    <a:pt x="299044" y="270290"/>
                  </a:cubicBezTo>
                  <a:lnTo>
                    <a:pt x="220878" y="400825"/>
                  </a:lnTo>
                  <a:lnTo>
                    <a:pt x="352616" y="400825"/>
                  </a:lnTo>
                  <a:lnTo>
                    <a:pt x="256918" y="561258"/>
                  </a:lnTo>
                  <a:lnTo>
                    <a:pt x="295879" y="536950"/>
                  </a:lnTo>
                  <a:cubicBezTo>
                    <a:pt x="300262" y="534033"/>
                    <a:pt x="306350" y="535491"/>
                    <a:pt x="309028" y="539867"/>
                  </a:cubicBezTo>
                  <a:cubicBezTo>
                    <a:pt x="311950" y="544485"/>
                    <a:pt x="310489" y="550562"/>
                    <a:pt x="306106" y="553236"/>
                  </a:cubicBezTo>
                  <a:lnTo>
                    <a:pt x="224775" y="604040"/>
                  </a:lnTo>
                  <a:lnTo>
                    <a:pt x="202372" y="548618"/>
                  </a:lnTo>
                  <a:cubicBezTo>
                    <a:pt x="200424" y="543756"/>
                    <a:pt x="202859" y="538165"/>
                    <a:pt x="207729" y="536221"/>
                  </a:cubicBezTo>
                  <a:cubicBezTo>
                    <a:pt x="212599" y="534276"/>
                    <a:pt x="218443" y="536464"/>
                    <a:pt x="220391" y="541568"/>
                  </a:cubicBezTo>
                  <a:lnTo>
                    <a:pt x="230619" y="567335"/>
                  </a:lnTo>
                  <a:lnTo>
                    <a:pt x="318525" y="420271"/>
                  </a:lnTo>
                  <a:lnTo>
                    <a:pt x="186787" y="420271"/>
                  </a:lnTo>
                  <a:lnTo>
                    <a:pt x="282242" y="260324"/>
                  </a:lnTo>
                  <a:cubicBezTo>
                    <a:pt x="285165" y="255706"/>
                    <a:pt x="291009" y="254247"/>
                    <a:pt x="295635" y="256921"/>
                  </a:cubicBezTo>
                  <a:close/>
                  <a:moveTo>
                    <a:pt x="298093" y="0"/>
                  </a:moveTo>
                  <a:cubicBezTo>
                    <a:pt x="362387" y="0"/>
                    <a:pt x="419132" y="39870"/>
                    <a:pt x="440807" y="99917"/>
                  </a:cubicBezTo>
                  <a:cubicBezTo>
                    <a:pt x="498282" y="112073"/>
                    <a:pt x="539684" y="162153"/>
                    <a:pt x="539684" y="221715"/>
                  </a:cubicBezTo>
                  <a:cubicBezTo>
                    <a:pt x="539684" y="290028"/>
                    <a:pt x="483670" y="345700"/>
                    <a:pt x="414992" y="345700"/>
                  </a:cubicBezTo>
                  <a:lnTo>
                    <a:pt x="344122" y="345700"/>
                  </a:lnTo>
                  <a:cubicBezTo>
                    <a:pt x="338764" y="345700"/>
                    <a:pt x="334380" y="341324"/>
                    <a:pt x="334380" y="335976"/>
                  </a:cubicBezTo>
                  <a:cubicBezTo>
                    <a:pt x="334380" y="330627"/>
                    <a:pt x="338764" y="326495"/>
                    <a:pt x="344122" y="326495"/>
                  </a:cubicBezTo>
                  <a:lnTo>
                    <a:pt x="414992" y="326495"/>
                  </a:lnTo>
                  <a:cubicBezTo>
                    <a:pt x="472954" y="326495"/>
                    <a:pt x="520201" y="279332"/>
                    <a:pt x="520201" y="221715"/>
                  </a:cubicBezTo>
                  <a:cubicBezTo>
                    <a:pt x="520201" y="169933"/>
                    <a:pt x="482939" y="126416"/>
                    <a:pt x="431796" y="118151"/>
                  </a:cubicBezTo>
                  <a:lnTo>
                    <a:pt x="425951" y="117178"/>
                  </a:lnTo>
                  <a:lnTo>
                    <a:pt x="424246" y="111343"/>
                  </a:lnTo>
                  <a:cubicBezTo>
                    <a:pt x="406712" y="56401"/>
                    <a:pt x="356055" y="19449"/>
                    <a:pt x="298093" y="19449"/>
                  </a:cubicBezTo>
                  <a:cubicBezTo>
                    <a:pt x="242079" y="19449"/>
                    <a:pt x="191910" y="54942"/>
                    <a:pt x="173400" y="107940"/>
                  </a:cubicBezTo>
                  <a:lnTo>
                    <a:pt x="169260" y="119123"/>
                  </a:lnTo>
                  <a:lnTo>
                    <a:pt x="159031" y="112802"/>
                  </a:lnTo>
                  <a:cubicBezTo>
                    <a:pt x="148559" y="106481"/>
                    <a:pt x="136626" y="102835"/>
                    <a:pt x="124205" y="102835"/>
                  </a:cubicBezTo>
                  <a:cubicBezTo>
                    <a:pt x="87674" y="102835"/>
                    <a:pt x="57962" y="132737"/>
                    <a:pt x="57962" y="169203"/>
                  </a:cubicBezTo>
                  <a:lnTo>
                    <a:pt x="58449" y="176983"/>
                  </a:lnTo>
                  <a:lnTo>
                    <a:pt x="53822" y="181116"/>
                  </a:lnTo>
                  <a:cubicBezTo>
                    <a:pt x="32147" y="196188"/>
                    <a:pt x="19239" y="220742"/>
                    <a:pt x="19239" y="246998"/>
                  </a:cubicBezTo>
                  <a:cubicBezTo>
                    <a:pt x="19239" y="290758"/>
                    <a:pt x="55040" y="326495"/>
                    <a:pt x="99120" y="326495"/>
                  </a:cubicBezTo>
                  <a:lnTo>
                    <a:pt x="103504" y="326495"/>
                  </a:lnTo>
                  <a:lnTo>
                    <a:pt x="195319" y="326495"/>
                  </a:lnTo>
                  <a:cubicBezTo>
                    <a:pt x="200677" y="326495"/>
                    <a:pt x="205061" y="330627"/>
                    <a:pt x="205061" y="335976"/>
                  </a:cubicBezTo>
                  <a:cubicBezTo>
                    <a:pt x="205061" y="341324"/>
                    <a:pt x="200677" y="345700"/>
                    <a:pt x="195319" y="345700"/>
                  </a:cubicBezTo>
                  <a:lnTo>
                    <a:pt x="103991" y="345700"/>
                  </a:lnTo>
                  <a:cubicBezTo>
                    <a:pt x="103504" y="345700"/>
                    <a:pt x="103017" y="345700"/>
                    <a:pt x="102530" y="345700"/>
                  </a:cubicBezTo>
                  <a:cubicBezTo>
                    <a:pt x="101799" y="345700"/>
                    <a:pt x="101312" y="345700"/>
                    <a:pt x="100582" y="345700"/>
                  </a:cubicBezTo>
                  <a:cubicBezTo>
                    <a:pt x="44568" y="345700"/>
                    <a:pt x="0" y="301454"/>
                    <a:pt x="0" y="246998"/>
                  </a:cubicBezTo>
                  <a:cubicBezTo>
                    <a:pt x="0" y="216123"/>
                    <a:pt x="14369" y="187193"/>
                    <a:pt x="38479" y="168474"/>
                  </a:cubicBezTo>
                  <a:cubicBezTo>
                    <a:pt x="38966" y="121554"/>
                    <a:pt x="77202" y="83629"/>
                    <a:pt x="124205" y="83629"/>
                  </a:cubicBezTo>
                  <a:cubicBezTo>
                    <a:pt x="136382" y="83629"/>
                    <a:pt x="148072" y="86060"/>
                    <a:pt x="159031" y="90922"/>
                  </a:cubicBezTo>
                  <a:cubicBezTo>
                    <a:pt x="183142" y="36223"/>
                    <a:pt x="237451" y="0"/>
                    <a:pt x="298093" y="0"/>
                  </a:cubicBezTo>
                  <a:close/>
                </a:path>
              </a:pathLst>
            </a:cu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pic>
        <p:nvPicPr>
          <p:cNvPr id="2" name="大橋トリオ - I'm Your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1100" y="-609600"/>
            <a:ext cx="609600" cy="609600"/>
          </a:xfrm>
          <a:prstGeom prst="rect">
            <a:avLst/>
          </a:prstGeom>
        </p:spPr>
      </p:pic>
      <p:pic>
        <p:nvPicPr>
          <p:cNvPr id="3" name="图片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360000" y="-360000"/>
            <a:ext cx="3600000" cy="3600000"/>
          </a:xfrm>
          <a:prstGeom prst="rect">
            <a:avLst/>
          </a:prstGeom>
        </p:spPr>
      </p:pic>
    </p:spTree>
    <p:extLst>
      <p:ext uri="{BB962C8B-B14F-4D97-AF65-F5344CB8AC3E}">
        <p14:creationId xmlns:p14="http://schemas.microsoft.com/office/powerpoint/2010/main" val="2184727928"/>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10"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animEffect transition="in" filter="fade">
                                      <p:cBhvr>
                                        <p:cTn id="9" dur="500"/>
                                        <p:tgtEl>
                                          <p:spTgt spid="8"/>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500"/>
                            </p:stCondLst>
                            <p:childTnLst>
                              <p:par>
                                <p:cTn id="17" presetID="53" presetClass="entr" presetSubtype="16"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childTnLst>
                                </p:cTn>
                              </p:par>
                            </p:childTnLst>
                          </p:cTn>
                        </p:par>
                        <p:par>
                          <p:cTn id="22" fill="hold">
                            <p:stCondLst>
                              <p:cond delay="1000"/>
                            </p:stCondLst>
                            <p:childTnLst>
                              <p:par>
                                <p:cTn id="23" presetID="21" presetClass="entr" presetSubtype="1"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heel(1)">
                                      <p:cBhvr>
                                        <p:cTn id="25" dur="2000"/>
                                        <p:tgtEl>
                                          <p:spTgt spid="5"/>
                                        </p:tgtEl>
                                      </p:cBhvr>
                                    </p:animEffect>
                                  </p:childTnLst>
                                </p:cTn>
                              </p:par>
                            </p:childTnLst>
                          </p:cTn>
                        </p:par>
                        <p:par>
                          <p:cTn id="26" fill="hold">
                            <p:stCondLst>
                              <p:cond delay="3000"/>
                            </p:stCondLst>
                            <p:childTnLst>
                              <p:par>
                                <p:cTn id="27" presetID="42" presetClass="entr" presetSubtype="0" fill="hold" grpId="0"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1000"/>
                                        <p:tgtEl>
                                          <p:spTgt spid="11"/>
                                        </p:tgtEl>
                                      </p:cBhvr>
                                    </p:animEffect>
                                    <p:anim calcmode="lin" valueType="num">
                                      <p:cBhvr>
                                        <p:cTn id="30" dur="1000" fill="hold"/>
                                        <p:tgtEl>
                                          <p:spTgt spid="11"/>
                                        </p:tgtEl>
                                        <p:attrNameLst>
                                          <p:attrName>ppt_x</p:attrName>
                                        </p:attrNameLst>
                                      </p:cBhvr>
                                      <p:tavLst>
                                        <p:tav tm="0">
                                          <p:val>
                                            <p:strVal val="#ppt_x"/>
                                          </p:val>
                                        </p:tav>
                                        <p:tav tm="100000">
                                          <p:val>
                                            <p:strVal val="#ppt_x"/>
                                          </p:val>
                                        </p:tav>
                                      </p:tavLst>
                                    </p:anim>
                                    <p:anim calcmode="lin" valueType="num">
                                      <p:cBhvr>
                                        <p:cTn id="31" dur="1000" fill="hold"/>
                                        <p:tgtEl>
                                          <p:spTgt spid="11"/>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53" presetClass="entr" presetSubtype="16"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p:cTn id="35" dur="500" fill="hold"/>
                                        <p:tgtEl>
                                          <p:spTgt spid="12"/>
                                        </p:tgtEl>
                                        <p:attrNameLst>
                                          <p:attrName>ppt_w</p:attrName>
                                        </p:attrNameLst>
                                      </p:cBhvr>
                                      <p:tavLst>
                                        <p:tav tm="0">
                                          <p:val>
                                            <p:fltVal val="0"/>
                                          </p:val>
                                        </p:tav>
                                        <p:tav tm="100000">
                                          <p:val>
                                            <p:strVal val="#ppt_w"/>
                                          </p:val>
                                        </p:tav>
                                      </p:tavLst>
                                    </p:anim>
                                    <p:anim calcmode="lin" valueType="num">
                                      <p:cBhvr>
                                        <p:cTn id="36" dur="500" fill="hold"/>
                                        <p:tgtEl>
                                          <p:spTgt spid="12"/>
                                        </p:tgtEl>
                                        <p:attrNameLst>
                                          <p:attrName>ppt_h</p:attrName>
                                        </p:attrNameLst>
                                      </p:cBhvr>
                                      <p:tavLst>
                                        <p:tav tm="0">
                                          <p:val>
                                            <p:fltVal val="0"/>
                                          </p:val>
                                        </p:tav>
                                        <p:tav tm="100000">
                                          <p:val>
                                            <p:strVal val="#ppt_h"/>
                                          </p:val>
                                        </p:tav>
                                      </p:tavLst>
                                    </p:anim>
                                    <p:animEffect transition="in" filter="fade">
                                      <p:cBhvr>
                                        <p:cTn id="37" dur="500"/>
                                        <p:tgtEl>
                                          <p:spTgt spid="12"/>
                                        </p:tgtEl>
                                      </p:cBhvr>
                                    </p:animEffect>
                                  </p:childTnLst>
                                </p:cTn>
                              </p:par>
                            </p:childTnLst>
                          </p:cTn>
                        </p:par>
                        <p:par>
                          <p:cTn id="38" fill="hold">
                            <p:stCondLst>
                              <p:cond delay="4500"/>
                            </p:stCondLst>
                            <p:childTnLst>
                              <p:par>
                                <p:cTn id="39" presetID="53" presetClass="entr" presetSubtype="16" fill="hold" nodeType="afterEffect">
                                  <p:stCondLst>
                                    <p:cond delay="0"/>
                                  </p:stCondLst>
                                  <p:childTnLst>
                                    <p:set>
                                      <p:cBhvr>
                                        <p:cTn id="40" dur="1" fill="hold">
                                          <p:stCondLst>
                                            <p:cond delay="0"/>
                                          </p:stCondLst>
                                        </p:cTn>
                                        <p:tgtEl>
                                          <p:spTgt spid="24"/>
                                        </p:tgtEl>
                                        <p:attrNameLst>
                                          <p:attrName>style.visibility</p:attrName>
                                        </p:attrNameLst>
                                      </p:cBhvr>
                                      <p:to>
                                        <p:strVal val="visible"/>
                                      </p:to>
                                    </p:set>
                                    <p:anim calcmode="lin" valueType="num">
                                      <p:cBhvr>
                                        <p:cTn id="41" dur="500" fill="hold"/>
                                        <p:tgtEl>
                                          <p:spTgt spid="24"/>
                                        </p:tgtEl>
                                        <p:attrNameLst>
                                          <p:attrName>ppt_w</p:attrName>
                                        </p:attrNameLst>
                                      </p:cBhvr>
                                      <p:tavLst>
                                        <p:tav tm="0">
                                          <p:val>
                                            <p:fltVal val="0"/>
                                          </p:val>
                                        </p:tav>
                                        <p:tav tm="100000">
                                          <p:val>
                                            <p:strVal val="#ppt_w"/>
                                          </p:val>
                                        </p:tav>
                                      </p:tavLst>
                                    </p:anim>
                                    <p:anim calcmode="lin" valueType="num">
                                      <p:cBhvr>
                                        <p:cTn id="42" dur="500" fill="hold"/>
                                        <p:tgtEl>
                                          <p:spTgt spid="24"/>
                                        </p:tgtEl>
                                        <p:attrNameLst>
                                          <p:attrName>ppt_h</p:attrName>
                                        </p:attrNameLst>
                                      </p:cBhvr>
                                      <p:tavLst>
                                        <p:tav tm="0">
                                          <p:val>
                                            <p:fltVal val="0"/>
                                          </p:val>
                                        </p:tav>
                                        <p:tav tm="100000">
                                          <p:val>
                                            <p:strVal val="#ppt_h"/>
                                          </p:val>
                                        </p:tav>
                                      </p:tavLst>
                                    </p:anim>
                                    <p:animEffect transition="in" filter="fade">
                                      <p:cBhvr>
                                        <p:cTn id="43" dur="500"/>
                                        <p:tgtEl>
                                          <p:spTgt spid="24"/>
                                        </p:tgtEl>
                                      </p:cBhvr>
                                    </p:animEffect>
                                  </p:childTnLst>
                                </p:cTn>
                              </p:par>
                              <p:par>
                                <p:cTn id="44" presetID="53" presetClass="entr" presetSubtype="16" fill="hold" nodeType="withEffect">
                                  <p:stCondLst>
                                    <p:cond delay="0"/>
                                  </p:stCondLst>
                                  <p:childTnLst>
                                    <p:set>
                                      <p:cBhvr>
                                        <p:cTn id="45" dur="1" fill="hold">
                                          <p:stCondLst>
                                            <p:cond delay="0"/>
                                          </p:stCondLst>
                                        </p:cTn>
                                        <p:tgtEl>
                                          <p:spTgt spid="27"/>
                                        </p:tgtEl>
                                        <p:attrNameLst>
                                          <p:attrName>style.visibility</p:attrName>
                                        </p:attrNameLst>
                                      </p:cBhvr>
                                      <p:to>
                                        <p:strVal val="visible"/>
                                      </p:to>
                                    </p:set>
                                    <p:anim calcmode="lin" valueType="num">
                                      <p:cBhvr>
                                        <p:cTn id="46" dur="500" fill="hold"/>
                                        <p:tgtEl>
                                          <p:spTgt spid="27"/>
                                        </p:tgtEl>
                                        <p:attrNameLst>
                                          <p:attrName>ppt_w</p:attrName>
                                        </p:attrNameLst>
                                      </p:cBhvr>
                                      <p:tavLst>
                                        <p:tav tm="0">
                                          <p:val>
                                            <p:fltVal val="0"/>
                                          </p:val>
                                        </p:tav>
                                        <p:tav tm="100000">
                                          <p:val>
                                            <p:strVal val="#ppt_w"/>
                                          </p:val>
                                        </p:tav>
                                      </p:tavLst>
                                    </p:anim>
                                    <p:anim calcmode="lin" valueType="num">
                                      <p:cBhvr>
                                        <p:cTn id="47" dur="500" fill="hold"/>
                                        <p:tgtEl>
                                          <p:spTgt spid="27"/>
                                        </p:tgtEl>
                                        <p:attrNameLst>
                                          <p:attrName>ppt_h</p:attrName>
                                        </p:attrNameLst>
                                      </p:cBhvr>
                                      <p:tavLst>
                                        <p:tav tm="0">
                                          <p:val>
                                            <p:fltVal val="0"/>
                                          </p:val>
                                        </p:tav>
                                        <p:tav tm="100000">
                                          <p:val>
                                            <p:strVal val="#ppt_h"/>
                                          </p:val>
                                        </p:tav>
                                      </p:tavLst>
                                    </p:anim>
                                    <p:animEffect transition="in" filter="fade">
                                      <p:cBhvr>
                                        <p:cTn id="48" dur="500"/>
                                        <p:tgtEl>
                                          <p:spTgt spid="27"/>
                                        </p:tgtEl>
                                      </p:cBhvr>
                                    </p:animEffect>
                                  </p:childTnLst>
                                </p:cTn>
                              </p:par>
                              <p:par>
                                <p:cTn id="49" presetID="53" presetClass="entr" presetSubtype="16" fill="hold" nodeType="withEffect">
                                  <p:stCondLst>
                                    <p:cond delay="0"/>
                                  </p:stCondLst>
                                  <p:childTnLst>
                                    <p:set>
                                      <p:cBhvr>
                                        <p:cTn id="50" dur="1" fill="hold">
                                          <p:stCondLst>
                                            <p:cond delay="0"/>
                                          </p:stCondLst>
                                        </p:cTn>
                                        <p:tgtEl>
                                          <p:spTgt spid="33"/>
                                        </p:tgtEl>
                                        <p:attrNameLst>
                                          <p:attrName>style.visibility</p:attrName>
                                        </p:attrNameLst>
                                      </p:cBhvr>
                                      <p:to>
                                        <p:strVal val="visible"/>
                                      </p:to>
                                    </p:set>
                                    <p:anim calcmode="lin" valueType="num">
                                      <p:cBhvr>
                                        <p:cTn id="51" dur="500" fill="hold"/>
                                        <p:tgtEl>
                                          <p:spTgt spid="33"/>
                                        </p:tgtEl>
                                        <p:attrNameLst>
                                          <p:attrName>ppt_w</p:attrName>
                                        </p:attrNameLst>
                                      </p:cBhvr>
                                      <p:tavLst>
                                        <p:tav tm="0">
                                          <p:val>
                                            <p:fltVal val="0"/>
                                          </p:val>
                                        </p:tav>
                                        <p:tav tm="100000">
                                          <p:val>
                                            <p:strVal val="#ppt_w"/>
                                          </p:val>
                                        </p:tav>
                                      </p:tavLst>
                                    </p:anim>
                                    <p:anim calcmode="lin" valueType="num">
                                      <p:cBhvr>
                                        <p:cTn id="52" dur="500" fill="hold"/>
                                        <p:tgtEl>
                                          <p:spTgt spid="33"/>
                                        </p:tgtEl>
                                        <p:attrNameLst>
                                          <p:attrName>ppt_h</p:attrName>
                                        </p:attrNameLst>
                                      </p:cBhvr>
                                      <p:tavLst>
                                        <p:tav tm="0">
                                          <p:val>
                                            <p:fltVal val="0"/>
                                          </p:val>
                                        </p:tav>
                                        <p:tav tm="100000">
                                          <p:val>
                                            <p:strVal val="#ppt_h"/>
                                          </p:val>
                                        </p:tav>
                                      </p:tavLst>
                                    </p:anim>
                                    <p:animEffect transition="in" filter="fade">
                                      <p:cBhvr>
                                        <p:cTn id="5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54" repeatCount="indefinite" fill="hold" display="0">
                  <p:stCondLst>
                    <p:cond delay="indefinite"/>
                  </p:stCondLst>
                  <p:endCondLst>
                    <p:cond evt="onStopAudio" delay="0">
                      <p:tgtEl>
                        <p:sldTgt/>
                      </p:tgtEl>
                    </p:cond>
                  </p:endCondLst>
                </p:cTn>
                <p:tgtEl>
                  <p:spTgt spid="2"/>
                </p:tgtEl>
              </p:cMediaNode>
            </p:audio>
          </p:childTnLst>
        </p:cTn>
      </p:par>
    </p:tnLst>
    <p:bldLst>
      <p:bldP spid="4" grpId="0" animBg="1"/>
      <p:bldP spid="5" grpId="0" animBg="1"/>
      <p:bldP spid="7" grpId="0"/>
      <p:bldP spid="8" grpId="0"/>
      <p:bldP spid="21" grpId="0" animBg="1"/>
      <p:bldP spid="11"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453" y="455343"/>
            <a:ext cx="4201411" cy="461665"/>
          </a:xfrm>
          <a:prstGeom prst="rect">
            <a:avLst/>
          </a:prstGeom>
          <a:noFill/>
        </p:spPr>
        <p:txBody>
          <a:bodyPr wrap="square" rtlCol="0">
            <a:spAutoFit/>
            <a:scene3d>
              <a:camera prst="orthographicFront"/>
              <a:lightRig rig="threePt" dir="t"/>
            </a:scene3d>
            <a:sp3d contourW="12700"/>
          </a:bodyPr>
          <a:lstStyle/>
          <a:p>
            <a:r>
              <a:rPr lang="zh-CN" altLang="en-US" sz="2400" b="1" dirty="0" smtClean="0">
                <a:solidFill>
                  <a:schemeClr val="tx1">
                    <a:lumMod val="85000"/>
                    <a:lumOff val="15000"/>
                  </a:schemeClr>
                </a:solidFill>
                <a:latin typeface="+mn-ea"/>
              </a:rPr>
              <a:t>配置管理的基本概念之配置项</a:t>
            </a:r>
            <a:endParaRPr lang="zh-CN" altLang="en-US" sz="2400" b="1" dirty="0">
              <a:solidFill>
                <a:schemeClr val="tx1">
                  <a:lumMod val="85000"/>
                  <a:lumOff val="15000"/>
                </a:schemeClr>
              </a:solidFill>
              <a:latin typeface="+mn-ea"/>
            </a:endParaRPr>
          </a:p>
        </p:txBody>
      </p:sp>
      <p:pic>
        <p:nvPicPr>
          <p:cNvPr id="5" name="图片 4"/>
          <p:cNvPicPr>
            <a:picLocks noChangeAspect="1"/>
          </p:cNvPicPr>
          <p:nvPr/>
        </p:nvPicPr>
        <p:blipFill>
          <a:blip r:embed="rId3"/>
          <a:stretch>
            <a:fillRect/>
          </a:stretch>
        </p:blipFill>
        <p:spPr>
          <a:xfrm>
            <a:off x="511911" y="1149072"/>
            <a:ext cx="5981700" cy="5537200"/>
          </a:xfrm>
          <a:prstGeom prst="rect">
            <a:avLst/>
          </a:prstGeom>
        </p:spPr>
      </p:pic>
      <p:sp>
        <p:nvSpPr>
          <p:cNvPr id="7" name="文本框 6"/>
          <p:cNvSpPr txBox="1"/>
          <p:nvPr/>
        </p:nvSpPr>
        <p:spPr>
          <a:xfrm>
            <a:off x="6553084" y="1673158"/>
            <a:ext cx="4031873" cy="2400657"/>
          </a:xfrm>
          <a:prstGeom prst="rect">
            <a:avLst/>
          </a:prstGeom>
          <a:noFill/>
        </p:spPr>
        <p:txBody>
          <a:bodyPr wrap="none" rtlCol="0">
            <a:spAutoFit/>
          </a:bodyPr>
          <a:lstStyle/>
          <a:p>
            <a:r>
              <a:rPr kumimoji="1" lang="zh-CN" altLang="en-US" sz="2500" dirty="0" smtClean="0"/>
              <a:t>软件生命周期中所产生的配</a:t>
            </a:r>
          </a:p>
          <a:p>
            <a:r>
              <a:rPr kumimoji="1" lang="zh-CN" altLang="en-US" sz="2500" dirty="0" smtClean="0"/>
              <a:t>置项常被划分为各个，这种</a:t>
            </a:r>
          </a:p>
          <a:p>
            <a:r>
              <a:rPr kumimoji="1" lang="zh-CN" altLang="en-US" sz="2500" dirty="0" smtClean="0"/>
              <a:t>种类</a:t>
            </a:r>
            <a:r>
              <a:rPr kumimoji="1" lang="zh-CN" altLang="en-US" sz="2500" dirty="0"/>
              <a:t>的划分时进行</a:t>
            </a:r>
            <a:r>
              <a:rPr kumimoji="1" lang="zh-CN" altLang="en-US" sz="2500" dirty="0" smtClean="0"/>
              <a:t>软件配置</a:t>
            </a:r>
          </a:p>
          <a:p>
            <a:r>
              <a:rPr kumimoji="1" lang="zh-CN" altLang="en-US" sz="2500" dirty="0" smtClean="0"/>
              <a:t>管理</a:t>
            </a:r>
            <a:r>
              <a:rPr kumimoji="1" lang="zh-CN" altLang="en-US" sz="2500" dirty="0"/>
              <a:t>的基础和前提</a:t>
            </a:r>
            <a:r>
              <a:rPr kumimoji="1" lang="zh-CN" altLang="en-US" sz="2500" dirty="0" smtClean="0"/>
              <a:t>。配置项</a:t>
            </a:r>
          </a:p>
          <a:p>
            <a:r>
              <a:rPr kumimoji="1" lang="zh-CN" altLang="en-US" sz="2500" dirty="0" smtClean="0"/>
              <a:t>不同的种类是逻辑上组成软</a:t>
            </a:r>
          </a:p>
          <a:p>
            <a:r>
              <a:rPr kumimoji="1" lang="zh-CN" altLang="en-US" sz="2500" dirty="0" smtClean="0"/>
              <a:t>件系统的各组成部分。</a:t>
            </a:r>
            <a:endParaRPr kumimoji="1" lang="zh-CN" altLang="en-US" sz="2500" dirty="0"/>
          </a:p>
        </p:txBody>
      </p:sp>
    </p:spTree>
    <p:extLst>
      <p:ext uri="{BB962C8B-B14F-4D97-AF65-F5344CB8AC3E}">
        <p14:creationId xmlns:p14="http://schemas.microsoft.com/office/powerpoint/2010/main" val="2097802143"/>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453" y="455343"/>
            <a:ext cx="3987402" cy="461665"/>
          </a:xfrm>
          <a:prstGeom prst="rect">
            <a:avLst/>
          </a:prstGeom>
          <a:noFill/>
        </p:spPr>
        <p:txBody>
          <a:bodyPr wrap="square" rtlCol="0">
            <a:spAutoFit/>
            <a:scene3d>
              <a:camera prst="orthographicFront"/>
              <a:lightRig rig="threePt" dir="t"/>
            </a:scene3d>
            <a:sp3d contourW="12700"/>
          </a:bodyPr>
          <a:lstStyle/>
          <a:p>
            <a:r>
              <a:rPr lang="zh-CN" altLang="en-US" sz="2400" b="1" dirty="0" smtClean="0">
                <a:solidFill>
                  <a:schemeClr val="tx1">
                    <a:lumMod val="85000"/>
                    <a:lumOff val="15000"/>
                  </a:schemeClr>
                </a:solidFill>
                <a:latin typeface="+mn-ea"/>
              </a:rPr>
              <a:t>配置管理的</a:t>
            </a:r>
            <a:r>
              <a:rPr lang="zh-CN" altLang="en-US" sz="2400" b="1" smtClean="0">
                <a:solidFill>
                  <a:schemeClr val="tx1">
                    <a:lumMod val="85000"/>
                    <a:lumOff val="15000"/>
                  </a:schemeClr>
                </a:solidFill>
                <a:latin typeface="+mn-ea"/>
              </a:rPr>
              <a:t>基本概念之版本</a:t>
            </a:r>
            <a:endParaRPr lang="zh-CN" altLang="en-US" sz="2400" b="1" dirty="0">
              <a:solidFill>
                <a:schemeClr val="tx1">
                  <a:lumMod val="85000"/>
                  <a:lumOff val="15000"/>
                </a:schemeClr>
              </a:solidFill>
              <a:latin typeface="+mn-ea"/>
            </a:endParaRPr>
          </a:p>
        </p:txBody>
      </p:sp>
      <p:pic>
        <p:nvPicPr>
          <p:cNvPr id="5" name="图片 4"/>
          <p:cNvPicPr>
            <a:picLocks noChangeAspect="1"/>
          </p:cNvPicPr>
          <p:nvPr/>
        </p:nvPicPr>
        <p:blipFill>
          <a:blip r:embed="rId3"/>
          <a:stretch>
            <a:fillRect/>
          </a:stretch>
        </p:blipFill>
        <p:spPr>
          <a:xfrm>
            <a:off x="452438" y="1168400"/>
            <a:ext cx="7368600" cy="5067300"/>
          </a:xfrm>
          <a:prstGeom prst="rect">
            <a:avLst/>
          </a:prstGeom>
        </p:spPr>
      </p:pic>
      <p:sp>
        <p:nvSpPr>
          <p:cNvPr id="7" name="文本框 6"/>
          <p:cNvSpPr txBox="1"/>
          <p:nvPr/>
        </p:nvSpPr>
        <p:spPr>
          <a:xfrm>
            <a:off x="8404698" y="1556426"/>
            <a:ext cx="2665379" cy="3170099"/>
          </a:xfrm>
          <a:prstGeom prst="rect">
            <a:avLst/>
          </a:prstGeom>
          <a:noFill/>
        </p:spPr>
        <p:txBody>
          <a:bodyPr wrap="square" rtlCol="0">
            <a:spAutoFit/>
          </a:bodyPr>
          <a:lstStyle/>
          <a:p>
            <a:r>
              <a:rPr kumimoji="1" lang="zh-CN" altLang="en-US" sz="2500" dirty="0" smtClean="0"/>
              <a:t>版本版本号是表示一个配置项</a:t>
            </a:r>
          </a:p>
          <a:p>
            <a:r>
              <a:rPr kumimoji="1" lang="zh-CN" altLang="en-US" sz="2500" dirty="0" smtClean="0"/>
              <a:t>具有一组确定功能的一种标识</a:t>
            </a:r>
          </a:p>
          <a:p>
            <a:r>
              <a:rPr kumimoji="1" lang="zh-CN" altLang="en-US" sz="2500" dirty="0" smtClean="0"/>
              <a:t>。一般在配置标识方案中给出</a:t>
            </a:r>
          </a:p>
          <a:p>
            <a:r>
              <a:rPr kumimoji="1" lang="zh-CN" altLang="en-US" sz="2500" dirty="0" smtClean="0"/>
              <a:t>版本标记方法</a:t>
            </a:r>
          </a:p>
          <a:p>
            <a:endParaRPr kumimoji="1" lang="zh-CN" altLang="en-US" sz="2500" dirty="0"/>
          </a:p>
        </p:txBody>
      </p:sp>
    </p:spTree>
    <p:extLst>
      <p:ext uri="{BB962C8B-B14F-4D97-AF65-F5344CB8AC3E}">
        <p14:creationId xmlns:p14="http://schemas.microsoft.com/office/powerpoint/2010/main" val="349924231"/>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453" y="455343"/>
            <a:ext cx="5660560" cy="461665"/>
          </a:xfrm>
          <a:prstGeom prst="rect">
            <a:avLst/>
          </a:prstGeom>
          <a:noFill/>
        </p:spPr>
        <p:txBody>
          <a:bodyPr wrap="square" rtlCol="0">
            <a:spAutoFit/>
            <a:scene3d>
              <a:camera prst="orthographicFront"/>
              <a:lightRig rig="threePt" dir="t"/>
            </a:scene3d>
            <a:sp3d contourW="12700"/>
          </a:bodyPr>
          <a:lstStyle/>
          <a:p>
            <a:r>
              <a:rPr lang="zh-CN" altLang="en-US" sz="2400" b="1" dirty="0" smtClean="0">
                <a:solidFill>
                  <a:schemeClr val="tx1">
                    <a:lumMod val="85000"/>
                    <a:lumOff val="15000"/>
                  </a:schemeClr>
                </a:solidFill>
                <a:latin typeface="+mn-ea"/>
              </a:rPr>
              <a:t>配置管理的基本概念之基线</a:t>
            </a:r>
            <a:endParaRPr lang="zh-CN" altLang="en-US" sz="2400" b="1" dirty="0">
              <a:solidFill>
                <a:schemeClr val="tx1">
                  <a:lumMod val="85000"/>
                  <a:lumOff val="15000"/>
                </a:schemeClr>
              </a:solidFill>
              <a:latin typeface="+mn-ea"/>
            </a:endParaRPr>
          </a:p>
        </p:txBody>
      </p:sp>
      <p:sp>
        <p:nvSpPr>
          <p:cNvPr id="5" name="文本框 4"/>
          <p:cNvSpPr txBox="1"/>
          <p:nvPr/>
        </p:nvSpPr>
        <p:spPr>
          <a:xfrm>
            <a:off x="6809362" y="1595337"/>
            <a:ext cx="4124528" cy="4708981"/>
          </a:xfrm>
          <a:prstGeom prst="rect">
            <a:avLst/>
          </a:prstGeom>
          <a:noFill/>
        </p:spPr>
        <p:txBody>
          <a:bodyPr wrap="square" rtlCol="0">
            <a:spAutoFit/>
          </a:bodyPr>
          <a:lstStyle/>
          <a:p>
            <a:r>
              <a:rPr lang="zh-CN" altLang="en-US" sz="2500" b="1" dirty="0"/>
              <a:t>基线</a:t>
            </a:r>
            <a:r>
              <a:rPr lang="zh-CN" altLang="en-US" sz="2500" dirty="0"/>
              <a:t>（</a:t>
            </a:r>
            <a:r>
              <a:rPr lang="en-US" altLang="zh-CN" sz="2500" dirty="0"/>
              <a:t>base line</a:t>
            </a:r>
            <a:r>
              <a:rPr lang="zh-CN" altLang="en-US" sz="2500" dirty="0"/>
              <a:t>）是软件</a:t>
            </a:r>
            <a:r>
              <a:rPr lang="zh-CN" altLang="en-US" sz="2500" dirty="0" smtClean="0"/>
              <a:t>工</a:t>
            </a:r>
            <a:endParaRPr lang="en-US" altLang="zh-CN" sz="2500" dirty="0" smtClean="0"/>
          </a:p>
          <a:p>
            <a:r>
              <a:rPr lang="zh-CN" altLang="en-US" sz="2500" dirty="0" smtClean="0"/>
              <a:t>程</a:t>
            </a:r>
            <a:r>
              <a:rPr lang="zh-CN" altLang="en-US" sz="2500" dirty="0"/>
              <a:t>活动从一个环节转入另外</a:t>
            </a:r>
            <a:r>
              <a:rPr lang="zh-CN" altLang="en-US" sz="2500" dirty="0" smtClean="0"/>
              <a:t>一个</a:t>
            </a:r>
            <a:r>
              <a:rPr lang="zh-CN" altLang="en-US" sz="2500" dirty="0"/>
              <a:t>环节时对阶段产品或组件的标识。因</a:t>
            </a:r>
            <a:r>
              <a:rPr lang="zh-CN" altLang="en-US" sz="2500" dirty="0" smtClean="0"/>
              <a:t>为软</a:t>
            </a:r>
            <a:r>
              <a:rPr lang="zh-CN" altLang="en-US" sz="2500" dirty="0"/>
              <a:t>件规模的膨胀和分工的细化，软件开发过程变</a:t>
            </a:r>
            <a:r>
              <a:rPr lang="zh-CN" altLang="en-US" sz="2500" dirty="0" smtClean="0"/>
              <a:t>得越</a:t>
            </a:r>
            <a:r>
              <a:rPr lang="zh-CN" altLang="en-US" sz="2500" dirty="0"/>
              <a:t>来越复杂，每个阶段可能由不同类</a:t>
            </a:r>
            <a:r>
              <a:rPr lang="zh-CN" altLang="en-US" sz="2500" dirty="0" smtClean="0"/>
              <a:t>型的</a:t>
            </a:r>
            <a:r>
              <a:rPr lang="zh-CN" altLang="en-US" sz="2500" dirty="0"/>
              <a:t>角色和人员来</a:t>
            </a:r>
            <a:r>
              <a:rPr lang="zh-CN" altLang="en-US" sz="2500" dirty="0" smtClean="0"/>
              <a:t>完成</a:t>
            </a:r>
            <a:r>
              <a:rPr lang="zh-CN" altLang="en-US" sz="2500" dirty="0"/>
              <a:t>，因此有必要清晰标识上一阶段完成的成果和下阶段开始工作的</a:t>
            </a:r>
            <a:r>
              <a:rPr lang="zh-CN" altLang="en-US" sz="2500" dirty="0" smtClean="0"/>
              <a:t>基</a:t>
            </a:r>
            <a:endParaRPr lang="en-US" altLang="zh-CN" sz="2500" dirty="0" smtClean="0"/>
          </a:p>
          <a:p>
            <a:r>
              <a:rPr lang="zh-CN" altLang="en-US" sz="2500" dirty="0" smtClean="0"/>
              <a:t>础</a:t>
            </a:r>
            <a:r>
              <a:rPr lang="zh-CN" altLang="en-US" sz="2500" dirty="0"/>
              <a:t>。这种标识活动就是建立基线。</a:t>
            </a:r>
            <a:endParaRPr kumimoji="1" lang="zh-CN" altLang="en-US" sz="2500" dirty="0"/>
          </a:p>
        </p:txBody>
      </p:sp>
      <p:pic>
        <p:nvPicPr>
          <p:cNvPr id="7" name="图片 6"/>
          <p:cNvPicPr>
            <a:picLocks noChangeAspect="1"/>
          </p:cNvPicPr>
          <p:nvPr/>
        </p:nvPicPr>
        <p:blipFill>
          <a:blip r:embed="rId3"/>
          <a:stretch>
            <a:fillRect/>
          </a:stretch>
        </p:blipFill>
        <p:spPr>
          <a:xfrm>
            <a:off x="1303338" y="1595337"/>
            <a:ext cx="5506024" cy="4599562"/>
          </a:xfrm>
          <a:prstGeom prst="rect">
            <a:avLst/>
          </a:prstGeom>
        </p:spPr>
      </p:pic>
    </p:spTree>
    <p:extLst>
      <p:ext uri="{BB962C8B-B14F-4D97-AF65-F5344CB8AC3E}">
        <p14:creationId xmlns:p14="http://schemas.microsoft.com/office/powerpoint/2010/main" val="662722546"/>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1518453" y="455343"/>
            <a:ext cx="4885993" cy="640121"/>
            <a:chOff x="1518453" y="442643"/>
            <a:chExt cx="4885993" cy="640121"/>
          </a:xfrm>
        </p:grpSpPr>
        <p:sp>
          <p:nvSpPr>
            <p:cNvPr id="6" name="文本框 5"/>
            <p:cNvSpPr txBox="1"/>
            <p:nvPr/>
          </p:nvSpPr>
          <p:spPr>
            <a:xfrm>
              <a:off x="1518453" y="442643"/>
              <a:ext cx="3295317" cy="461665"/>
            </a:xfrm>
            <a:prstGeom prst="rect">
              <a:avLst/>
            </a:prstGeom>
            <a:noFill/>
          </p:spPr>
          <p:txBody>
            <a:bodyPr wrap="square" rtlCol="0">
              <a:spAutoFit/>
              <a:scene3d>
                <a:camera prst="orthographicFront"/>
                <a:lightRig rig="threePt" dir="t"/>
              </a:scene3d>
              <a:sp3d contourW="12700"/>
            </a:bodyPr>
            <a:lstStyle/>
            <a:p>
              <a:r>
                <a:rPr lang="zh-CN" altLang="en-US" sz="2400" b="1" dirty="0" smtClean="0">
                  <a:solidFill>
                    <a:schemeClr val="tx1">
                      <a:lumMod val="85000"/>
                      <a:lumOff val="15000"/>
                    </a:schemeClr>
                  </a:solidFill>
                  <a:latin typeface="+mn-ea"/>
                </a:rPr>
                <a:t>配置管理的主要活动</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76999"/>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grpSp>
        <p:nvGrpSpPr>
          <p:cNvPr id="41" name="组合 40"/>
          <p:cNvGrpSpPr/>
          <p:nvPr/>
        </p:nvGrpSpPr>
        <p:grpSpPr>
          <a:xfrm>
            <a:off x="4453229" y="1961063"/>
            <a:ext cx="3285540" cy="3656598"/>
            <a:chOff x="4453229" y="1961063"/>
            <a:chExt cx="3285540" cy="3656598"/>
          </a:xfrm>
        </p:grpSpPr>
        <p:sp>
          <p:nvSpPr>
            <p:cNvPr id="10" name="空心弧 9"/>
            <p:cNvSpPr/>
            <p:nvPr/>
          </p:nvSpPr>
          <p:spPr>
            <a:xfrm>
              <a:off x="4679262" y="2372625"/>
              <a:ext cx="2833475" cy="2833475"/>
            </a:xfrm>
            <a:prstGeom prst="blockArc">
              <a:avLst>
                <a:gd name="adj1" fmla="val 12600000"/>
                <a:gd name="adj2" fmla="val 162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空心弧 10"/>
            <p:cNvSpPr/>
            <p:nvPr/>
          </p:nvSpPr>
          <p:spPr>
            <a:xfrm>
              <a:off x="4679262" y="2372625"/>
              <a:ext cx="2833475" cy="2833475"/>
            </a:xfrm>
            <a:prstGeom prst="blockArc">
              <a:avLst>
                <a:gd name="adj1" fmla="val 9000000"/>
                <a:gd name="adj2" fmla="val 126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空心弧 11"/>
            <p:cNvSpPr/>
            <p:nvPr/>
          </p:nvSpPr>
          <p:spPr>
            <a:xfrm>
              <a:off x="4679262" y="2372625"/>
              <a:ext cx="2833475" cy="2833475"/>
            </a:xfrm>
            <a:prstGeom prst="blockArc">
              <a:avLst>
                <a:gd name="adj1" fmla="val 5400000"/>
                <a:gd name="adj2" fmla="val 90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空心弧 12"/>
            <p:cNvSpPr/>
            <p:nvPr/>
          </p:nvSpPr>
          <p:spPr>
            <a:xfrm>
              <a:off x="4679262" y="2372625"/>
              <a:ext cx="2833475" cy="2833475"/>
            </a:xfrm>
            <a:prstGeom prst="blockArc">
              <a:avLst>
                <a:gd name="adj1" fmla="val 1800000"/>
                <a:gd name="adj2" fmla="val 54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空心弧 13"/>
            <p:cNvSpPr/>
            <p:nvPr/>
          </p:nvSpPr>
          <p:spPr>
            <a:xfrm>
              <a:off x="4679262" y="2372625"/>
              <a:ext cx="2833475" cy="2833475"/>
            </a:xfrm>
            <a:prstGeom prst="blockArc">
              <a:avLst>
                <a:gd name="adj1" fmla="val 19800000"/>
                <a:gd name="adj2" fmla="val 18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5" name="空心弧 14"/>
            <p:cNvSpPr/>
            <p:nvPr/>
          </p:nvSpPr>
          <p:spPr>
            <a:xfrm>
              <a:off x="4679262" y="2372625"/>
              <a:ext cx="2833475" cy="2833475"/>
            </a:xfrm>
            <a:prstGeom prst="blockArc">
              <a:avLst>
                <a:gd name="adj1" fmla="val 16200000"/>
                <a:gd name="adj2" fmla="val 198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7" name="任意多边形 16"/>
            <p:cNvSpPr/>
            <p:nvPr/>
          </p:nvSpPr>
          <p:spPr>
            <a:xfrm>
              <a:off x="5652507" y="1961063"/>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01</a:t>
              </a:r>
              <a:endParaRPr lang="zh-CN" altLang="en-US" sz="2400" i="1" dirty="0">
                <a:latin typeface="Century Gothic" panose="020B0502020202020204" pitchFamily="34" charset="0"/>
              </a:endParaRPr>
            </a:p>
          </p:txBody>
        </p:sp>
        <p:sp>
          <p:nvSpPr>
            <p:cNvPr id="18" name="任意多边形 17"/>
            <p:cNvSpPr/>
            <p:nvPr/>
          </p:nvSpPr>
          <p:spPr>
            <a:xfrm>
              <a:off x="6851784" y="2653467"/>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02</a:t>
              </a:r>
              <a:endParaRPr lang="zh-CN" altLang="en-US" sz="2400" i="1" dirty="0">
                <a:latin typeface="Century Gothic" panose="020B0502020202020204" pitchFamily="34" charset="0"/>
              </a:endParaRPr>
            </a:p>
          </p:txBody>
        </p:sp>
        <p:sp>
          <p:nvSpPr>
            <p:cNvPr id="19" name="任意多边形 18"/>
            <p:cNvSpPr/>
            <p:nvPr/>
          </p:nvSpPr>
          <p:spPr>
            <a:xfrm>
              <a:off x="6851784" y="4038273"/>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03</a:t>
              </a:r>
              <a:endParaRPr lang="zh-CN" altLang="en-US" sz="2400" i="1" dirty="0">
                <a:latin typeface="Century Gothic" panose="020B0502020202020204" pitchFamily="34" charset="0"/>
              </a:endParaRPr>
            </a:p>
          </p:txBody>
        </p:sp>
        <p:sp>
          <p:nvSpPr>
            <p:cNvPr id="20" name="任意多边形 19"/>
            <p:cNvSpPr/>
            <p:nvPr/>
          </p:nvSpPr>
          <p:spPr>
            <a:xfrm>
              <a:off x="5652507" y="4730676"/>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04</a:t>
              </a:r>
              <a:endParaRPr lang="zh-CN" altLang="en-US" sz="2400" i="1" dirty="0">
                <a:latin typeface="Century Gothic" panose="020B0502020202020204" pitchFamily="34" charset="0"/>
              </a:endParaRPr>
            </a:p>
          </p:txBody>
        </p:sp>
        <p:sp>
          <p:nvSpPr>
            <p:cNvPr id="21" name="任意多边形 20"/>
            <p:cNvSpPr/>
            <p:nvPr/>
          </p:nvSpPr>
          <p:spPr>
            <a:xfrm>
              <a:off x="4453229" y="4038273"/>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05</a:t>
              </a:r>
              <a:endParaRPr lang="zh-CN" altLang="en-US" sz="2400" i="1" dirty="0">
                <a:latin typeface="Century Gothic" panose="020B0502020202020204" pitchFamily="34" charset="0"/>
              </a:endParaRPr>
            </a:p>
          </p:txBody>
        </p:sp>
        <p:sp>
          <p:nvSpPr>
            <p:cNvPr id="22" name="任意多边形 21"/>
            <p:cNvSpPr/>
            <p:nvPr/>
          </p:nvSpPr>
          <p:spPr>
            <a:xfrm>
              <a:off x="4453229" y="2653467"/>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06</a:t>
              </a:r>
              <a:endParaRPr lang="zh-CN" altLang="en-US" sz="2400" i="1" dirty="0">
                <a:latin typeface="Century Gothic" panose="020B0502020202020204" pitchFamily="34" charset="0"/>
              </a:endParaRPr>
            </a:p>
          </p:txBody>
        </p:sp>
      </p:grpSp>
      <p:grpSp>
        <p:nvGrpSpPr>
          <p:cNvPr id="23" name="组合 22"/>
          <p:cNvGrpSpPr/>
          <p:nvPr/>
        </p:nvGrpSpPr>
        <p:grpSpPr>
          <a:xfrm>
            <a:off x="7924061" y="1950919"/>
            <a:ext cx="3266227" cy="1605897"/>
            <a:chOff x="7727479" y="3464575"/>
            <a:chExt cx="3266227" cy="1605897"/>
          </a:xfrm>
        </p:grpSpPr>
        <p:sp>
          <p:nvSpPr>
            <p:cNvPr id="24" name="矩形 23"/>
            <p:cNvSpPr/>
            <p:nvPr/>
          </p:nvSpPr>
          <p:spPr>
            <a:xfrm>
              <a:off x="7727479" y="3747033"/>
              <a:ext cx="3266227" cy="1323439"/>
            </a:xfrm>
            <a:prstGeom prst="rect">
              <a:avLst/>
            </a:prstGeom>
          </p:spPr>
          <p:txBody>
            <a:bodyPr wrap="square">
              <a:spAutoFit/>
              <a:scene3d>
                <a:camera prst="orthographicFront"/>
                <a:lightRig rig="threePt" dir="t"/>
              </a:scene3d>
              <a:sp3d contourW="12700"/>
            </a:bodyPr>
            <a:lstStyle/>
            <a:p>
              <a:pPr>
                <a:lnSpc>
                  <a:spcPct val="125000"/>
                </a:lnSpc>
              </a:pPr>
              <a:r>
                <a:rPr lang="zh-CN" altLang="en-US" sz="1600" dirty="0" smtClean="0">
                  <a:solidFill>
                    <a:schemeClr val="tx1">
                      <a:lumMod val="75000"/>
                      <a:lumOff val="25000"/>
                    </a:schemeClr>
                  </a:solidFill>
                  <a:latin typeface="+mn-ea"/>
                </a:rPr>
                <a:t>为每个配置项提供唯一的标识符，正确的标识每个配置项以及它们之间的联系，并以某种形式提供对它们的存取</a:t>
              </a:r>
            </a:p>
          </p:txBody>
        </p:sp>
        <p:sp>
          <p:nvSpPr>
            <p:cNvPr id="25" name="矩形 24"/>
            <p:cNvSpPr/>
            <p:nvPr/>
          </p:nvSpPr>
          <p:spPr>
            <a:xfrm>
              <a:off x="7727480" y="3464575"/>
              <a:ext cx="2050552" cy="387798"/>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配置项的标示</a:t>
              </a:r>
              <a:endParaRPr lang="zh-CN" altLang="en-US" sz="1600" b="1" dirty="0">
                <a:latin typeface="+mn-ea"/>
              </a:endParaRPr>
            </a:p>
          </p:txBody>
        </p:sp>
      </p:grpSp>
      <p:grpSp>
        <p:nvGrpSpPr>
          <p:cNvPr id="26" name="组合 25"/>
          <p:cNvGrpSpPr/>
          <p:nvPr/>
        </p:nvGrpSpPr>
        <p:grpSpPr>
          <a:xfrm>
            <a:off x="7924061" y="3405957"/>
            <a:ext cx="3266227" cy="1298121"/>
            <a:chOff x="7727479" y="3464575"/>
            <a:chExt cx="3266227" cy="1298121"/>
          </a:xfrm>
        </p:grpSpPr>
        <p:sp>
          <p:nvSpPr>
            <p:cNvPr id="27" name="矩形 26"/>
            <p:cNvSpPr/>
            <p:nvPr/>
          </p:nvSpPr>
          <p:spPr>
            <a:xfrm>
              <a:off x="7727479" y="3747033"/>
              <a:ext cx="3266227" cy="1015663"/>
            </a:xfrm>
            <a:prstGeom prst="rect">
              <a:avLst/>
            </a:prstGeom>
          </p:spPr>
          <p:txBody>
            <a:bodyPr wrap="square">
              <a:spAutoFit/>
              <a:scene3d>
                <a:camera prst="orthographicFront"/>
                <a:lightRig rig="threePt" dir="t"/>
              </a:scene3d>
              <a:sp3d contourW="12700"/>
            </a:bodyPr>
            <a:lstStyle/>
            <a:p>
              <a:pPr>
                <a:lnSpc>
                  <a:spcPct val="125000"/>
                </a:lnSpc>
              </a:pPr>
              <a:r>
                <a:rPr lang="zh-CN" altLang="en-US" sz="1600" dirty="0" smtClean="0">
                  <a:solidFill>
                    <a:schemeClr val="tx1">
                      <a:lumMod val="75000"/>
                      <a:lumOff val="25000"/>
                    </a:schemeClr>
                  </a:solidFill>
                  <a:latin typeface="+mn-ea"/>
                </a:rPr>
                <a:t>变化控制是指记录配置项变化的相关信息，包括变化原因、变化内容、变化的实现者等等。</a:t>
              </a:r>
            </a:p>
          </p:txBody>
        </p:sp>
        <p:sp>
          <p:nvSpPr>
            <p:cNvPr id="28" name="矩形 27"/>
            <p:cNvSpPr/>
            <p:nvPr/>
          </p:nvSpPr>
          <p:spPr>
            <a:xfrm>
              <a:off x="7727480" y="3464575"/>
              <a:ext cx="2050552" cy="387798"/>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变化控制</a:t>
              </a:r>
              <a:endParaRPr lang="zh-CN" altLang="en-US" sz="1600" b="1" dirty="0">
                <a:latin typeface="+mn-ea"/>
              </a:endParaRPr>
            </a:p>
          </p:txBody>
        </p:sp>
      </p:grpSp>
      <p:grpSp>
        <p:nvGrpSpPr>
          <p:cNvPr id="29" name="组合 28"/>
          <p:cNvGrpSpPr/>
          <p:nvPr/>
        </p:nvGrpSpPr>
        <p:grpSpPr>
          <a:xfrm>
            <a:off x="7924061" y="4860994"/>
            <a:ext cx="3266227" cy="1605897"/>
            <a:chOff x="7727479" y="3464575"/>
            <a:chExt cx="3266227" cy="1605897"/>
          </a:xfrm>
        </p:grpSpPr>
        <p:sp>
          <p:nvSpPr>
            <p:cNvPr id="30" name="矩形 29"/>
            <p:cNvSpPr/>
            <p:nvPr/>
          </p:nvSpPr>
          <p:spPr>
            <a:xfrm>
              <a:off x="7727479" y="3747033"/>
              <a:ext cx="3266227" cy="1323439"/>
            </a:xfrm>
            <a:prstGeom prst="rect">
              <a:avLst/>
            </a:prstGeom>
          </p:spPr>
          <p:txBody>
            <a:bodyPr wrap="square">
              <a:spAutoFit/>
              <a:scene3d>
                <a:camera prst="orthographicFront"/>
                <a:lightRig rig="threePt" dir="t"/>
              </a:scene3d>
              <a:sp3d contourW="12700"/>
            </a:bodyPr>
            <a:lstStyle/>
            <a:p>
              <a:pPr>
                <a:lnSpc>
                  <a:spcPct val="125000"/>
                </a:lnSpc>
              </a:pPr>
              <a:r>
                <a:rPr lang="zh-CN" altLang="en-US" sz="1600" dirty="0" smtClean="0">
                  <a:solidFill>
                    <a:schemeClr val="tx1">
                      <a:lumMod val="75000"/>
                      <a:lumOff val="25000"/>
                    </a:schemeClr>
                  </a:solidFill>
                  <a:latin typeface="+mn-ea"/>
                </a:rPr>
                <a:t>版本控制管理软件工程过程中建立起来的配置项的不同版本。它应该可以在任何时刻恢复为任何一个版本</a:t>
              </a:r>
            </a:p>
          </p:txBody>
        </p:sp>
        <p:sp>
          <p:nvSpPr>
            <p:cNvPr id="31" name="矩形 30"/>
            <p:cNvSpPr/>
            <p:nvPr/>
          </p:nvSpPr>
          <p:spPr>
            <a:xfrm>
              <a:off x="7727480" y="3464575"/>
              <a:ext cx="2050552" cy="387798"/>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版本控制</a:t>
              </a:r>
              <a:endParaRPr lang="zh-CN" altLang="en-US" sz="1600" b="1" dirty="0">
                <a:latin typeface="+mn-ea"/>
              </a:endParaRPr>
            </a:p>
          </p:txBody>
        </p:sp>
      </p:grpSp>
      <p:grpSp>
        <p:nvGrpSpPr>
          <p:cNvPr id="32" name="组合 31"/>
          <p:cNvGrpSpPr/>
          <p:nvPr/>
        </p:nvGrpSpPr>
        <p:grpSpPr>
          <a:xfrm>
            <a:off x="955577" y="1950919"/>
            <a:ext cx="3266227" cy="1298121"/>
            <a:chOff x="7727479" y="3464575"/>
            <a:chExt cx="3266227" cy="1298121"/>
          </a:xfrm>
        </p:grpSpPr>
        <p:sp>
          <p:nvSpPr>
            <p:cNvPr id="33" name="矩形 32"/>
            <p:cNvSpPr/>
            <p:nvPr/>
          </p:nvSpPr>
          <p:spPr>
            <a:xfrm>
              <a:off x="7727479" y="3747033"/>
              <a:ext cx="3266227" cy="1015663"/>
            </a:xfrm>
            <a:prstGeom prst="rect">
              <a:avLst/>
            </a:prstGeom>
          </p:spPr>
          <p:txBody>
            <a:bodyPr wrap="square">
              <a:spAutoFit/>
              <a:scene3d>
                <a:camera prst="orthographicFront"/>
                <a:lightRig rig="threePt" dir="t"/>
              </a:scene3d>
              <a:sp3d contourW="12700"/>
            </a:bodyPr>
            <a:lstStyle/>
            <a:p>
              <a:pPr algn="r">
                <a:lnSpc>
                  <a:spcPct val="125000"/>
                </a:lnSpc>
              </a:pPr>
              <a:r>
                <a:rPr lang="zh-CN" altLang="en-US" sz="1600" dirty="0" smtClean="0">
                  <a:solidFill>
                    <a:schemeClr val="tx1">
                      <a:lumMod val="75000"/>
                      <a:lumOff val="25000"/>
                    </a:schemeClr>
                  </a:solidFill>
                  <a:latin typeface="+mn-ea"/>
                </a:rPr>
                <a:t>状态的记录和报告是指记录各配置项的变化状态，以反映开发活动的历史情况</a:t>
              </a:r>
            </a:p>
          </p:txBody>
        </p:sp>
        <p:sp>
          <p:nvSpPr>
            <p:cNvPr id="34" name="矩形 33"/>
            <p:cNvSpPr/>
            <p:nvPr/>
          </p:nvSpPr>
          <p:spPr>
            <a:xfrm>
              <a:off x="8943154" y="3464575"/>
              <a:ext cx="2050552" cy="3877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600" b="1" dirty="0" smtClean="0">
                  <a:latin typeface="+mn-ea"/>
                </a:rPr>
                <a:t>状态的记录和报告</a:t>
              </a:r>
              <a:endParaRPr lang="zh-CN" altLang="en-US" sz="1600" b="1" dirty="0">
                <a:latin typeface="+mn-ea"/>
              </a:endParaRPr>
            </a:p>
          </p:txBody>
        </p:sp>
      </p:grpSp>
      <p:grpSp>
        <p:nvGrpSpPr>
          <p:cNvPr id="35" name="组合 34"/>
          <p:cNvGrpSpPr/>
          <p:nvPr/>
        </p:nvGrpSpPr>
        <p:grpSpPr>
          <a:xfrm>
            <a:off x="955577" y="3405957"/>
            <a:ext cx="3266227" cy="1298121"/>
            <a:chOff x="7727479" y="3464575"/>
            <a:chExt cx="3266227" cy="1298121"/>
          </a:xfrm>
        </p:grpSpPr>
        <p:sp>
          <p:nvSpPr>
            <p:cNvPr id="36" name="矩形 35"/>
            <p:cNvSpPr/>
            <p:nvPr/>
          </p:nvSpPr>
          <p:spPr>
            <a:xfrm>
              <a:off x="7727479" y="3747033"/>
              <a:ext cx="3266227" cy="1015663"/>
            </a:xfrm>
            <a:prstGeom prst="rect">
              <a:avLst/>
            </a:prstGeom>
          </p:spPr>
          <p:txBody>
            <a:bodyPr wrap="square">
              <a:spAutoFit/>
              <a:scene3d>
                <a:camera prst="orthographicFront"/>
                <a:lightRig rig="threePt" dir="t"/>
              </a:scene3d>
              <a:sp3d contourW="12700"/>
            </a:bodyPr>
            <a:lstStyle/>
            <a:p>
              <a:pPr algn="r">
                <a:lnSpc>
                  <a:spcPct val="125000"/>
                </a:lnSpc>
              </a:pPr>
              <a:r>
                <a:rPr lang="zh-CN" altLang="en-US" sz="1600" dirty="0" smtClean="0">
                  <a:solidFill>
                    <a:schemeClr val="tx1">
                      <a:lumMod val="75000"/>
                      <a:lumOff val="25000"/>
                    </a:schemeClr>
                  </a:solidFill>
                  <a:latin typeface="+mn-ea"/>
                </a:rPr>
                <a:t>对产品的生成进行优化管理。它主要解决最新发布的产品应该由哪些版本的文件和工具来生成的问题</a:t>
              </a:r>
            </a:p>
          </p:txBody>
        </p:sp>
        <p:sp>
          <p:nvSpPr>
            <p:cNvPr id="37" name="矩形 36"/>
            <p:cNvSpPr/>
            <p:nvPr/>
          </p:nvSpPr>
          <p:spPr>
            <a:xfrm>
              <a:off x="8943154" y="3464575"/>
              <a:ext cx="2050552" cy="3877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600" b="1" dirty="0" smtClean="0">
                  <a:latin typeface="+mn-ea"/>
                </a:rPr>
                <a:t>构建</a:t>
              </a:r>
              <a:endParaRPr lang="zh-CN" altLang="en-US" sz="1600" b="1" dirty="0">
                <a:latin typeface="+mn-ea"/>
              </a:endParaRPr>
            </a:p>
          </p:txBody>
        </p:sp>
      </p:grpSp>
      <p:grpSp>
        <p:nvGrpSpPr>
          <p:cNvPr id="38" name="组合 37"/>
          <p:cNvGrpSpPr/>
          <p:nvPr/>
        </p:nvGrpSpPr>
        <p:grpSpPr>
          <a:xfrm>
            <a:off x="981339" y="4784933"/>
            <a:ext cx="3266227" cy="1605897"/>
            <a:chOff x="7727479" y="3464575"/>
            <a:chExt cx="3266227" cy="1605897"/>
          </a:xfrm>
        </p:grpSpPr>
        <p:sp>
          <p:nvSpPr>
            <p:cNvPr id="39" name="矩形 38"/>
            <p:cNvSpPr/>
            <p:nvPr/>
          </p:nvSpPr>
          <p:spPr>
            <a:xfrm>
              <a:off x="7727479" y="3747033"/>
              <a:ext cx="3266227" cy="1323439"/>
            </a:xfrm>
            <a:prstGeom prst="rect">
              <a:avLst/>
            </a:prstGeom>
          </p:spPr>
          <p:txBody>
            <a:bodyPr wrap="square">
              <a:spAutoFit/>
              <a:scene3d>
                <a:camera prst="orthographicFront"/>
                <a:lightRig rig="threePt" dir="t"/>
              </a:scene3d>
              <a:sp3d contourW="12700"/>
            </a:bodyPr>
            <a:lstStyle/>
            <a:p>
              <a:pPr algn="r">
                <a:lnSpc>
                  <a:spcPct val="125000"/>
                </a:lnSpc>
              </a:pPr>
              <a:r>
                <a:rPr lang="zh-CN" altLang="en-US" sz="1600" dirty="0" smtClean="0">
                  <a:solidFill>
                    <a:schemeClr val="tx1">
                      <a:lumMod val="75000"/>
                      <a:lumOff val="25000"/>
                    </a:schemeClr>
                  </a:solidFill>
                  <a:latin typeface="+mn-ea"/>
                </a:rPr>
                <a:t>确保软件组织的规程、方针和软件周期得以正确贯彻执行。它将保证软件过程的正确执行，从而保证生产出高质量的软件产品</a:t>
              </a:r>
            </a:p>
          </p:txBody>
        </p:sp>
        <p:sp>
          <p:nvSpPr>
            <p:cNvPr id="40" name="矩形 39"/>
            <p:cNvSpPr/>
            <p:nvPr/>
          </p:nvSpPr>
          <p:spPr>
            <a:xfrm>
              <a:off x="8943154" y="3464575"/>
              <a:ext cx="2050552" cy="3877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600" b="1" dirty="0" smtClean="0">
                  <a:latin typeface="+mn-ea"/>
                </a:rPr>
                <a:t>过程管理</a:t>
              </a:r>
              <a:endParaRPr lang="zh-CN" altLang="en-US" sz="1600" b="1" dirty="0">
                <a:latin typeface="+mn-ea"/>
              </a:endParaRPr>
            </a:p>
          </p:txBody>
        </p:sp>
      </p:grpSp>
    </p:spTree>
    <p:extLst>
      <p:ext uri="{BB962C8B-B14F-4D97-AF65-F5344CB8AC3E}">
        <p14:creationId xmlns:p14="http://schemas.microsoft.com/office/powerpoint/2010/main" val="1823601549"/>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32"/>
                                        </p:tgtEl>
                                        <p:attrNameLst>
                                          <p:attrName>style.visibility</p:attrName>
                                        </p:attrNameLst>
                                      </p:cBhvr>
                                      <p:to>
                                        <p:strVal val="visible"/>
                                      </p:to>
                                    </p:set>
                                    <p:anim calcmode="lin" valueType="num">
                                      <p:cBhvr additive="base">
                                        <p:cTn id="14" dur="500" fill="hold"/>
                                        <p:tgtEl>
                                          <p:spTgt spid="32"/>
                                        </p:tgtEl>
                                        <p:attrNameLst>
                                          <p:attrName>ppt_x</p:attrName>
                                        </p:attrNameLst>
                                      </p:cBhvr>
                                      <p:tavLst>
                                        <p:tav tm="0">
                                          <p:val>
                                            <p:strVal val="0-#ppt_w/2"/>
                                          </p:val>
                                        </p:tav>
                                        <p:tav tm="100000">
                                          <p:val>
                                            <p:strVal val="#ppt_x"/>
                                          </p:val>
                                        </p:tav>
                                      </p:tavLst>
                                    </p:anim>
                                    <p:anim calcmode="lin" valueType="num">
                                      <p:cBhvr additive="base">
                                        <p:cTn id="15" dur="500" fill="hold"/>
                                        <p:tgtEl>
                                          <p:spTgt spid="32"/>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0"/>
                                  </p:stCondLst>
                                  <p:childTnLst>
                                    <p:set>
                                      <p:cBhvr>
                                        <p:cTn id="17" dur="1" fill="hold">
                                          <p:stCondLst>
                                            <p:cond delay="0"/>
                                          </p:stCondLst>
                                        </p:cTn>
                                        <p:tgtEl>
                                          <p:spTgt spid="35"/>
                                        </p:tgtEl>
                                        <p:attrNameLst>
                                          <p:attrName>style.visibility</p:attrName>
                                        </p:attrNameLst>
                                      </p:cBhvr>
                                      <p:to>
                                        <p:strVal val="visible"/>
                                      </p:to>
                                    </p:set>
                                    <p:anim calcmode="lin" valueType="num">
                                      <p:cBhvr additive="base">
                                        <p:cTn id="18" dur="500" fill="hold"/>
                                        <p:tgtEl>
                                          <p:spTgt spid="35"/>
                                        </p:tgtEl>
                                        <p:attrNameLst>
                                          <p:attrName>ppt_x</p:attrName>
                                        </p:attrNameLst>
                                      </p:cBhvr>
                                      <p:tavLst>
                                        <p:tav tm="0">
                                          <p:val>
                                            <p:strVal val="0-#ppt_w/2"/>
                                          </p:val>
                                        </p:tav>
                                        <p:tav tm="100000">
                                          <p:val>
                                            <p:strVal val="#ppt_x"/>
                                          </p:val>
                                        </p:tav>
                                      </p:tavLst>
                                    </p:anim>
                                    <p:anim calcmode="lin" valueType="num">
                                      <p:cBhvr additive="base">
                                        <p:cTn id="19" dur="500" fill="hold"/>
                                        <p:tgtEl>
                                          <p:spTgt spid="35"/>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0"/>
                                  </p:stCondLst>
                                  <p:childTnLst>
                                    <p:set>
                                      <p:cBhvr>
                                        <p:cTn id="21" dur="1" fill="hold">
                                          <p:stCondLst>
                                            <p:cond delay="0"/>
                                          </p:stCondLst>
                                        </p:cTn>
                                        <p:tgtEl>
                                          <p:spTgt spid="38"/>
                                        </p:tgtEl>
                                        <p:attrNameLst>
                                          <p:attrName>style.visibility</p:attrName>
                                        </p:attrNameLst>
                                      </p:cBhvr>
                                      <p:to>
                                        <p:strVal val="visible"/>
                                      </p:to>
                                    </p:set>
                                    <p:anim calcmode="lin" valueType="num">
                                      <p:cBhvr additive="base">
                                        <p:cTn id="22" dur="500" fill="hold"/>
                                        <p:tgtEl>
                                          <p:spTgt spid="38"/>
                                        </p:tgtEl>
                                        <p:attrNameLst>
                                          <p:attrName>ppt_x</p:attrName>
                                        </p:attrNameLst>
                                      </p:cBhvr>
                                      <p:tavLst>
                                        <p:tav tm="0">
                                          <p:val>
                                            <p:strVal val="0-#ppt_w/2"/>
                                          </p:val>
                                        </p:tav>
                                        <p:tav tm="100000">
                                          <p:val>
                                            <p:strVal val="#ppt_x"/>
                                          </p:val>
                                        </p:tav>
                                      </p:tavLst>
                                    </p:anim>
                                    <p:anim calcmode="lin" valueType="num">
                                      <p:cBhvr additive="base">
                                        <p:cTn id="23" dur="500" fill="hold"/>
                                        <p:tgtEl>
                                          <p:spTgt spid="38"/>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0"/>
                                  </p:stCondLst>
                                  <p:childTnLst>
                                    <p:set>
                                      <p:cBhvr>
                                        <p:cTn id="25" dur="1" fill="hold">
                                          <p:stCondLst>
                                            <p:cond delay="0"/>
                                          </p:stCondLst>
                                        </p:cTn>
                                        <p:tgtEl>
                                          <p:spTgt spid="23"/>
                                        </p:tgtEl>
                                        <p:attrNameLst>
                                          <p:attrName>style.visibility</p:attrName>
                                        </p:attrNameLst>
                                      </p:cBhvr>
                                      <p:to>
                                        <p:strVal val="visible"/>
                                      </p:to>
                                    </p:set>
                                    <p:anim calcmode="lin" valueType="num">
                                      <p:cBhvr additive="base">
                                        <p:cTn id="26" dur="500" fill="hold"/>
                                        <p:tgtEl>
                                          <p:spTgt spid="23"/>
                                        </p:tgtEl>
                                        <p:attrNameLst>
                                          <p:attrName>ppt_x</p:attrName>
                                        </p:attrNameLst>
                                      </p:cBhvr>
                                      <p:tavLst>
                                        <p:tav tm="0">
                                          <p:val>
                                            <p:strVal val="1+#ppt_w/2"/>
                                          </p:val>
                                        </p:tav>
                                        <p:tav tm="100000">
                                          <p:val>
                                            <p:strVal val="#ppt_x"/>
                                          </p:val>
                                        </p:tav>
                                      </p:tavLst>
                                    </p:anim>
                                    <p:anim calcmode="lin" valueType="num">
                                      <p:cBhvr additive="base">
                                        <p:cTn id="27" dur="500" fill="hold"/>
                                        <p:tgtEl>
                                          <p:spTgt spid="23"/>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stCondLst>
                                    <p:cond delay="0"/>
                                  </p:stCondLst>
                                  <p:childTnLst>
                                    <p:set>
                                      <p:cBhvr>
                                        <p:cTn id="29" dur="1" fill="hold">
                                          <p:stCondLst>
                                            <p:cond delay="0"/>
                                          </p:stCondLst>
                                        </p:cTn>
                                        <p:tgtEl>
                                          <p:spTgt spid="26"/>
                                        </p:tgtEl>
                                        <p:attrNameLst>
                                          <p:attrName>style.visibility</p:attrName>
                                        </p:attrNameLst>
                                      </p:cBhvr>
                                      <p:to>
                                        <p:strVal val="visible"/>
                                      </p:to>
                                    </p:set>
                                    <p:anim calcmode="lin" valueType="num">
                                      <p:cBhvr additive="base">
                                        <p:cTn id="30" dur="500" fill="hold"/>
                                        <p:tgtEl>
                                          <p:spTgt spid="26"/>
                                        </p:tgtEl>
                                        <p:attrNameLst>
                                          <p:attrName>ppt_x</p:attrName>
                                        </p:attrNameLst>
                                      </p:cBhvr>
                                      <p:tavLst>
                                        <p:tav tm="0">
                                          <p:val>
                                            <p:strVal val="1+#ppt_w/2"/>
                                          </p:val>
                                        </p:tav>
                                        <p:tav tm="100000">
                                          <p:val>
                                            <p:strVal val="#ppt_x"/>
                                          </p:val>
                                        </p:tav>
                                      </p:tavLst>
                                    </p:anim>
                                    <p:anim calcmode="lin" valueType="num">
                                      <p:cBhvr additive="base">
                                        <p:cTn id="31" dur="500" fill="hold"/>
                                        <p:tgtEl>
                                          <p:spTgt spid="26"/>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0"/>
                                  </p:stCondLst>
                                  <p:childTnLst>
                                    <p:set>
                                      <p:cBhvr>
                                        <p:cTn id="33" dur="1" fill="hold">
                                          <p:stCondLst>
                                            <p:cond delay="0"/>
                                          </p:stCondLst>
                                        </p:cTn>
                                        <p:tgtEl>
                                          <p:spTgt spid="29"/>
                                        </p:tgtEl>
                                        <p:attrNameLst>
                                          <p:attrName>style.visibility</p:attrName>
                                        </p:attrNameLst>
                                      </p:cBhvr>
                                      <p:to>
                                        <p:strVal val="visible"/>
                                      </p:to>
                                    </p:set>
                                    <p:anim calcmode="lin" valueType="num">
                                      <p:cBhvr additive="base">
                                        <p:cTn id="34" dur="500" fill="hold"/>
                                        <p:tgtEl>
                                          <p:spTgt spid="29"/>
                                        </p:tgtEl>
                                        <p:attrNameLst>
                                          <p:attrName>ppt_x</p:attrName>
                                        </p:attrNameLst>
                                      </p:cBhvr>
                                      <p:tavLst>
                                        <p:tav tm="0">
                                          <p:val>
                                            <p:strVal val="1+#ppt_w/2"/>
                                          </p:val>
                                        </p:tav>
                                        <p:tav tm="100000">
                                          <p:val>
                                            <p:strVal val="#ppt_x"/>
                                          </p:val>
                                        </p:tav>
                                      </p:tavLst>
                                    </p:anim>
                                    <p:anim calcmode="lin" valueType="num">
                                      <p:cBhvr additive="base">
                                        <p:cTn id="35"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1518453" y="455343"/>
            <a:ext cx="4885993" cy="632939"/>
            <a:chOff x="1518453" y="442643"/>
            <a:chExt cx="4885993" cy="632939"/>
          </a:xfrm>
        </p:grpSpPr>
        <p:sp>
          <p:nvSpPr>
            <p:cNvPr id="6" name="文本框 5"/>
            <p:cNvSpPr txBox="1"/>
            <p:nvPr/>
          </p:nvSpPr>
          <p:spPr>
            <a:xfrm>
              <a:off x="1518453" y="442643"/>
              <a:ext cx="3295317" cy="461665"/>
            </a:xfrm>
            <a:prstGeom prst="rect">
              <a:avLst/>
            </a:prstGeom>
            <a:noFill/>
          </p:spPr>
          <p:txBody>
            <a:bodyPr wrap="square" rtlCol="0">
              <a:spAutoFit/>
              <a:scene3d>
                <a:camera prst="orthographicFront"/>
                <a:lightRig rig="threePt" dir="t"/>
              </a:scene3d>
              <a:sp3d contourW="12700"/>
            </a:bodyPr>
            <a:lstStyle/>
            <a:p>
              <a:r>
                <a:rPr lang="en-US" altLang="zh-CN" sz="2400" b="1" dirty="0" smtClean="0">
                  <a:solidFill>
                    <a:schemeClr val="tx1">
                      <a:lumMod val="85000"/>
                      <a:lumOff val="15000"/>
                    </a:schemeClr>
                  </a:solidFill>
                  <a:latin typeface="+mn-ea"/>
                </a:rPr>
                <a:t>CASE</a:t>
              </a:r>
              <a:r>
                <a:rPr lang="zh-CN" altLang="en-US" sz="2400" b="1" dirty="0" smtClean="0">
                  <a:solidFill>
                    <a:schemeClr val="tx1">
                      <a:lumMod val="85000"/>
                      <a:lumOff val="15000"/>
                    </a:schemeClr>
                  </a:solidFill>
                  <a:latin typeface="+mn-ea"/>
                </a:rPr>
                <a:t>环境的体系结构</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69817"/>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sp>
        <p:nvSpPr>
          <p:cNvPr id="64" name="椭圆 2"/>
          <p:cNvSpPr/>
          <p:nvPr/>
        </p:nvSpPr>
        <p:spPr>
          <a:xfrm>
            <a:off x="6998731" y="4403647"/>
            <a:ext cx="698891" cy="697753"/>
          </a:xfrm>
          <a:custGeom>
            <a:avLst/>
            <a:gdLst>
              <a:gd name="connsiteX0" fmla="*/ 419938 w 606580"/>
              <a:gd name="connsiteY0" fmla="*/ 169994 h 605592"/>
              <a:gd name="connsiteX1" fmla="*/ 253375 w 606580"/>
              <a:gd name="connsiteY1" fmla="*/ 365589 h 605592"/>
              <a:gd name="connsiteX2" fmla="*/ 183092 w 606580"/>
              <a:gd name="connsiteY2" fmla="*/ 299587 h 605592"/>
              <a:gd name="connsiteX3" fmla="*/ 150039 w 606580"/>
              <a:gd name="connsiteY3" fmla="*/ 334164 h 605592"/>
              <a:gd name="connsiteX4" fmla="*/ 257182 w 606580"/>
              <a:gd name="connsiteY4" fmla="*/ 434835 h 605592"/>
              <a:gd name="connsiteX5" fmla="*/ 456611 w 606580"/>
              <a:gd name="connsiteY5" fmla="*/ 200770 h 605592"/>
              <a:gd name="connsiteX6" fmla="*/ 417709 w 606580"/>
              <a:gd name="connsiteY6" fmla="*/ 143389 h 605592"/>
              <a:gd name="connsiteX7" fmla="*/ 483443 w 606580"/>
              <a:gd name="connsiteY7" fmla="*/ 198452 h 605592"/>
              <a:gd name="connsiteX8" fmla="*/ 258760 w 606580"/>
              <a:gd name="connsiteY8" fmla="*/ 462274 h 605592"/>
              <a:gd name="connsiteX9" fmla="*/ 123207 w 606580"/>
              <a:gd name="connsiteY9" fmla="*/ 334905 h 605592"/>
              <a:gd name="connsiteX10" fmla="*/ 182349 w 606580"/>
              <a:gd name="connsiteY10" fmla="*/ 272890 h 605592"/>
              <a:gd name="connsiteX11" fmla="*/ 251797 w 606580"/>
              <a:gd name="connsiteY11" fmla="*/ 338150 h 605592"/>
              <a:gd name="connsiteX12" fmla="*/ 303337 w 606580"/>
              <a:gd name="connsiteY12" fmla="*/ 18910 h 605592"/>
              <a:gd name="connsiteX13" fmla="*/ 18941 w 606580"/>
              <a:gd name="connsiteY13" fmla="*/ 302842 h 605592"/>
              <a:gd name="connsiteX14" fmla="*/ 303337 w 606580"/>
              <a:gd name="connsiteY14" fmla="*/ 586682 h 605592"/>
              <a:gd name="connsiteX15" fmla="*/ 587639 w 606580"/>
              <a:gd name="connsiteY15" fmla="*/ 302842 h 605592"/>
              <a:gd name="connsiteX16" fmla="*/ 303337 w 606580"/>
              <a:gd name="connsiteY16" fmla="*/ 18910 h 605592"/>
              <a:gd name="connsiteX17" fmla="*/ 303337 w 606580"/>
              <a:gd name="connsiteY17" fmla="*/ 0 h 605592"/>
              <a:gd name="connsiteX18" fmla="*/ 606580 w 606580"/>
              <a:gd name="connsiteY18" fmla="*/ 302842 h 605592"/>
              <a:gd name="connsiteX19" fmla="*/ 303337 w 606580"/>
              <a:gd name="connsiteY19" fmla="*/ 605592 h 605592"/>
              <a:gd name="connsiteX20" fmla="*/ 0 w 606580"/>
              <a:gd name="connsiteY20" fmla="*/ 302842 h 605592"/>
              <a:gd name="connsiteX21" fmla="*/ 303337 w 606580"/>
              <a:gd name="connsiteY2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06580" h="605592">
                <a:moveTo>
                  <a:pt x="419938" y="169994"/>
                </a:moveTo>
                <a:lnTo>
                  <a:pt x="253375" y="365589"/>
                </a:lnTo>
                <a:lnTo>
                  <a:pt x="183092" y="299587"/>
                </a:lnTo>
                <a:lnTo>
                  <a:pt x="150039" y="334164"/>
                </a:lnTo>
                <a:lnTo>
                  <a:pt x="257182" y="434835"/>
                </a:lnTo>
                <a:lnTo>
                  <a:pt x="456611" y="200770"/>
                </a:lnTo>
                <a:close/>
                <a:moveTo>
                  <a:pt x="417709" y="143389"/>
                </a:moveTo>
                <a:lnTo>
                  <a:pt x="483443" y="198452"/>
                </a:lnTo>
                <a:lnTo>
                  <a:pt x="258760" y="462274"/>
                </a:lnTo>
                <a:lnTo>
                  <a:pt x="123207" y="334905"/>
                </a:lnTo>
                <a:lnTo>
                  <a:pt x="182349" y="272890"/>
                </a:lnTo>
                <a:lnTo>
                  <a:pt x="251797" y="338150"/>
                </a:lnTo>
                <a:close/>
                <a:moveTo>
                  <a:pt x="303337" y="18910"/>
                </a:moveTo>
                <a:cubicBezTo>
                  <a:pt x="146515" y="18910"/>
                  <a:pt x="18941" y="146276"/>
                  <a:pt x="18941" y="302842"/>
                </a:cubicBezTo>
                <a:cubicBezTo>
                  <a:pt x="18941" y="459316"/>
                  <a:pt x="146515" y="586682"/>
                  <a:pt x="303337" y="586682"/>
                </a:cubicBezTo>
                <a:cubicBezTo>
                  <a:pt x="460065" y="586682"/>
                  <a:pt x="587639" y="459316"/>
                  <a:pt x="587639" y="302842"/>
                </a:cubicBezTo>
                <a:cubicBezTo>
                  <a:pt x="587639" y="146276"/>
                  <a:pt x="460065" y="18910"/>
                  <a:pt x="303337" y="18910"/>
                </a:cubicBezTo>
                <a:close/>
                <a:moveTo>
                  <a:pt x="303337" y="0"/>
                </a:moveTo>
                <a:cubicBezTo>
                  <a:pt x="470836" y="0"/>
                  <a:pt x="606580" y="135616"/>
                  <a:pt x="606580" y="302842"/>
                </a:cubicBezTo>
                <a:cubicBezTo>
                  <a:pt x="606580" y="470068"/>
                  <a:pt x="470836" y="605592"/>
                  <a:pt x="303337" y="605592"/>
                </a:cubicBezTo>
                <a:cubicBezTo>
                  <a:pt x="135838" y="605592"/>
                  <a:pt x="0" y="470068"/>
                  <a:pt x="0" y="302842"/>
                </a:cubicBezTo>
                <a:cubicBezTo>
                  <a:pt x="0" y="135616"/>
                  <a:pt x="135838" y="0"/>
                  <a:pt x="303337"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8" name="图片 7"/>
          <p:cNvPicPr>
            <a:picLocks noChangeAspect="1"/>
          </p:cNvPicPr>
          <p:nvPr/>
        </p:nvPicPr>
        <p:blipFill>
          <a:blip r:embed="rId3"/>
          <a:stretch>
            <a:fillRect/>
          </a:stretch>
        </p:blipFill>
        <p:spPr>
          <a:xfrm>
            <a:off x="3393011" y="1219200"/>
            <a:ext cx="4483100" cy="5638800"/>
          </a:xfrm>
          <a:prstGeom prst="rect">
            <a:avLst/>
          </a:prstGeom>
        </p:spPr>
      </p:pic>
      <p:sp>
        <p:nvSpPr>
          <p:cNvPr id="9" name="文本框 8"/>
          <p:cNvSpPr txBox="1"/>
          <p:nvPr/>
        </p:nvSpPr>
        <p:spPr>
          <a:xfrm>
            <a:off x="452438" y="1890201"/>
            <a:ext cx="9917247" cy="3785652"/>
          </a:xfrm>
          <a:prstGeom prst="rect">
            <a:avLst/>
          </a:prstGeom>
          <a:noFill/>
        </p:spPr>
        <p:txBody>
          <a:bodyPr wrap="square" rtlCol="0">
            <a:spAutoFit/>
          </a:bodyPr>
          <a:lstStyle/>
          <a:p>
            <a:r>
              <a:rPr kumimoji="1" lang="zh-CN" altLang="en-US" sz="3000" dirty="0" smtClean="0"/>
              <a:t>由于</a:t>
            </a:r>
            <a:r>
              <a:rPr kumimoji="1" lang="en-US" altLang="zh-CN" sz="3000" dirty="0" smtClean="0"/>
              <a:t>CMM</a:t>
            </a:r>
            <a:r>
              <a:rPr kumimoji="1" lang="zh-CN" altLang="en-US" sz="3000" dirty="0" smtClean="0"/>
              <a:t>只是为企业改进软件过程、提高软件能力成熟度提供了一个框架指南，企业要实施</a:t>
            </a:r>
            <a:r>
              <a:rPr kumimoji="1" lang="en-US" altLang="zh-CN" sz="3000" dirty="0" smtClean="0"/>
              <a:t>CMM,</a:t>
            </a:r>
            <a:r>
              <a:rPr kumimoji="1" lang="zh-CN" altLang="en-US" sz="3000" dirty="0" smtClean="0"/>
              <a:t>还需要根据自己企业</a:t>
            </a:r>
          </a:p>
          <a:p>
            <a:r>
              <a:rPr kumimoji="1" lang="zh-CN" altLang="en-US" sz="3000" dirty="0" smtClean="0"/>
              <a:t>自身的具体情况制定相应的策略，并采用一定的辅助工具才能够进行。目前，大多数企业都采用</a:t>
            </a:r>
            <a:r>
              <a:rPr kumimoji="1" lang="en-US" altLang="zh-CN" sz="3000" dirty="0" smtClean="0"/>
              <a:t>CASE </a:t>
            </a:r>
            <a:r>
              <a:rPr kumimoji="1" lang="zh-CN" altLang="en-US" sz="3000" dirty="0" smtClean="0"/>
              <a:t>工具来进行和管理</a:t>
            </a:r>
          </a:p>
          <a:p>
            <a:r>
              <a:rPr kumimoji="1" lang="zh-CN" altLang="en-US" sz="3000" dirty="0" smtClean="0"/>
              <a:t>软件的开发。</a:t>
            </a:r>
            <a:r>
              <a:rPr kumimoji="1" lang="en-US" altLang="zh-CN" sz="3000" dirty="0" smtClean="0"/>
              <a:t>CASE</a:t>
            </a:r>
            <a:r>
              <a:rPr kumimoji="1" lang="zh-CN" altLang="en-US" sz="3000" dirty="0" smtClean="0"/>
              <a:t>经过几十年的应用和发展，已经到了发展到了第三代环境。</a:t>
            </a:r>
            <a:endParaRPr kumimoji="1" lang="zh-CN" altLang="en-US" sz="3000" dirty="0"/>
          </a:p>
        </p:txBody>
      </p:sp>
    </p:spTree>
    <p:extLst>
      <p:ext uri="{BB962C8B-B14F-4D97-AF65-F5344CB8AC3E}">
        <p14:creationId xmlns:p14="http://schemas.microsoft.com/office/powerpoint/2010/main" val="3664171134"/>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1518453" y="455343"/>
            <a:ext cx="4885993" cy="632939"/>
            <a:chOff x="1518453" y="442643"/>
            <a:chExt cx="4885993" cy="632939"/>
          </a:xfrm>
        </p:grpSpPr>
        <p:sp>
          <p:nvSpPr>
            <p:cNvPr id="6" name="文本框 5"/>
            <p:cNvSpPr txBox="1"/>
            <p:nvPr/>
          </p:nvSpPr>
          <p:spPr>
            <a:xfrm>
              <a:off x="1518453" y="442643"/>
              <a:ext cx="3295317" cy="461665"/>
            </a:xfrm>
            <a:prstGeom prst="rect">
              <a:avLst/>
            </a:prstGeom>
            <a:noFill/>
          </p:spPr>
          <p:txBody>
            <a:bodyPr wrap="square" rtlCol="0">
              <a:spAutoFit/>
              <a:scene3d>
                <a:camera prst="orthographicFront"/>
                <a:lightRig rig="threePt" dir="t"/>
              </a:scene3d>
              <a:sp3d contourW="12700"/>
            </a:bodyPr>
            <a:lstStyle/>
            <a:p>
              <a:r>
                <a:rPr lang="en-US" altLang="zh-CN" sz="2400" b="1" dirty="0" smtClean="0">
                  <a:solidFill>
                    <a:schemeClr val="tx1">
                      <a:lumMod val="85000"/>
                      <a:lumOff val="15000"/>
                    </a:schemeClr>
                  </a:solidFill>
                  <a:latin typeface="+mn-ea"/>
                </a:rPr>
                <a:t>CASE</a:t>
              </a:r>
              <a:r>
                <a:rPr lang="zh-CN" altLang="en-US" sz="2400" b="1" dirty="0" smtClean="0">
                  <a:solidFill>
                    <a:schemeClr val="tx1">
                      <a:lumMod val="85000"/>
                      <a:lumOff val="15000"/>
                    </a:schemeClr>
                  </a:solidFill>
                  <a:latin typeface="+mn-ea"/>
                </a:rPr>
                <a:t>环境</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69817"/>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sp>
        <p:nvSpPr>
          <p:cNvPr id="64" name="椭圆 2"/>
          <p:cNvSpPr/>
          <p:nvPr/>
        </p:nvSpPr>
        <p:spPr>
          <a:xfrm>
            <a:off x="6998731" y="4403647"/>
            <a:ext cx="698891" cy="697753"/>
          </a:xfrm>
          <a:custGeom>
            <a:avLst/>
            <a:gdLst>
              <a:gd name="connsiteX0" fmla="*/ 419938 w 606580"/>
              <a:gd name="connsiteY0" fmla="*/ 169994 h 605592"/>
              <a:gd name="connsiteX1" fmla="*/ 253375 w 606580"/>
              <a:gd name="connsiteY1" fmla="*/ 365589 h 605592"/>
              <a:gd name="connsiteX2" fmla="*/ 183092 w 606580"/>
              <a:gd name="connsiteY2" fmla="*/ 299587 h 605592"/>
              <a:gd name="connsiteX3" fmla="*/ 150039 w 606580"/>
              <a:gd name="connsiteY3" fmla="*/ 334164 h 605592"/>
              <a:gd name="connsiteX4" fmla="*/ 257182 w 606580"/>
              <a:gd name="connsiteY4" fmla="*/ 434835 h 605592"/>
              <a:gd name="connsiteX5" fmla="*/ 456611 w 606580"/>
              <a:gd name="connsiteY5" fmla="*/ 200770 h 605592"/>
              <a:gd name="connsiteX6" fmla="*/ 417709 w 606580"/>
              <a:gd name="connsiteY6" fmla="*/ 143389 h 605592"/>
              <a:gd name="connsiteX7" fmla="*/ 483443 w 606580"/>
              <a:gd name="connsiteY7" fmla="*/ 198452 h 605592"/>
              <a:gd name="connsiteX8" fmla="*/ 258760 w 606580"/>
              <a:gd name="connsiteY8" fmla="*/ 462274 h 605592"/>
              <a:gd name="connsiteX9" fmla="*/ 123207 w 606580"/>
              <a:gd name="connsiteY9" fmla="*/ 334905 h 605592"/>
              <a:gd name="connsiteX10" fmla="*/ 182349 w 606580"/>
              <a:gd name="connsiteY10" fmla="*/ 272890 h 605592"/>
              <a:gd name="connsiteX11" fmla="*/ 251797 w 606580"/>
              <a:gd name="connsiteY11" fmla="*/ 338150 h 605592"/>
              <a:gd name="connsiteX12" fmla="*/ 303337 w 606580"/>
              <a:gd name="connsiteY12" fmla="*/ 18910 h 605592"/>
              <a:gd name="connsiteX13" fmla="*/ 18941 w 606580"/>
              <a:gd name="connsiteY13" fmla="*/ 302842 h 605592"/>
              <a:gd name="connsiteX14" fmla="*/ 303337 w 606580"/>
              <a:gd name="connsiteY14" fmla="*/ 586682 h 605592"/>
              <a:gd name="connsiteX15" fmla="*/ 587639 w 606580"/>
              <a:gd name="connsiteY15" fmla="*/ 302842 h 605592"/>
              <a:gd name="connsiteX16" fmla="*/ 303337 w 606580"/>
              <a:gd name="connsiteY16" fmla="*/ 18910 h 605592"/>
              <a:gd name="connsiteX17" fmla="*/ 303337 w 606580"/>
              <a:gd name="connsiteY17" fmla="*/ 0 h 605592"/>
              <a:gd name="connsiteX18" fmla="*/ 606580 w 606580"/>
              <a:gd name="connsiteY18" fmla="*/ 302842 h 605592"/>
              <a:gd name="connsiteX19" fmla="*/ 303337 w 606580"/>
              <a:gd name="connsiteY19" fmla="*/ 605592 h 605592"/>
              <a:gd name="connsiteX20" fmla="*/ 0 w 606580"/>
              <a:gd name="connsiteY20" fmla="*/ 302842 h 605592"/>
              <a:gd name="connsiteX21" fmla="*/ 303337 w 606580"/>
              <a:gd name="connsiteY2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06580" h="605592">
                <a:moveTo>
                  <a:pt x="419938" y="169994"/>
                </a:moveTo>
                <a:lnTo>
                  <a:pt x="253375" y="365589"/>
                </a:lnTo>
                <a:lnTo>
                  <a:pt x="183092" y="299587"/>
                </a:lnTo>
                <a:lnTo>
                  <a:pt x="150039" y="334164"/>
                </a:lnTo>
                <a:lnTo>
                  <a:pt x="257182" y="434835"/>
                </a:lnTo>
                <a:lnTo>
                  <a:pt x="456611" y="200770"/>
                </a:lnTo>
                <a:close/>
                <a:moveTo>
                  <a:pt x="417709" y="143389"/>
                </a:moveTo>
                <a:lnTo>
                  <a:pt x="483443" y="198452"/>
                </a:lnTo>
                <a:lnTo>
                  <a:pt x="258760" y="462274"/>
                </a:lnTo>
                <a:lnTo>
                  <a:pt x="123207" y="334905"/>
                </a:lnTo>
                <a:lnTo>
                  <a:pt x="182349" y="272890"/>
                </a:lnTo>
                <a:lnTo>
                  <a:pt x="251797" y="338150"/>
                </a:lnTo>
                <a:close/>
                <a:moveTo>
                  <a:pt x="303337" y="18910"/>
                </a:moveTo>
                <a:cubicBezTo>
                  <a:pt x="146515" y="18910"/>
                  <a:pt x="18941" y="146276"/>
                  <a:pt x="18941" y="302842"/>
                </a:cubicBezTo>
                <a:cubicBezTo>
                  <a:pt x="18941" y="459316"/>
                  <a:pt x="146515" y="586682"/>
                  <a:pt x="303337" y="586682"/>
                </a:cubicBezTo>
                <a:cubicBezTo>
                  <a:pt x="460065" y="586682"/>
                  <a:pt x="587639" y="459316"/>
                  <a:pt x="587639" y="302842"/>
                </a:cubicBezTo>
                <a:cubicBezTo>
                  <a:pt x="587639" y="146276"/>
                  <a:pt x="460065" y="18910"/>
                  <a:pt x="303337" y="18910"/>
                </a:cubicBezTo>
                <a:close/>
                <a:moveTo>
                  <a:pt x="303337" y="0"/>
                </a:moveTo>
                <a:cubicBezTo>
                  <a:pt x="470836" y="0"/>
                  <a:pt x="606580" y="135616"/>
                  <a:pt x="606580" y="302842"/>
                </a:cubicBezTo>
                <a:cubicBezTo>
                  <a:pt x="606580" y="470068"/>
                  <a:pt x="470836" y="605592"/>
                  <a:pt x="303337" y="605592"/>
                </a:cubicBezTo>
                <a:cubicBezTo>
                  <a:pt x="135838" y="605592"/>
                  <a:pt x="0" y="470068"/>
                  <a:pt x="0" y="302842"/>
                </a:cubicBezTo>
                <a:cubicBezTo>
                  <a:pt x="0" y="135616"/>
                  <a:pt x="135838" y="0"/>
                  <a:pt x="303337"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文本框 8"/>
          <p:cNvSpPr txBox="1"/>
          <p:nvPr/>
        </p:nvSpPr>
        <p:spPr>
          <a:xfrm>
            <a:off x="452438" y="1890201"/>
            <a:ext cx="9917247" cy="2400657"/>
          </a:xfrm>
          <a:prstGeom prst="rect">
            <a:avLst/>
          </a:prstGeom>
          <a:noFill/>
        </p:spPr>
        <p:txBody>
          <a:bodyPr wrap="square" rtlCol="0">
            <a:spAutoFit/>
          </a:bodyPr>
          <a:lstStyle/>
          <a:p>
            <a:r>
              <a:rPr kumimoji="1" lang="en-US" altLang="zh-CN" sz="3000" dirty="0" smtClean="0"/>
              <a:t>CASE</a:t>
            </a:r>
            <a:r>
              <a:rPr kumimoji="1" lang="zh-CN" altLang="en-US" sz="3000" dirty="0" smtClean="0"/>
              <a:t>环境包括两大类工具集：开发工具集和管理工具集。其中管理工具集管理软件生命周期内到各种活动，它必须要以</a:t>
            </a:r>
            <a:r>
              <a:rPr kumimoji="1" lang="en-US" altLang="zh-CN" sz="3000" dirty="0" smtClean="0"/>
              <a:t>CMM</a:t>
            </a:r>
            <a:r>
              <a:rPr kumimoji="1" lang="zh-CN" altLang="en-US" sz="3000" dirty="0" smtClean="0"/>
              <a:t>为指导，来管理软件开发，才能真正帮助企业使软件开发更为高效、规范，便可以把管理工具集看作是一个基于</a:t>
            </a:r>
            <a:r>
              <a:rPr kumimoji="1" lang="en-US" altLang="zh-CN" sz="3000" dirty="0" smtClean="0"/>
              <a:t>CMM</a:t>
            </a:r>
            <a:r>
              <a:rPr kumimoji="1" lang="zh-CN" altLang="en-US" sz="3000" dirty="0" smtClean="0"/>
              <a:t>的软件开发环境。</a:t>
            </a:r>
            <a:endParaRPr kumimoji="1" lang="zh-CN" altLang="en-US" sz="3000" dirty="0"/>
          </a:p>
        </p:txBody>
      </p:sp>
      <p:pic>
        <p:nvPicPr>
          <p:cNvPr id="10" name="图片 9"/>
          <p:cNvPicPr>
            <a:picLocks noChangeAspect="1"/>
          </p:cNvPicPr>
          <p:nvPr/>
        </p:nvPicPr>
        <p:blipFill>
          <a:blip r:embed="rId3"/>
          <a:stretch>
            <a:fillRect/>
          </a:stretch>
        </p:blipFill>
        <p:spPr>
          <a:xfrm>
            <a:off x="2367199" y="1451404"/>
            <a:ext cx="6718300" cy="4229100"/>
          </a:xfrm>
          <a:prstGeom prst="rect">
            <a:avLst/>
          </a:prstGeom>
        </p:spPr>
      </p:pic>
    </p:spTree>
    <p:extLst>
      <p:ext uri="{BB962C8B-B14F-4D97-AF65-F5344CB8AC3E}">
        <p14:creationId xmlns:p14="http://schemas.microsoft.com/office/powerpoint/2010/main" val="365409405"/>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453" y="455343"/>
            <a:ext cx="4532151" cy="461665"/>
          </a:xfrm>
          <a:prstGeom prst="rect">
            <a:avLst/>
          </a:prstGeom>
          <a:noFill/>
        </p:spPr>
        <p:txBody>
          <a:bodyPr wrap="square" rtlCol="0">
            <a:spAutoFit/>
            <a:scene3d>
              <a:camera prst="orthographicFront"/>
              <a:lightRig rig="threePt" dir="t"/>
            </a:scene3d>
            <a:sp3d contourW="12700"/>
          </a:bodyPr>
          <a:lstStyle/>
          <a:p>
            <a:r>
              <a:rPr lang="zh-CN" altLang="en-US" sz="2400" b="1" dirty="0" smtClean="0">
                <a:solidFill>
                  <a:schemeClr val="tx1">
                    <a:lumMod val="85000"/>
                    <a:lumOff val="15000"/>
                  </a:schemeClr>
                </a:solidFill>
                <a:latin typeface="+mn-ea"/>
              </a:rPr>
              <a:t>配置管理系统关键</a:t>
            </a:r>
            <a:r>
              <a:rPr lang="zh-CN" altLang="en-US" sz="2400" b="1" smtClean="0">
                <a:solidFill>
                  <a:schemeClr val="tx1">
                    <a:lumMod val="85000"/>
                    <a:lumOff val="15000"/>
                  </a:schemeClr>
                </a:solidFill>
                <a:latin typeface="+mn-ea"/>
              </a:rPr>
              <a:t>数据流动分析</a:t>
            </a:r>
            <a:endParaRPr lang="zh-CN" altLang="en-US" sz="2400" b="1" dirty="0">
              <a:solidFill>
                <a:schemeClr val="tx1">
                  <a:lumMod val="85000"/>
                  <a:lumOff val="15000"/>
                </a:schemeClr>
              </a:solidFill>
              <a:latin typeface="+mn-ea"/>
            </a:endParaRPr>
          </a:p>
        </p:txBody>
      </p:sp>
      <p:sp>
        <p:nvSpPr>
          <p:cNvPr id="64" name="椭圆 2"/>
          <p:cNvSpPr/>
          <p:nvPr/>
        </p:nvSpPr>
        <p:spPr>
          <a:xfrm>
            <a:off x="6998731" y="4403647"/>
            <a:ext cx="698891" cy="697753"/>
          </a:xfrm>
          <a:custGeom>
            <a:avLst/>
            <a:gdLst>
              <a:gd name="connsiteX0" fmla="*/ 419938 w 606580"/>
              <a:gd name="connsiteY0" fmla="*/ 169994 h 605592"/>
              <a:gd name="connsiteX1" fmla="*/ 253375 w 606580"/>
              <a:gd name="connsiteY1" fmla="*/ 365589 h 605592"/>
              <a:gd name="connsiteX2" fmla="*/ 183092 w 606580"/>
              <a:gd name="connsiteY2" fmla="*/ 299587 h 605592"/>
              <a:gd name="connsiteX3" fmla="*/ 150039 w 606580"/>
              <a:gd name="connsiteY3" fmla="*/ 334164 h 605592"/>
              <a:gd name="connsiteX4" fmla="*/ 257182 w 606580"/>
              <a:gd name="connsiteY4" fmla="*/ 434835 h 605592"/>
              <a:gd name="connsiteX5" fmla="*/ 456611 w 606580"/>
              <a:gd name="connsiteY5" fmla="*/ 200770 h 605592"/>
              <a:gd name="connsiteX6" fmla="*/ 417709 w 606580"/>
              <a:gd name="connsiteY6" fmla="*/ 143389 h 605592"/>
              <a:gd name="connsiteX7" fmla="*/ 483443 w 606580"/>
              <a:gd name="connsiteY7" fmla="*/ 198452 h 605592"/>
              <a:gd name="connsiteX8" fmla="*/ 258760 w 606580"/>
              <a:gd name="connsiteY8" fmla="*/ 462274 h 605592"/>
              <a:gd name="connsiteX9" fmla="*/ 123207 w 606580"/>
              <a:gd name="connsiteY9" fmla="*/ 334905 h 605592"/>
              <a:gd name="connsiteX10" fmla="*/ 182349 w 606580"/>
              <a:gd name="connsiteY10" fmla="*/ 272890 h 605592"/>
              <a:gd name="connsiteX11" fmla="*/ 251797 w 606580"/>
              <a:gd name="connsiteY11" fmla="*/ 338150 h 605592"/>
              <a:gd name="connsiteX12" fmla="*/ 303337 w 606580"/>
              <a:gd name="connsiteY12" fmla="*/ 18910 h 605592"/>
              <a:gd name="connsiteX13" fmla="*/ 18941 w 606580"/>
              <a:gd name="connsiteY13" fmla="*/ 302842 h 605592"/>
              <a:gd name="connsiteX14" fmla="*/ 303337 w 606580"/>
              <a:gd name="connsiteY14" fmla="*/ 586682 h 605592"/>
              <a:gd name="connsiteX15" fmla="*/ 587639 w 606580"/>
              <a:gd name="connsiteY15" fmla="*/ 302842 h 605592"/>
              <a:gd name="connsiteX16" fmla="*/ 303337 w 606580"/>
              <a:gd name="connsiteY16" fmla="*/ 18910 h 605592"/>
              <a:gd name="connsiteX17" fmla="*/ 303337 w 606580"/>
              <a:gd name="connsiteY17" fmla="*/ 0 h 605592"/>
              <a:gd name="connsiteX18" fmla="*/ 606580 w 606580"/>
              <a:gd name="connsiteY18" fmla="*/ 302842 h 605592"/>
              <a:gd name="connsiteX19" fmla="*/ 303337 w 606580"/>
              <a:gd name="connsiteY19" fmla="*/ 605592 h 605592"/>
              <a:gd name="connsiteX20" fmla="*/ 0 w 606580"/>
              <a:gd name="connsiteY20" fmla="*/ 302842 h 605592"/>
              <a:gd name="connsiteX21" fmla="*/ 303337 w 606580"/>
              <a:gd name="connsiteY2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06580" h="605592">
                <a:moveTo>
                  <a:pt x="419938" y="169994"/>
                </a:moveTo>
                <a:lnTo>
                  <a:pt x="253375" y="365589"/>
                </a:lnTo>
                <a:lnTo>
                  <a:pt x="183092" y="299587"/>
                </a:lnTo>
                <a:lnTo>
                  <a:pt x="150039" y="334164"/>
                </a:lnTo>
                <a:lnTo>
                  <a:pt x="257182" y="434835"/>
                </a:lnTo>
                <a:lnTo>
                  <a:pt x="456611" y="200770"/>
                </a:lnTo>
                <a:close/>
                <a:moveTo>
                  <a:pt x="417709" y="143389"/>
                </a:moveTo>
                <a:lnTo>
                  <a:pt x="483443" y="198452"/>
                </a:lnTo>
                <a:lnTo>
                  <a:pt x="258760" y="462274"/>
                </a:lnTo>
                <a:lnTo>
                  <a:pt x="123207" y="334905"/>
                </a:lnTo>
                <a:lnTo>
                  <a:pt x="182349" y="272890"/>
                </a:lnTo>
                <a:lnTo>
                  <a:pt x="251797" y="338150"/>
                </a:lnTo>
                <a:close/>
                <a:moveTo>
                  <a:pt x="303337" y="18910"/>
                </a:moveTo>
                <a:cubicBezTo>
                  <a:pt x="146515" y="18910"/>
                  <a:pt x="18941" y="146276"/>
                  <a:pt x="18941" y="302842"/>
                </a:cubicBezTo>
                <a:cubicBezTo>
                  <a:pt x="18941" y="459316"/>
                  <a:pt x="146515" y="586682"/>
                  <a:pt x="303337" y="586682"/>
                </a:cubicBezTo>
                <a:cubicBezTo>
                  <a:pt x="460065" y="586682"/>
                  <a:pt x="587639" y="459316"/>
                  <a:pt x="587639" y="302842"/>
                </a:cubicBezTo>
                <a:cubicBezTo>
                  <a:pt x="587639" y="146276"/>
                  <a:pt x="460065" y="18910"/>
                  <a:pt x="303337" y="18910"/>
                </a:cubicBezTo>
                <a:close/>
                <a:moveTo>
                  <a:pt x="303337" y="0"/>
                </a:moveTo>
                <a:cubicBezTo>
                  <a:pt x="470836" y="0"/>
                  <a:pt x="606580" y="135616"/>
                  <a:pt x="606580" y="302842"/>
                </a:cubicBezTo>
                <a:cubicBezTo>
                  <a:pt x="606580" y="470068"/>
                  <a:pt x="470836" y="605592"/>
                  <a:pt x="303337" y="605592"/>
                </a:cubicBezTo>
                <a:cubicBezTo>
                  <a:pt x="135838" y="605592"/>
                  <a:pt x="0" y="470068"/>
                  <a:pt x="0" y="302842"/>
                </a:cubicBezTo>
                <a:cubicBezTo>
                  <a:pt x="0" y="135616"/>
                  <a:pt x="135838" y="0"/>
                  <a:pt x="303337"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 name="文本框 8"/>
          <p:cNvSpPr txBox="1"/>
          <p:nvPr/>
        </p:nvSpPr>
        <p:spPr>
          <a:xfrm>
            <a:off x="452438" y="1587491"/>
            <a:ext cx="9917247" cy="3939540"/>
          </a:xfrm>
          <a:prstGeom prst="rect">
            <a:avLst/>
          </a:prstGeom>
          <a:noFill/>
        </p:spPr>
        <p:txBody>
          <a:bodyPr wrap="square" rtlCol="0">
            <a:spAutoFit/>
          </a:bodyPr>
          <a:lstStyle/>
          <a:p>
            <a:r>
              <a:rPr kumimoji="1" lang="zh-CN" altLang="en-US" sz="2500" dirty="0" smtClean="0"/>
              <a:t>三个库：</a:t>
            </a:r>
          </a:p>
          <a:p>
            <a:r>
              <a:rPr kumimoji="1" lang="en-US" altLang="zh-CN" sz="2500" dirty="0" smtClean="0"/>
              <a:t>1.</a:t>
            </a:r>
            <a:r>
              <a:rPr kumimoji="1" lang="zh-CN" altLang="en-US" sz="2500" dirty="0" smtClean="0"/>
              <a:t>开发库</a:t>
            </a:r>
          </a:p>
          <a:p>
            <a:r>
              <a:rPr kumimoji="1" lang="zh-CN" altLang="en-US" sz="2500" dirty="0" smtClean="0"/>
              <a:t>在配置项开发期间，存放处于开发阶段的目标数据，它是设计人员的私有工作空间，设计人员对其中数据可以自由存取</a:t>
            </a:r>
          </a:p>
          <a:p>
            <a:r>
              <a:rPr kumimoji="1" lang="en-US" altLang="zh-CN" sz="2500" dirty="0" smtClean="0"/>
              <a:t>2.</a:t>
            </a:r>
            <a:r>
              <a:rPr kumimoji="1" lang="zh-CN" altLang="en-US" sz="2500" dirty="0" smtClean="0"/>
              <a:t>受控库</a:t>
            </a:r>
          </a:p>
          <a:p>
            <a:r>
              <a:rPr kumimoji="1" lang="zh-CN" altLang="en-US" sz="2500" dirty="0" smtClean="0"/>
              <a:t>当配置项被认可后，开发库中的配置项被转存到受控库，作为下阶段设计或开发的依据。</a:t>
            </a:r>
          </a:p>
          <a:p>
            <a:r>
              <a:rPr kumimoji="1" lang="en-US" altLang="zh-CN" sz="2500" dirty="0" smtClean="0"/>
              <a:t>3.</a:t>
            </a:r>
            <a:r>
              <a:rPr kumimoji="1" lang="zh-CN" altLang="en-US" sz="2500" dirty="0" smtClean="0"/>
              <a:t> 产品库</a:t>
            </a:r>
          </a:p>
          <a:p>
            <a:r>
              <a:rPr kumimoji="1" lang="zh-CN" altLang="en-US" sz="2500" dirty="0" smtClean="0"/>
              <a:t>在产品设计定型之后，存放最终交付生产的产品设计结果信息。设计人员可以查询其中的内容，但不能修改只能升级。</a:t>
            </a:r>
            <a:endParaRPr kumimoji="1" lang="zh-CN" altLang="en-US" sz="2500" dirty="0"/>
          </a:p>
        </p:txBody>
      </p:sp>
      <p:pic>
        <p:nvPicPr>
          <p:cNvPr id="8" name="图片 7"/>
          <p:cNvPicPr>
            <a:picLocks noChangeAspect="1"/>
          </p:cNvPicPr>
          <p:nvPr/>
        </p:nvPicPr>
        <p:blipFill>
          <a:blip r:embed="rId3"/>
          <a:stretch>
            <a:fillRect/>
          </a:stretch>
        </p:blipFill>
        <p:spPr>
          <a:xfrm>
            <a:off x="2082800" y="1381328"/>
            <a:ext cx="6944468" cy="5146472"/>
          </a:xfrm>
          <a:prstGeom prst="rect">
            <a:avLst/>
          </a:prstGeom>
        </p:spPr>
      </p:pic>
    </p:spTree>
    <p:extLst>
      <p:ext uri="{BB962C8B-B14F-4D97-AF65-F5344CB8AC3E}">
        <p14:creationId xmlns:p14="http://schemas.microsoft.com/office/powerpoint/2010/main" val="1222627289"/>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453" y="455343"/>
            <a:ext cx="4532151" cy="461665"/>
          </a:xfrm>
          <a:prstGeom prst="rect">
            <a:avLst/>
          </a:prstGeom>
          <a:noFill/>
        </p:spPr>
        <p:txBody>
          <a:bodyPr wrap="square" rtlCol="0">
            <a:spAutoFit/>
            <a:scene3d>
              <a:camera prst="orthographicFront"/>
              <a:lightRig rig="threePt" dir="t"/>
            </a:scene3d>
            <a:sp3d contourW="12700"/>
          </a:bodyPr>
          <a:lstStyle/>
          <a:p>
            <a:r>
              <a:rPr lang="zh-CN" altLang="en-US" sz="2400" b="1" dirty="0" smtClean="0">
                <a:solidFill>
                  <a:schemeClr val="tx1">
                    <a:lumMod val="85000"/>
                    <a:lumOff val="15000"/>
                  </a:schemeClr>
                </a:solidFill>
                <a:latin typeface="+mn-ea"/>
              </a:rPr>
              <a:t>配置项提交及更改流程图</a:t>
            </a:r>
            <a:endParaRPr lang="zh-CN" altLang="en-US" sz="2400" b="1" dirty="0">
              <a:solidFill>
                <a:schemeClr val="tx1">
                  <a:lumMod val="85000"/>
                  <a:lumOff val="15000"/>
                </a:schemeClr>
              </a:solidFill>
              <a:latin typeface="+mn-ea"/>
            </a:endParaRPr>
          </a:p>
        </p:txBody>
      </p:sp>
      <p:sp>
        <p:nvSpPr>
          <p:cNvPr id="64" name="椭圆 2"/>
          <p:cNvSpPr/>
          <p:nvPr/>
        </p:nvSpPr>
        <p:spPr>
          <a:xfrm>
            <a:off x="6998731" y="4403647"/>
            <a:ext cx="698891" cy="697753"/>
          </a:xfrm>
          <a:custGeom>
            <a:avLst/>
            <a:gdLst>
              <a:gd name="connsiteX0" fmla="*/ 419938 w 606580"/>
              <a:gd name="connsiteY0" fmla="*/ 169994 h 605592"/>
              <a:gd name="connsiteX1" fmla="*/ 253375 w 606580"/>
              <a:gd name="connsiteY1" fmla="*/ 365589 h 605592"/>
              <a:gd name="connsiteX2" fmla="*/ 183092 w 606580"/>
              <a:gd name="connsiteY2" fmla="*/ 299587 h 605592"/>
              <a:gd name="connsiteX3" fmla="*/ 150039 w 606580"/>
              <a:gd name="connsiteY3" fmla="*/ 334164 h 605592"/>
              <a:gd name="connsiteX4" fmla="*/ 257182 w 606580"/>
              <a:gd name="connsiteY4" fmla="*/ 434835 h 605592"/>
              <a:gd name="connsiteX5" fmla="*/ 456611 w 606580"/>
              <a:gd name="connsiteY5" fmla="*/ 200770 h 605592"/>
              <a:gd name="connsiteX6" fmla="*/ 417709 w 606580"/>
              <a:gd name="connsiteY6" fmla="*/ 143389 h 605592"/>
              <a:gd name="connsiteX7" fmla="*/ 483443 w 606580"/>
              <a:gd name="connsiteY7" fmla="*/ 198452 h 605592"/>
              <a:gd name="connsiteX8" fmla="*/ 258760 w 606580"/>
              <a:gd name="connsiteY8" fmla="*/ 462274 h 605592"/>
              <a:gd name="connsiteX9" fmla="*/ 123207 w 606580"/>
              <a:gd name="connsiteY9" fmla="*/ 334905 h 605592"/>
              <a:gd name="connsiteX10" fmla="*/ 182349 w 606580"/>
              <a:gd name="connsiteY10" fmla="*/ 272890 h 605592"/>
              <a:gd name="connsiteX11" fmla="*/ 251797 w 606580"/>
              <a:gd name="connsiteY11" fmla="*/ 338150 h 605592"/>
              <a:gd name="connsiteX12" fmla="*/ 303337 w 606580"/>
              <a:gd name="connsiteY12" fmla="*/ 18910 h 605592"/>
              <a:gd name="connsiteX13" fmla="*/ 18941 w 606580"/>
              <a:gd name="connsiteY13" fmla="*/ 302842 h 605592"/>
              <a:gd name="connsiteX14" fmla="*/ 303337 w 606580"/>
              <a:gd name="connsiteY14" fmla="*/ 586682 h 605592"/>
              <a:gd name="connsiteX15" fmla="*/ 587639 w 606580"/>
              <a:gd name="connsiteY15" fmla="*/ 302842 h 605592"/>
              <a:gd name="connsiteX16" fmla="*/ 303337 w 606580"/>
              <a:gd name="connsiteY16" fmla="*/ 18910 h 605592"/>
              <a:gd name="connsiteX17" fmla="*/ 303337 w 606580"/>
              <a:gd name="connsiteY17" fmla="*/ 0 h 605592"/>
              <a:gd name="connsiteX18" fmla="*/ 606580 w 606580"/>
              <a:gd name="connsiteY18" fmla="*/ 302842 h 605592"/>
              <a:gd name="connsiteX19" fmla="*/ 303337 w 606580"/>
              <a:gd name="connsiteY19" fmla="*/ 605592 h 605592"/>
              <a:gd name="connsiteX20" fmla="*/ 0 w 606580"/>
              <a:gd name="connsiteY20" fmla="*/ 302842 h 605592"/>
              <a:gd name="connsiteX21" fmla="*/ 303337 w 606580"/>
              <a:gd name="connsiteY2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06580" h="605592">
                <a:moveTo>
                  <a:pt x="419938" y="169994"/>
                </a:moveTo>
                <a:lnTo>
                  <a:pt x="253375" y="365589"/>
                </a:lnTo>
                <a:lnTo>
                  <a:pt x="183092" y="299587"/>
                </a:lnTo>
                <a:lnTo>
                  <a:pt x="150039" y="334164"/>
                </a:lnTo>
                <a:lnTo>
                  <a:pt x="257182" y="434835"/>
                </a:lnTo>
                <a:lnTo>
                  <a:pt x="456611" y="200770"/>
                </a:lnTo>
                <a:close/>
                <a:moveTo>
                  <a:pt x="417709" y="143389"/>
                </a:moveTo>
                <a:lnTo>
                  <a:pt x="483443" y="198452"/>
                </a:lnTo>
                <a:lnTo>
                  <a:pt x="258760" y="462274"/>
                </a:lnTo>
                <a:lnTo>
                  <a:pt x="123207" y="334905"/>
                </a:lnTo>
                <a:lnTo>
                  <a:pt x="182349" y="272890"/>
                </a:lnTo>
                <a:lnTo>
                  <a:pt x="251797" y="338150"/>
                </a:lnTo>
                <a:close/>
                <a:moveTo>
                  <a:pt x="303337" y="18910"/>
                </a:moveTo>
                <a:cubicBezTo>
                  <a:pt x="146515" y="18910"/>
                  <a:pt x="18941" y="146276"/>
                  <a:pt x="18941" y="302842"/>
                </a:cubicBezTo>
                <a:cubicBezTo>
                  <a:pt x="18941" y="459316"/>
                  <a:pt x="146515" y="586682"/>
                  <a:pt x="303337" y="586682"/>
                </a:cubicBezTo>
                <a:cubicBezTo>
                  <a:pt x="460065" y="586682"/>
                  <a:pt x="587639" y="459316"/>
                  <a:pt x="587639" y="302842"/>
                </a:cubicBezTo>
                <a:cubicBezTo>
                  <a:pt x="587639" y="146276"/>
                  <a:pt x="460065" y="18910"/>
                  <a:pt x="303337" y="18910"/>
                </a:cubicBezTo>
                <a:close/>
                <a:moveTo>
                  <a:pt x="303337" y="0"/>
                </a:moveTo>
                <a:cubicBezTo>
                  <a:pt x="470836" y="0"/>
                  <a:pt x="606580" y="135616"/>
                  <a:pt x="606580" y="302842"/>
                </a:cubicBezTo>
                <a:cubicBezTo>
                  <a:pt x="606580" y="470068"/>
                  <a:pt x="470836" y="605592"/>
                  <a:pt x="303337" y="605592"/>
                </a:cubicBezTo>
                <a:cubicBezTo>
                  <a:pt x="135838" y="605592"/>
                  <a:pt x="0" y="470068"/>
                  <a:pt x="0" y="302842"/>
                </a:cubicBezTo>
                <a:cubicBezTo>
                  <a:pt x="0" y="135616"/>
                  <a:pt x="135838" y="0"/>
                  <a:pt x="303337"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5" name="图片 4"/>
          <p:cNvPicPr>
            <a:picLocks noChangeAspect="1"/>
          </p:cNvPicPr>
          <p:nvPr/>
        </p:nvPicPr>
        <p:blipFill>
          <a:blip r:embed="rId3"/>
          <a:stretch>
            <a:fillRect/>
          </a:stretch>
        </p:blipFill>
        <p:spPr>
          <a:xfrm>
            <a:off x="1303338" y="1168400"/>
            <a:ext cx="7713878" cy="5689600"/>
          </a:xfrm>
          <a:prstGeom prst="rect">
            <a:avLst/>
          </a:prstGeom>
        </p:spPr>
      </p:pic>
    </p:spTree>
    <p:extLst>
      <p:ext uri="{BB962C8B-B14F-4D97-AF65-F5344CB8AC3E}">
        <p14:creationId xmlns:p14="http://schemas.microsoft.com/office/powerpoint/2010/main" val="122619263"/>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406900" y="1308100"/>
            <a:ext cx="3378200" cy="3378200"/>
            <a:chOff x="3600450" y="933450"/>
            <a:chExt cx="4991100" cy="4991100"/>
          </a:xfrm>
        </p:grpSpPr>
        <p:sp>
          <p:nvSpPr>
            <p:cNvPr id="4" name="椭圆 3"/>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4761726" y="2456597"/>
            <a:ext cx="2675239" cy="1077218"/>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3200" i="1" dirty="0" smtClean="0">
                <a:solidFill>
                  <a:schemeClr val="bg1"/>
                </a:solidFill>
                <a:latin typeface="Century Gothic" panose="020B0502020202020204" pitchFamily="34" charset="0"/>
                <a:ea typeface="方正兰亭中黑_GBK" panose="02000000000000000000" pitchFamily="2" charset="-122"/>
              </a:rPr>
              <a:t>计算机软件</a:t>
            </a:r>
            <a:endParaRPr lang="en-US" altLang="zh-CN" sz="3200" i="1" dirty="0" smtClean="0">
              <a:solidFill>
                <a:schemeClr val="bg1"/>
              </a:solidFill>
              <a:latin typeface="Century Gothic" panose="020B0502020202020204" pitchFamily="34" charset="0"/>
              <a:ea typeface="方正兰亭中黑_GBK" panose="02000000000000000000" pitchFamily="2"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i="1" u="none" strike="noStrike" kern="1200" cap="none" spc="0" normalizeH="0" baseline="0" noProof="0" dirty="0" smtClean="0">
                <a:ln>
                  <a:noFill/>
                </a:ln>
                <a:solidFill>
                  <a:schemeClr val="bg1"/>
                </a:solidFill>
                <a:effectLst/>
                <a:uLnTx/>
                <a:uFillTx/>
                <a:latin typeface="Century Gothic" panose="020B0502020202020204" pitchFamily="34" charset="0"/>
                <a:ea typeface="方正兰亭中黑_GBK" panose="02000000000000000000" pitchFamily="2" charset="-122"/>
              </a:rPr>
              <a:t>文档编制规范</a:t>
            </a: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60000" y="-360000"/>
            <a:ext cx="3600000" cy="3600000"/>
          </a:xfrm>
          <a:prstGeom prst="rect">
            <a:avLst/>
          </a:prstGeom>
        </p:spPr>
      </p:pic>
    </p:spTree>
    <p:extLst>
      <p:ext uri="{BB962C8B-B14F-4D97-AF65-F5344CB8AC3E}">
        <p14:creationId xmlns:p14="http://schemas.microsoft.com/office/powerpoint/2010/main" val="1443203650"/>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53" presetClass="entr" presetSubtype="16"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9055303" cy="907242"/>
            <a:chOff x="611211" y="268578"/>
            <a:chExt cx="9055303" cy="907242"/>
          </a:xfrm>
        </p:grpSpPr>
        <p:sp>
          <p:nvSpPr>
            <p:cNvPr id="2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719241" y="570577"/>
              <a:ext cx="7947273" cy="369332"/>
            </a:xfrm>
            <a:prstGeom prst="rect">
              <a:avLst/>
            </a:prstGeom>
          </p:spPr>
          <p:txBody>
            <a:bodyPr wrap="square">
              <a:spAutoFit/>
            </a:bodyPr>
            <a:lstStyle/>
            <a:p>
              <a:r>
                <a:rPr lang="zh-CN" altLang="en-US" b="1" dirty="0" smtClean="0"/>
                <a:t>中华人民共和国</a:t>
              </a:r>
              <a:r>
                <a:rPr lang="zh-CN" altLang="en-US" b="1" dirty="0"/>
                <a:t>国家标准 </a:t>
              </a:r>
              <a:r>
                <a:rPr lang="en-US" altLang="zh-CN" b="1" dirty="0" smtClean="0"/>
                <a:t>GB/T  </a:t>
              </a:r>
              <a:r>
                <a:rPr lang="en-US" altLang="zh-CN" b="1" dirty="0"/>
                <a:t>8567—2006</a:t>
              </a:r>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6" name="组合 5"/>
          <p:cNvGrpSpPr/>
          <p:nvPr/>
        </p:nvGrpSpPr>
        <p:grpSpPr>
          <a:xfrm>
            <a:off x="978062" y="1012976"/>
            <a:ext cx="10009253" cy="4575024"/>
            <a:chOff x="978062" y="1012976"/>
            <a:chExt cx="10009253" cy="4575024"/>
          </a:xfrm>
        </p:grpSpPr>
        <p:grpSp>
          <p:nvGrpSpPr>
            <p:cNvPr id="18" name="组合 17"/>
            <p:cNvGrpSpPr/>
            <p:nvPr/>
          </p:nvGrpSpPr>
          <p:grpSpPr>
            <a:xfrm>
              <a:off x="978062" y="1012976"/>
              <a:ext cx="10009253" cy="4575024"/>
              <a:chOff x="978062" y="1012976"/>
              <a:chExt cx="10009253" cy="4575024"/>
            </a:xfrm>
          </p:grpSpPr>
          <p:grpSp>
            <p:nvGrpSpPr>
              <p:cNvPr id="47" name="组合 46"/>
              <p:cNvGrpSpPr/>
              <p:nvPr/>
            </p:nvGrpSpPr>
            <p:grpSpPr>
              <a:xfrm>
                <a:off x="1209673" y="1012976"/>
                <a:ext cx="9777642" cy="4575024"/>
                <a:chOff x="1209673" y="2006600"/>
                <a:chExt cx="7548914" cy="3532186"/>
              </a:xfrm>
            </p:grpSpPr>
            <p:sp>
              <p:nvSpPr>
                <p:cNvPr id="2" name="矩形 1"/>
                <p:cNvSpPr/>
                <p:nvPr/>
              </p:nvSpPr>
              <p:spPr>
                <a:xfrm>
                  <a:off x="1209673" y="2617635"/>
                  <a:ext cx="7548914" cy="2921151"/>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1400287" y="2006600"/>
                  <a:ext cx="7179004" cy="3386472"/>
                  <a:chOff x="1400287" y="2006600"/>
                  <a:chExt cx="7179004" cy="3386472"/>
                </a:xfrm>
              </p:grpSpPr>
              <p:sp>
                <p:nvSpPr>
                  <p:cNvPr id="7" name="椭圆 6"/>
                  <p:cNvSpPr/>
                  <p:nvPr/>
                </p:nvSpPr>
                <p:spPr>
                  <a:xfrm>
                    <a:off x="1506514"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7"/>
                  <p:cNvSpPr/>
                  <p:nvPr/>
                </p:nvSpPr>
                <p:spPr>
                  <a:xfrm>
                    <a:off x="1603089" y="2301580"/>
                    <a:ext cx="832050" cy="632111"/>
                  </a:xfrm>
                  <a:custGeom>
                    <a:avLst/>
                    <a:gdLst>
                      <a:gd name="connsiteX0" fmla="*/ 332561 w 606914"/>
                      <a:gd name="connsiteY0" fmla="*/ 314722 h 461075"/>
                      <a:gd name="connsiteX1" fmla="*/ 522673 w 606914"/>
                      <a:gd name="connsiteY1" fmla="*/ 314722 h 461075"/>
                      <a:gd name="connsiteX2" fmla="*/ 539614 w 606914"/>
                      <a:gd name="connsiteY2" fmla="*/ 331552 h 461075"/>
                      <a:gd name="connsiteX3" fmla="*/ 522763 w 606914"/>
                      <a:gd name="connsiteY3" fmla="*/ 348382 h 461075"/>
                      <a:gd name="connsiteX4" fmla="*/ 332561 w 606914"/>
                      <a:gd name="connsiteY4" fmla="*/ 348382 h 461075"/>
                      <a:gd name="connsiteX5" fmla="*/ 315710 w 606914"/>
                      <a:gd name="connsiteY5" fmla="*/ 331552 h 461075"/>
                      <a:gd name="connsiteX6" fmla="*/ 332561 w 606914"/>
                      <a:gd name="connsiteY6" fmla="*/ 314722 h 461075"/>
                      <a:gd name="connsiteX7" fmla="*/ 176382 w 606914"/>
                      <a:gd name="connsiteY7" fmla="*/ 289604 h 461075"/>
                      <a:gd name="connsiteX8" fmla="*/ 103153 w 606914"/>
                      <a:gd name="connsiteY8" fmla="*/ 347707 h 461075"/>
                      <a:gd name="connsiteX9" fmla="*/ 249611 w 606914"/>
                      <a:gd name="connsiteY9" fmla="*/ 347707 h 461075"/>
                      <a:gd name="connsiteX10" fmla="*/ 176382 w 606914"/>
                      <a:gd name="connsiteY10" fmla="*/ 289604 h 461075"/>
                      <a:gd name="connsiteX11" fmla="*/ 176293 w 606914"/>
                      <a:gd name="connsiteY11" fmla="*/ 255941 h 461075"/>
                      <a:gd name="connsiteX12" fmla="*/ 284926 w 606914"/>
                      <a:gd name="connsiteY12" fmla="*/ 362031 h 461075"/>
                      <a:gd name="connsiteX13" fmla="*/ 268255 w 606914"/>
                      <a:gd name="connsiteY13" fmla="*/ 381548 h 461075"/>
                      <a:gd name="connsiteX14" fmla="*/ 268165 w 606914"/>
                      <a:gd name="connsiteY14" fmla="*/ 381548 h 461075"/>
                      <a:gd name="connsiteX15" fmla="*/ 84241 w 606914"/>
                      <a:gd name="connsiteY15" fmla="*/ 381548 h 461075"/>
                      <a:gd name="connsiteX16" fmla="*/ 67390 w 606914"/>
                      <a:gd name="connsiteY16" fmla="*/ 364717 h 461075"/>
                      <a:gd name="connsiteX17" fmla="*/ 176293 w 606914"/>
                      <a:gd name="connsiteY17" fmla="*/ 255941 h 461075"/>
                      <a:gd name="connsiteX18" fmla="*/ 332561 w 606914"/>
                      <a:gd name="connsiteY18" fmla="*/ 230538 h 461075"/>
                      <a:gd name="connsiteX19" fmla="*/ 522673 w 606914"/>
                      <a:gd name="connsiteY19" fmla="*/ 230538 h 461075"/>
                      <a:gd name="connsiteX20" fmla="*/ 539614 w 606914"/>
                      <a:gd name="connsiteY20" fmla="*/ 247368 h 461075"/>
                      <a:gd name="connsiteX21" fmla="*/ 522763 w 606914"/>
                      <a:gd name="connsiteY21" fmla="*/ 264198 h 461075"/>
                      <a:gd name="connsiteX22" fmla="*/ 332561 w 606914"/>
                      <a:gd name="connsiteY22" fmla="*/ 264198 h 461075"/>
                      <a:gd name="connsiteX23" fmla="*/ 315710 w 606914"/>
                      <a:gd name="connsiteY23" fmla="*/ 247368 h 461075"/>
                      <a:gd name="connsiteX24" fmla="*/ 332561 w 606914"/>
                      <a:gd name="connsiteY24" fmla="*/ 230538 h 461075"/>
                      <a:gd name="connsiteX25" fmla="*/ 176282 w 606914"/>
                      <a:gd name="connsiteY25" fmla="*/ 147025 h 461075"/>
                      <a:gd name="connsiteX26" fmla="*/ 150914 w 606914"/>
                      <a:gd name="connsiteY26" fmla="*/ 172270 h 461075"/>
                      <a:gd name="connsiteX27" fmla="*/ 176282 w 606914"/>
                      <a:gd name="connsiteY27" fmla="*/ 197604 h 461075"/>
                      <a:gd name="connsiteX28" fmla="*/ 201560 w 606914"/>
                      <a:gd name="connsiteY28" fmla="*/ 172270 h 461075"/>
                      <a:gd name="connsiteX29" fmla="*/ 176282 w 606914"/>
                      <a:gd name="connsiteY29" fmla="*/ 147025 h 461075"/>
                      <a:gd name="connsiteX30" fmla="*/ 332561 w 606914"/>
                      <a:gd name="connsiteY30" fmla="*/ 146353 h 461075"/>
                      <a:gd name="connsiteX31" fmla="*/ 522673 w 606914"/>
                      <a:gd name="connsiteY31" fmla="*/ 146353 h 461075"/>
                      <a:gd name="connsiteX32" fmla="*/ 539614 w 606914"/>
                      <a:gd name="connsiteY32" fmla="*/ 163183 h 461075"/>
                      <a:gd name="connsiteX33" fmla="*/ 522763 w 606914"/>
                      <a:gd name="connsiteY33" fmla="*/ 180013 h 461075"/>
                      <a:gd name="connsiteX34" fmla="*/ 332561 w 606914"/>
                      <a:gd name="connsiteY34" fmla="*/ 180013 h 461075"/>
                      <a:gd name="connsiteX35" fmla="*/ 315710 w 606914"/>
                      <a:gd name="connsiteY35" fmla="*/ 163183 h 461075"/>
                      <a:gd name="connsiteX36" fmla="*/ 332561 w 606914"/>
                      <a:gd name="connsiteY36" fmla="*/ 146353 h 461075"/>
                      <a:gd name="connsiteX37" fmla="*/ 176282 w 606914"/>
                      <a:gd name="connsiteY37" fmla="*/ 113187 h 461075"/>
                      <a:gd name="connsiteX38" fmla="*/ 235265 w 606914"/>
                      <a:gd name="connsiteY38" fmla="*/ 172180 h 461075"/>
                      <a:gd name="connsiteX39" fmla="*/ 176282 w 606914"/>
                      <a:gd name="connsiteY39" fmla="*/ 231173 h 461075"/>
                      <a:gd name="connsiteX40" fmla="*/ 117209 w 606914"/>
                      <a:gd name="connsiteY40" fmla="*/ 172180 h 461075"/>
                      <a:gd name="connsiteX41" fmla="*/ 176282 w 606914"/>
                      <a:gd name="connsiteY41" fmla="*/ 113187 h 461075"/>
                      <a:gd name="connsiteX42" fmla="*/ 50546 w 606914"/>
                      <a:gd name="connsiteY42" fmla="*/ 67300 h 461075"/>
                      <a:gd name="connsiteX43" fmla="*/ 33698 w 606914"/>
                      <a:gd name="connsiteY43" fmla="*/ 84125 h 461075"/>
                      <a:gd name="connsiteX44" fmla="*/ 33698 w 606914"/>
                      <a:gd name="connsiteY44" fmla="*/ 410600 h 461075"/>
                      <a:gd name="connsiteX45" fmla="*/ 50546 w 606914"/>
                      <a:gd name="connsiteY45" fmla="*/ 427425 h 461075"/>
                      <a:gd name="connsiteX46" fmla="*/ 556458 w 606914"/>
                      <a:gd name="connsiteY46" fmla="*/ 427425 h 461075"/>
                      <a:gd name="connsiteX47" fmla="*/ 573306 w 606914"/>
                      <a:gd name="connsiteY47" fmla="*/ 410600 h 461075"/>
                      <a:gd name="connsiteX48" fmla="*/ 573217 w 606914"/>
                      <a:gd name="connsiteY48" fmla="*/ 410600 h 461075"/>
                      <a:gd name="connsiteX49" fmla="*/ 573217 w 606914"/>
                      <a:gd name="connsiteY49" fmla="*/ 84125 h 461075"/>
                      <a:gd name="connsiteX50" fmla="*/ 556368 w 606914"/>
                      <a:gd name="connsiteY50" fmla="*/ 67300 h 461075"/>
                      <a:gd name="connsiteX51" fmla="*/ 387791 w 606914"/>
                      <a:gd name="connsiteY51" fmla="*/ 67300 h 461075"/>
                      <a:gd name="connsiteX52" fmla="*/ 387791 w 606914"/>
                      <a:gd name="connsiteY52" fmla="*/ 84125 h 461075"/>
                      <a:gd name="connsiteX53" fmla="*/ 370942 w 606914"/>
                      <a:gd name="connsiteY53" fmla="*/ 100950 h 461075"/>
                      <a:gd name="connsiteX54" fmla="*/ 235972 w 606914"/>
                      <a:gd name="connsiteY54" fmla="*/ 100950 h 461075"/>
                      <a:gd name="connsiteX55" fmla="*/ 219124 w 606914"/>
                      <a:gd name="connsiteY55" fmla="*/ 84125 h 461075"/>
                      <a:gd name="connsiteX56" fmla="*/ 219124 w 606914"/>
                      <a:gd name="connsiteY56" fmla="*/ 67300 h 461075"/>
                      <a:gd name="connsiteX57" fmla="*/ 253000 w 606914"/>
                      <a:gd name="connsiteY57" fmla="*/ 33650 h 461075"/>
                      <a:gd name="connsiteX58" fmla="*/ 253000 w 606914"/>
                      <a:gd name="connsiteY58" fmla="*/ 67300 h 461075"/>
                      <a:gd name="connsiteX59" fmla="*/ 354183 w 606914"/>
                      <a:gd name="connsiteY59" fmla="*/ 67300 h 461075"/>
                      <a:gd name="connsiteX60" fmla="*/ 354183 w 606914"/>
                      <a:gd name="connsiteY60" fmla="*/ 33650 h 461075"/>
                      <a:gd name="connsiteX61" fmla="*/ 236152 w 606914"/>
                      <a:gd name="connsiteY61" fmla="*/ 0 h 461075"/>
                      <a:gd name="connsiteX62" fmla="*/ 371032 w 606914"/>
                      <a:gd name="connsiteY62" fmla="*/ 0 h 461075"/>
                      <a:gd name="connsiteX63" fmla="*/ 387880 w 606914"/>
                      <a:gd name="connsiteY63" fmla="*/ 16825 h 461075"/>
                      <a:gd name="connsiteX64" fmla="*/ 387880 w 606914"/>
                      <a:gd name="connsiteY64" fmla="*/ 33650 h 461075"/>
                      <a:gd name="connsiteX65" fmla="*/ 556458 w 606914"/>
                      <a:gd name="connsiteY65" fmla="*/ 33650 h 461075"/>
                      <a:gd name="connsiteX66" fmla="*/ 606914 w 606914"/>
                      <a:gd name="connsiteY66" fmla="*/ 84125 h 461075"/>
                      <a:gd name="connsiteX67" fmla="*/ 606914 w 606914"/>
                      <a:gd name="connsiteY67" fmla="*/ 410600 h 461075"/>
                      <a:gd name="connsiteX68" fmla="*/ 556368 w 606914"/>
                      <a:gd name="connsiteY68" fmla="*/ 461075 h 461075"/>
                      <a:gd name="connsiteX69" fmla="*/ 50546 w 606914"/>
                      <a:gd name="connsiteY69" fmla="*/ 461075 h 461075"/>
                      <a:gd name="connsiteX70" fmla="*/ 0 w 606914"/>
                      <a:gd name="connsiteY70" fmla="*/ 410600 h 461075"/>
                      <a:gd name="connsiteX71" fmla="*/ 0 w 606914"/>
                      <a:gd name="connsiteY71" fmla="*/ 84125 h 461075"/>
                      <a:gd name="connsiteX72" fmla="*/ 50546 w 606914"/>
                      <a:gd name="connsiteY72" fmla="*/ 33650 h 461075"/>
                      <a:gd name="connsiteX73" fmla="*/ 219303 w 606914"/>
                      <a:gd name="connsiteY73" fmla="*/ 33650 h 461075"/>
                      <a:gd name="connsiteX74" fmla="*/ 219303 w 606914"/>
                      <a:gd name="connsiteY74" fmla="*/ 16825 h 461075"/>
                      <a:gd name="connsiteX75" fmla="*/ 236152 w 606914"/>
                      <a:gd name="connsiteY75" fmla="*/ 0 h 46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6914" h="461075">
                        <a:moveTo>
                          <a:pt x="332561" y="314722"/>
                        </a:moveTo>
                        <a:lnTo>
                          <a:pt x="522673" y="314722"/>
                        </a:lnTo>
                        <a:cubicBezTo>
                          <a:pt x="531995" y="314722"/>
                          <a:pt x="539614" y="322242"/>
                          <a:pt x="539614" y="331552"/>
                        </a:cubicBezTo>
                        <a:cubicBezTo>
                          <a:pt x="539614" y="340862"/>
                          <a:pt x="532085" y="348382"/>
                          <a:pt x="522763" y="348382"/>
                        </a:cubicBezTo>
                        <a:lnTo>
                          <a:pt x="332561" y="348382"/>
                        </a:lnTo>
                        <a:cubicBezTo>
                          <a:pt x="323239" y="348382"/>
                          <a:pt x="315710" y="340862"/>
                          <a:pt x="315710" y="331552"/>
                        </a:cubicBezTo>
                        <a:cubicBezTo>
                          <a:pt x="315710" y="322242"/>
                          <a:pt x="323239" y="314722"/>
                          <a:pt x="332561" y="314722"/>
                        </a:cubicBezTo>
                        <a:close/>
                        <a:moveTo>
                          <a:pt x="176382" y="289604"/>
                        </a:moveTo>
                        <a:cubicBezTo>
                          <a:pt x="140798" y="289604"/>
                          <a:pt x="110772" y="314403"/>
                          <a:pt x="103153" y="347707"/>
                        </a:cubicBezTo>
                        <a:lnTo>
                          <a:pt x="249611" y="347707"/>
                        </a:lnTo>
                        <a:cubicBezTo>
                          <a:pt x="241903" y="314582"/>
                          <a:pt x="211966" y="289604"/>
                          <a:pt x="176382" y="289604"/>
                        </a:cubicBezTo>
                        <a:close/>
                        <a:moveTo>
                          <a:pt x="176293" y="255941"/>
                        </a:moveTo>
                        <a:cubicBezTo>
                          <a:pt x="235450" y="255941"/>
                          <a:pt x="283672" y="303212"/>
                          <a:pt x="284926" y="362031"/>
                        </a:cubicBezTo>
                        <a:cubicBezTo>
                          <a:pt x="285106" y="362927"/>
                          <a:pt x="286002" y="381548"/>
                          <a:pt x="268255" y="381548"/>
                        </a:cubicBezTo>
                        <a:lnTo>
                          <a:pt x="268165" y="381548"/>
                        </a:lnTo>
                        <a:lnTo>
                          <a:pt x="84241" y="381548"/>
                        </a:lnTo>
                        <a:cubicBezTo>
                          <a:pt x="74919" y="381548"/>
                          <a:pt x="67390" y="374028"/>
                          <a:pt x="67390" y="364717"/>
                        </a:cubicBezTo>
                        <a:cubicBezTo>
                          <a:pt x="67390" y="304734"/>
                          <a:pt x="116239" y="255941"/>
                          <a:pt x="176293" y="255941"/>
                        </a:cubicBezTo>
                        <a:close/>
                        <a:moveTo>
                          <a:pt x="332561" y="230538"/>
                        </a:moveTo>
                        <a:lnTo>
                          <a:pt x="522673" y="230538"/>
                        </a:lnTo>
                        <a:cubicBezTo>
                          <a:pt x="531995" y="230538"/>
                          <a:pt x="539614" y="238058"/>
                          <a:pt x="539614" y="247368"/>
                        </a:cubicBezTo>
                        <a:cubicBezTo>
                          <a:pt x="539614" y="256678"/>
                          <a:pt x="532085" y="264198"/>
                          <a:pt x="522763" y="264198"/>
                        </a:cubicBezTo>
                        <a:lnTo>
                          <a:pt x="332561" y="264198"/>
                        </a:lnTo>
                        <a:cubicBezTo>
                          <a:pt x="323239" y="264198"/>
                          <a:pt x="315710" y="256678"/>
                          <a:pt x="315710" y="247368"/>
                        </a:cubicBezTo>
                        <a:cubicBezTo>
                          <a:pt x="315710" y="238058"/>
                          <a:pt x="323239" y="230538"/>
                          <a:pt x="332561" y="230538"/>
                        </a:cubicBezTo>
                        <a:close/>
                        <a:moveTo>
                          <a:pt x="176282" y="147025"/>
                        </a:moveTo>
                        <a:cubicBezTo>
                          <a:pt x="162388" y="147025"/>
                          <a:pt x="151003" y="158305"/>
                          <a:pt x="150914" y="172270"/>
                        </a:cubicBezTo>
                        <a:cubicBezTo>
                          <a:pt x="150914" y="186235"/>
                          <a:pt x="162298" y="197604"/>
                          <a:pt x="176282" y="197604"/>
                        </a:cubicBezTo>
                        <a:cubicBezTo>
                          <a:pt x="190266" y="197604"/>
                          <a:pt x="201560" y="186235"/>
                          <a:pt x="201560" y="172270"/>
                        </a:cubicBezTo>
                        <a:cubicBezTo>
                          <a:pt x="201560" y="158305"/>
                          <a:pt x="190266" y="147025"/>
                          <a:pt x="176282" y="147025"/>
                        </a:cubicBezTo>
                        <a:close/>
                        <a:moveTo>
                          <a:pt x="332561" y="146353"/>
                        </a:moveTo>
                        <a:lnTo>
                          <a:pt x="522673" y="146353"/>
                        </a:lnTo>
                        <a:cubicBezTo>
                          <a:pt x="531995" y="146353"/>
                          <a:pt x="539614" y="153963"/>
                          <a:pt x="539614" y="163183"/>
                        </a:cubicBezTo>
                        <a:cubicBezTo>
                          <a:pt x="539614" y="172493"/>
                          <a:pt x="532085" y="180013"/>
                          <a:pt x="522763" y="180013"/>
                        </a:cubicBezTo>
                        <a:lnTo>
                          <a:pt x="332561" y="180013"/>
                        </a:lnTo>
                        <a:cubicBezTo>
                          <a:pt x="323239" y="180013"/>
                          <a:pt x="315710" y="172493"/>
                          <a:pt x="315710" y="163183"/>
                        </a:cubicBezTo>
                        <a:cubicBezTo>
                          <a:pt x="315710" y="153873"/>
                          <a:pt x="323239" y="146353"/>
                          <a:pt x="332561" y="146353"/>
                        </a:cubicBezTo>
                        <a:close/>
                        <a:moveTo>
                          <a:pt x="176282" y="113187"/>
                        </a:moveTo>
                        <a:cubicBezTo>
                          <a:pt x="208732" y="113187"/>
                          <a:pt x="235265" y="139685"/>
                          <a:pt x="235265" y="172180"/>
                        </a:cubicBezTo>
                        <a:cubicBezTo>
                          <a:pt x="235265" y="204676"/>
                          <a:pt x="208732" y="231173"/>
                          <a:pt x="176282" y="231173"/>
                        </a:cubicBezTo>
                        <a:cubicBezTo>
                          <a:pt x="143742" y="231173"/>
                          <a:pt x="117209" y="204765"/>
                          <a:pt x="117209" y="172180"/>
                        </a:cubicBezTo>
                        <a:cubicBezTo>
                          <a:pt x="117209" y="139685"/>
                          <a:pt x="143742" y="113187"/>
                          <a:pt x="176282" y="113187"/>
                        </a:cubicBezTo>
                        <a:close/>
                        <a:moveTo>
                          <a:pt x="50546" y="67300"/>
                        </a:moveTo>
                        <a:cubicBezTo>
                          <a:pt x="41226" y="67300"/>
                          <a:pt x="33698" y="74818"/>
                          <a:pt x="33698" y="84125"/>
                        </a:cubicBezTo>
                        <a:lnTo>
                          <a:pt x="33698" y="410600"/>
                        </a:lnTo>
                        <a:cubicBezTo>
                          <a:pt x="33698" y="419908"/>
                          <a:pt x="41226" y="427425"/>
                          <a:pt x="50546" y="427425"/>
                        </a:cubicBezTo>
                        <a:lnTo>
                          <a:pt x="556458" y="427425"/>
                        </a:lnTo>
                        <a:cubicBezTo>
                          <a:pt x="565778" y="427425"/>
                          <a:pt x="573306" y="419908"/>
                          <a:pt x="573306" y="410600"/>
                        </a:cubicBezTo>
                        <a:lnTo>
                          <a:pt x="573217" y="410600"/>
                        </a:lnTo>
                        <a:lnTo>
                          <a:pt x="573217" y="84125"/>
                        </a:lnTo>
                        <a:cubicBezTo>
                          <a:pt x="573217" y="74818"/>
                          <a:pt x="565689" y="67300"/>
                          <a:pt x="556368" y="67300"/>
                        </a:cubicBezTo>
                        <a:lnTo>
                          <a:pt x="387791" y="67300"/>
                        </a:lnTo>
                        <a:lnTo>
                          <a:pt x="387791" y="84125"/>
                        </a:lnTo>
                        <a:cubicBezTo>
                          <a:pt x="387791" y="93432"/>
                          <a:pt x="380262" y="100950"/>
                          <a:pt x="370942" y="100950"/>
                        </a:cubicBezTo>
                        <a:lnTo>
                          <a:pt x="235972" y="100950"/>
                        </a:lnTo>
                        <a:cubicBezTo>
                          <a:pt x="226652" y="100950"/>
                          <a:pt x="219124" y="93432"/>
                          <a:pt x="219124" y="84125"/>
                        </a:cubicBezTo>
                        <a:lnTo>
                          <a:pt x="219124" y="67300"/>
                        </a:lnTo>
                        <a:close/>
                        <a:moveTo>
                          <a:pt x="253000" y="33650"/>
                        </a:moveTo>
                        <a:lnTo>
                          <a:pt x="253000" y="67300"/>
                        </a:lnTo>
                        <a:lnTo>
                          <a:pt x="354183" y="67300"/>
                        </a:lnTo>
                        <a:lnTo>
                          <a:pt x="354183" y="33650"/>
                        </a:lnTo>
                        <a:close/>
                        <a:moveTo>
                          <a:pt x="236152" y="0"/>
                        </a:moveTo>
                        <a:lnTo>
                          <a:pt x="371032" y="0"/>
                        </a:lnTo>
                        <a:cubicBezTo>
                          <a:pt x="380352" y="0"/>
                          <a:pt x="387880" y="7518"/>
                          <a:pt x="387880" y="16825"/>
                        </a:cubicBezTo>
                        <a:lnTo>
                          <a:pt x="387880" y="33650"/>
                        </a:lnTo>
                        <a:lnTo>
                          <a:pt x="556458" y="33650"/>
                        </a:lnTo>
                        <a:cubicBezTo>
                          <a:pt x="584330" y="33650"/>
                          <a:pt x="607004" y="56292"/>
                          <a:pt x="606914" y="84125"/>
                        </a:cubicBezTo>
                        <a:lnTo>
                          <a:pt x="606914" y="410600"/>
                        </a:lnTo>
                        <a:cubicBezTo>
                          <a:pt x="606914" y="438433"/>
                          <a:pt x="584240" y="461075"/>
                          <a:pt x="556368" y="461075"/>
                        </a:cubicBezTo>
                        <a:lnTo>
                          <a:pt x="50546" y="461075"/>
                        </a:lnTo>
                        <a:cubicBezTo>
                          <a:pt x="22674" y="461075"/>
                          <a:pt x="0" y="438433"/>
                          <a:pt x="0" y="410600"/>
                        </a:cubicBezTo>
                        <a:lnTo>
                          <a:pt x="0" y="84125"/>
                        </a:lnTo>
                        <a:cubicBezTo>
                          <a:pt x="0" y="56292"/>
                          <a:pt x="22674" y="33650"/>
                          <a:pt x="50546" y="33650"/>
                        </a:cubicBezTo>
                        <a:lnTo>
                          <a:pt x="219303" y="33650"/>
                        </a:lnTo>
                        <a:lnTo>
                          <a:pt x="219303" y="16825"/>
                        </a:lnTo>
                        <a:cubicBezTo>
                          <a:pt x="219303" y="7518"/>
                          <a:pt x="226831" y="0"/>
                          <a:pt x="236152"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矩形 25"/>
                  <p:cNvSpPr/>
                  <p:nvPr/>
                </p:nvSpPr>
                <p:spPr>
                  <a:xfrm>
                    <a:off x="1400287" y="2933690"/>
                    <a:ext cx="7179004" cy="2459382"/>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a:solidFill>
                          <a:schemeClr val="tx1">
                            <a:lumMod val="75000"/>
                            <a:lumOff val="25000"/>
                          </a:schemeClr>
                        </a:solidFill>
                        <a:latin typeface="+mn-ea"/>
                      </a:rPr>
                      <a:t>说明：本标准是</a:t>
                    </a:r>
                    <a:r>
                      <a:rPr lang="en-US" altLang="zh-CN" sz="2000" dirty="0">
                        <a:solidFill>
                          <a:schemeClr val="tx1">
                            <a:lumMod val="75000"/>
                            <a:lumOff val="25000"/>
                          </a:schemeClr>
                        </a:solidFill>
                        <a:latin typeface="+mn-ea"/>
                      </a:rPr>
                      <a:t>GB/T8567—1988《</a:t>
                    </a:r>
                    <a:r>
                      <a:rPr lang="zh-CN" altLang="en-US" sz="2000" dirty="0">
                        <a:solidFill>
                          <a:schemeClr val="tx1">
                            <a:lumMod val="75000"/>
                            <a:lumOff val="25000"/>
                          </a:schemeClr>
                        </a:solidFill>
                        <a:latin typeface="+mn-ea"/>
                      </a:rPr>
                      <a:t>计算机软件产品开发文件编制指南</a:t>
                    </a:r>
                    <a:r>
                      <a:rPr lang="en-US" altLang="zh-CN" sz="2000" dirty="0">
                        <a:solidFill>
                          <a:schemeClr val="tx1">
                            <a:lumMod val="75000"/>
                            <a:lumOff val="25000"/>
                          </a:schemeClr>
                        </a:solidFill>
                        <a:latin typeface="+mn-ea"/>
                      </a:rPr>
                      <a:t>》</a:t>
                    </a:r>
                    <a:r>
                      <a:rPr lang="zh-CN" altLang="en-US" sz="2000" dirty="0">
                        <a:solidFill>
                          <a:schemeClr val="tx1">
                            <a:lumMod val="75000"/>
                            <a:lumOff val="25000"/>
                          </a:schemeClr>
                        </a:solidFill>
                        <a:latin typeface="+mn-ea"/>
                      </a:rPr>
                      <a:t>的修订版，并改名为</a:t>
                    </a:r>
                    <a:r>
                      <a:rPr lang="en-US" altLang="zh-CN" sz="2000" dirty="0">
                        <a:solidFill>
                          <a:schemeClr val="tx1">
                            <a:lumMod val="75000"/>
                            <a:lumOff val="25000"/>
                          </a:schemeClr>
                        </a:solidFill>
                        <a:latin typeface="+mn-ea"/>
                      </a:rPr>
                      <a:t>《</a:t>
                    </a:r>
                    <a:r>
                      <a:rPr lang="zh-CN" altLang="en-US" sz="2000" dirty="0">
                        <a:solidFill>
                          <a:schemeClr val="tx1">
                            <a:lumMod val="75000"/>
                            <a:lumOff val="25000"/>
                          </a:schemeClr>
                        </a:solidFill>
                        <a:latin typeface="+mn-ea"/>
                      </a:rPr>
                      <a:t>计算机软件文档编制规范</a:t>
                    </a:r>
                    <a:r>
                      <a:rPr lang="en-US" altLang="zh-CN" sz="2000" dirty="0">
                        <a:solidFill>
                          <a:schemeClr val="tx1">
                            <a:lumMod val="75000"/>
                            <a:lumOff val="25000"/>
                          </a:schemeClr>
                        </a:solidFill>
                        <a:latin typeface="+mn-ea"/>
                      </a:rPr>
                      <a:t>》</a:t>
                    </a:r>
                    <a:r>
                      <a:rPr lang="zh-CN" altLang="en-US" sz="2000" dirty="0">
                        <a:solidFill>
                          <a:schemeClr val="tx1">
                            <a:lumMod val="75000"/>
                            <a:lumOff val="25000"/>
                          </a:schemeClr>
                        </a:solidFill>
                        <a:latin typeface="+mn-ea"/>
                      </a:rPr>
                      <a:t>。本标准从实施之日起代替</a:t>
                    </a:r>
                    <a:r>
                      <a:rPr lang="en-US" altLang="zh-CN" sz="2000" dirty="0">
                        <a:solidFill>
                          <a:schemeClr val="tx1">
                            <a:lumMod val="75000"/>
                            <a:lumOff val="25000"/>
                          </a:schemeClr>
                        </a:solidFill>
                        <a:latin typeface="+mn-ea"/>
                      </a:rPr>
                      <a:t>GB/T8567—1988</a:t>
                    </a:r>
                    <a:r>
                      <a:rPr lang="zh-CN" altLang="en-US" sz="2000" dirty="0">
                        <a:solidFill>
                          <a:schemeClr val="tx1">
                            <a:lumMod val="75000"/>
                            <a:lumOff val="25000"/>
                          </a:schemeClr>
                        </a:solidFill>
                        <a:latin typeface="+mn-ea"/>
                      </a:rPr>
                      <a:t>。</a:t>
                    </a:r>
                    <a:endParaRPr lang="en-US" altLang="zh-CN" sz="2000" dirty="0">
                      <a:solidFill>
                        <a:schemeClr val="tx1">
                          <a:lumMod val="75000"/>
                          <a:lumOff val="25000"/>
                        </a:schemeClr>
                      </a:solidFill>
                      <a:latin typeface="+mn-ea"/>
                    </a:endParaRPr>
                  </a:p>
                  <a:p>
                    <a:pPr>
                      <a:lnSpc>
                        <a:spcPct val="150000"/>
                      </a:lnSpc>
                    </a:pPr>
                    <a:r>
                      <a:rPr lang="zh-CN" altLang="en-US" sz="2000" dirty="0">
                        <a:solidFill>
                          <a:schemeClr val="tx1">
                            <a:lumMod val="75000"/>
                            <a:lumOff val="25000"/>
                          </a:schemeClr>
                        </a:solidFill>
                        <a:latin typeface="+mn-ea"/>
                      </a:rPr>
                      <a:t>适用范围：本标准原则上适用于所有类型的软件产品的开发过程和管理过程。使用者可根据实际情况对本标准进行适当剪裁</a:t>
                    </a:r>
                    <a:r>
                      <a:rPr lang="en-US" altLang="zh-CN" sz="2000" dirty="0">
                        <a:solidFill>
                          <a:schemeClr val="tx1">
                            <a:lumMod val="75000"/>
                            <a:lumOff val="25000"/>
                          </a:schemeClr>
                        </a:solidFill>
                        <a:latin typeface="+mn-ea"/>
                      </a:rPr>
                      <a:t>(</a:t>
                    </a:r>
                    <a:r>
                      <a:rPr lang="zh-CN" altLang="en-US" sz="2000" dirty="0">
                        <a:solidFill>
                          <a:schemeClr val="tx1">
                            <a:lumMod val="75000"/>
                            <a:lumOff val="25000"/>
                          </a:schemeClr>
                        </a:solidFill>
                        <a:latin typeface="+mn-ea"/>
                      </a:rPr>
                      <a:t>可剪裁所需的文档类型，也可对规范的内容作适当裁剪</a:t>
                    </a:r>
                    <a:r>
                      <a:rPr lang="en-US" altLang="zh-CN" sz="2000" dirty="0">
                        <a:solidFill>
                          <a:schemeClr val="tx1">
                            <a:lumMod val="75000"/>
                            <a:lumOff val="25000"/>
                          </a:schemeClr>
                        </a:solidFill>
                        <a:latin typeface="+mn-ea"/>
                      </a:rPr>
                      <a:t>)</a:t>
                    </a:r>
                    <a:r>
                      <a:rPr lang="zh-CN" altLang="en-US" sz="2000" dirty="0">
                        <a:solidFill>
                          <a:schemeClr val="tx1">
                            <a:lumMod val="75000"/>
                            <a:lumOff val="25000"/>
                          </a:schemeClr>
                        </a:solidFill>
                        <a:latin typeface="+mn-ea"/>
                      </a:rPr>
                      <a:t>。</a:t>
                    </a:r>
                  </a:p>
                  <a:p>
                    <a:pPr>
                      <a:lnSpc>
                        <a:spcPct val="150000"/>
                      </a:lnSpc>
                    </a:pPr>
                    <a:endParaRPr lang="zh-CN" altLang="en-US" sz="1400" dirty="0">
                      <a:solidFill>
                        <a:schemeClr val="tx1">
                          <a:lumMod val="75000"/>
                          <a:lumOff val="25000"/>
                        </a:schemeClr>
                      </a:solidFill>
                      <a:latin typeface="+mn-ea"/>
                    </a:endParaRPr>
                  </a:p>
                </p:txBody>
              </p:sp>
            </p:grpSp>
          </p:grpSp>
          <p:sp>
            <p:nvSpPr>
              <p:cNvPr id="70" name="椭圆 69"/>
              <p:cNvSpPr/>
              <p:nvPr/>
            </p:nvSpPr>
            <p:spPr>
              <a:xfrm>
                <a:off x="978062" y="221377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椭圆 20"/>
            <p:cNvSpPr/>
            <p:nvPr/>
          </p:nvSpPr>
          <p:spPr>
            <a:xfrm>
              <a:off x="1011891" y="359686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260344530"/>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53" presetClass="entr" presetSubtype="16" fill="hold" nodeType="after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p:cTn id="10" dur="500" fill="hold"/>
                                        <p:tgtEl>
                                          <p:spTgt spid="6"/>
                                        </p:tgtEl>
                                        <p:attrNameLst>
                                          <p:attrName>ppt_w</p:attrName>
                                        </p:attrNameLst>
                                      </p:cBhvr>
                                      <p:tavLst>
                                        <p:tav tm="0">
                                          <p:val>
                                            <p:fltVal val="0"/>
                                          </p:val>
                                        </p:tav>
                                        <p:tav tm="100000">
                                          <p:val>
                                            <p:strVal val="#ppt_w"/>
                                          </p:val>
                                        </p:tav>
                                      </p:tavLst>
                                    </p:anim>
                                    <p:anim calcmode="lin" valueType="num">
                                      <p:cBhvr>
                                        <p:cTn id="11" dur="500" fill="hold"/>
                                        <p:tgtEl>
                                          <p:spTgt spid="6"/>
                                        </p:tgtEl>
                                        <p:attrNameLst>
                                          <p:attrName>ppt_h</p:attrName>
                                        </p:attrNameLst>
                                      </p:cBhvr>
                                      <p:tavLst>
                                        <p:tav tm="0">
                                          <p:val>
                                            <p:fltVal val="0"/>
                                          </p:val>
                                        </p:tav>
                                        <p:tav tm="100000">
                                          <p:val>
                                            <p:strVal val="#ppt_h"/>
                                          </p:val>
                                        </p:tav>
                                      </p:tavLst>
                                    </p:anim>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框 24"/>
          <p:cNvSpPr txBox="1"/>
          <p:nvPr/>
        </p:nvSpPr>
        <p:spPr>
          <a:xfrm>
            <a:off x="4255593" y="749598"/>
            <a:ext cx="3680816" cy="923330"/>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5400" i="1" dirty="0" smtClean="0">
                <a:solidFill>
                  <a:srgbClr val="17232B"/>
                </a:solidFill>
                <a:latin typeface="Century Gothic" panose="020B0502020202020204" pitchFamily="34" charset="0"/>
                <a:ea typeface="方正兰亭中黑_GBK" panose="02000000000000000000" pitchFamily="2" charset="-122"/>
              </a:rPr>
              <a:t>CONTENTS</a:t>
            </a:r>
            <a:endParaRPr kumimoji="0" lang="zh-CN" altLang="en-US" sz="5400" i="1" u="none" strike="noStrike" kern="1200" cap="none" spc="0" normalizeH="0" baseline="0" noProof="0" dirty="0" smtClean="0">
              <a:ln>
                <a:noFill/>
              </a:ln>
              <a:solidFill>
                <a:srgbClr val="17232B"/>
              </a:solidFill>
              <a:effectLst/>
              <a:uLnTx/>
              <a:uFillTx/>
              <a:latin typeface="Century Gothic" panose="020B0502020202020204" pitchFamily="34" charset="0"/>
              <a:ea typeface="方正兰亭中黑_GBK" panose="02000000000000000000" pitchFamily="2" charset="-122"/>
            </a:endParaRPr>
          </a:p>
        </p:txBody>
      </p:sp>
      <p:grpSp>
        <p:nvGrpSpPr>
          <p:cNvPr id="30" name="组合 29"/>
          <p:cNvGrpSpPr/>
          <p:nvPr/>
        </p:nvGrpSpPr>
        <p:grpSpPr>
          <a:xfrm>
            <a:off x="1377683" y="3008244"/>
            <a:ext cx="2054226" cy="2054226"/>
            <a:chOff x="1377683" y="3008244"/>
            <a:chExt cx="2054226" cy="2054226"/>
          </a:xfrm>
        </p:grpSpPr>
        <p:grpSp>
          <p:nvGrpSpPr>
            <p:cNvPr id="9" name="组合 8"/>
            <p:cNvGrpSpPr/>
            <p:nvPr/>
          </p:nvGrpSpPr>
          <p:grpSpPr>
            <a:xfrm>
              <a:off x="1377683" y="3008244"/>
              <a:ext cx="2054226" cy="2054226"/>
              <a:chOff x="4406900" y="1308100"/>
              <a:chExt cx="3378200" cy="3378200"/>
            </a:xfrm>
          </p:grpSpPr>
          <p:grpSp>
            <p:nvGrpSpPr>
              <p:cNvPr id="5" name="组合 4"/>
              <p:cNvGrpSpPr/>
              <p:nvPr/>
            </p:nvGrpSpPr>
            <p:grpSpPr>
              <a:xfrm>
                <a:off x="4406900" y="1308100"/>
                <a:ext cx="3378200" cy="3378200"/>
                <a:chOff x="3600450" y="933450"/>
                <a:chExt cx="4991100" cy="4991100"/>
              </a:xfrm>
            </p:grpSpPr>
            <p:sp>
              <p:nvSpPr>
                <p:cNvPr id="6" name="椭圆 5"/>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7" name="椭圆 6"/>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grpSp>
          <p:sp>
            <p:nvSpPr>
              <p:cNvPr id="8" name="文本框 7"/>
              <p:cNvSpPr txBox="1"/>
              <p:nvPr/>
            </p:nvSpPr>
            <p:spPr>
              <a:xfrm>
                <a:off x="4755037" y="2313907"/>
                <a:ext cx="2681928" cy="1366585"/>
              </a:xfrm>
              <a:prstGeom prst="rect">
                <a:avLst/>
              </a:prstGeom>
              <a:noFill/>
            </p:spPr>
            <p:txBody>
              <a:bodyPr wrap="square" rtlCol="0">
                <a:spAutoFit/>
                <a:scene3d>
                  <a:camera prst="orthographicFront"/>
                  <a:lightRig rig="threePt" dir="t"/>
                </a:scene3d>
                <a:sp3d contourW="12700"/>
              </a:bodyPr>
              <a:lstStyle/>
              <a:p>
                <a:pPr lvl="0" algn="ctr">
                  <a:defRPr/>
                </a:pPr>
                <a:r>
                  <a:rPr lang="zh-CN" altLang="en-US" sz="2400" dirty="0">
                    <a:solidFill>
                      <a:prstClr val="white"/>
                    </a:solidFill>
                    <a:latin typeface="Century Gothic" panose="020B0502020202020204" pitchFamily="34" charset="0"/>
                    <a:ea typeface="方正兰亭中黑_GBK" panose="02000000000000000000" pitchFamily="2" charset="-122"/>
                  </a:rPr>
                  <a:t>软件配置管理系统</a:t>
                </a:r>
                <a:endParaRPr lang="en-US" altLang="zh-CN" sz="2400" dirty="0">
                  <a:solidFill>
                    <a:prstClr val="white"/>
                  </a:solidFill>
                  <a:latin typeface="Century Gothic" panose="020B0502020202020204" pitchFamily="34" charset="0"/>
                  <a:ea typeface="方正兰亭中黑_GBK" panose="02000000000000000000" pitchFamily="2" charset="-122"/>
                </a:endParaRPr>
              </a:p>
            </p:txBody>
          </p:sp>
        </p:grpSp>
        <p:sp>
          <p:nvSpPr>
            <p:cNvPr id="26" name="椭圆 25"/>
            <p:cNvSpPr/>
            <p:nvPr/>
          </p:nvSpPr>
          <p:spPr>
            <a:xfrm>
              <a:off x="1404186" y="3008244"/>
              <a:ext cx="577486" cy="577486"/>
            </a:xfrm>
            <a:prstGeom prst="ellipse">
              <a:avLst/>
            </a:prstGeom>
            <a:solidFill>
              <a:schemeClr val="bg1"/>
            </a:solidFill>
            <a:ln w="12700">
              <a:solidFill>
                <a:srgbClr val="1723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i="1" dirty="0">
                  <a:solidFill>
                    <a:srgbClr val="17232B"/>
                  </a:solidFill>
                  <a:latin typeface="Century Gothic" panose="020B0502020202020204" pitchFamily="34" charset="0"/>
                </a:rPr>
                <a:t>1</a:t>
              </a:r>
              <a:endParaRPr lang="zh-CN" altLang="en-US" i="1" dirty="0">
                <a:solidFill>
                  <a:srgbClr val="17232B"/>
                </a:solidFill>
                <a:latin typeface="Century Gothic" panose="020B0502020202020204" pitchFamily="34" charset="0"/>
              </a:endParaRPr>
            </a:p>
          </p:txBody>
        </p:sp>
      </p:grpSp>
      <p:grpSp>
        <p:nvGrpSpPr>
          <p:cNvPr id="31" name="组合 30"/>
          <p:cNvGrpSpPr/>
          <p:nvPr/>
        </p:nvGrpSpPr>
        <p:grpSpPr>
          <a:xfrm>
            <a:off x="3853547" y="3008244"/>
            <a:ext cx="2054226" cy="2054226"/>
            <a:chOff x="3853547" y="3008244"/>
            <a:chExt cx="2054226" cy="2054226"/>
          </a:xfrm>
        </p:grpSpPr>
        <p:grpSp>
          <p:nvGrpSpPr>
            <p:cNvPr id="10" name="组合 9"/>
            <p:cNvGrpSpPr/>
            <p:nvPr/>
          </p:nvGrpSpPr>
          <p:grpSpPr>
            <a:xfrm>
              <a:off x="3853547" y="3008244"/>
              <a:ext cx="2054226" cy="2054226"/>
              <a:chOff x="4406900" y="1308100"/>
              <a:chExt cx="3378200" cy="3378200"/>
            </a:xfrm>
          </p:grpSpPr>
          <p:grpSp>
            <p:nvGrpSpPr>
              <p:cNvPr id="11" name="组合 10"/>
              <p:cNvGrpSpPr/>
              <p:nvPr/>
            </p:nvGrpSpPr>
            <p:grpSpPr>
              <a:xfrm>
                <a:off x="4406900" y="1308100"/>
                <a:ext cx="3378200" cy="3378200"/>
                <a:chOff x="3600450" y="933450"/>
                <a:chExt cx="4991100" cy="4991100"/>
              </a:xfrm>
            </p:grpSpPr>
            <p:sp>
              <p:nvSpPr>
                <p:cNvPr id="13" name="椭圆 12"/>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14" name="椭圆 13"/>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grpSp>
          <p:sp>
            <p:nvSpPr>
              <p:cNvPr id="12" name="文本框 11"/>
              <p:cNvSpPr txBox="1"/>
              <p:nvPr/>
            </p:nvSpPr>
            <p:spPr>
              <a:xfrm>
                <a:off x="4755033" y="2010218"/>
                <a:ext cx="2681928" cy="1973956"/>
              </a:xfrm>
              <a:prstGeom prst="rect">
                <a:avLst/>
              </a:prstGeom>
              <a:noFill/>
            </p:spPr>
            <p:txBody>
              <a:bodyPr wrap="square" rtlCol="0">
                <a:spAutoFit/>
                <a:scene3d>
                  <a:camera prst="orthographicFront"/>
                  <a:lightRig rig="threePt" dir="t"/>
                </a:scene3d>
                <a:sp3d contourW="12700"/>
              </a:bodyPr>
              <a:lstStyle/>
              <a:p>
                <a:pPr lvl="0" algn="ctr">
                  <a:defRPr/>
                </a:pPr>
                <a:r>
                  <a:rPr lang="zh-CN" altLang="en-US" sz="2400" dirty="0">
                    <a:solidFill>
                      <a:prstClr val="white"/>
                    </a:solidFill>
                    <a:latin typeface="Century Gothic" panose="020B0502020202020204" pitchFamily="34" charset="0"/>
                    <a:ea typeface="方正兰亭中黑_GBK" panose="02000000000000000000" pitchFamily="2" charset="-122"/>
                  </a:rPr>
                  <a:t>计算机软件文档编制规范</a:t>
                </a:r>
              </a:p>
            </p:txBody>
          </p:sp>
        </p:grpSp>
        <p:sp>
          <p:nvSpPr>
            <p:cNvPr id="27" name="椭圆 26"/>
            <p:cNvSpPr/>
            <p:nvPr/>
          </p:nvSpPr>
          <p:spPr>
            <a:xfrm>
              <a:off x="3879816" y="3008244"/>
              <a:ext cx="577486" cy="577486"/>
            </a:xfrm>
            <a:prstGeom prst="ellipse">
              <a:avLst/>
            </a:prstGeom>
            <a:solidFill>
              <a:schemeClr val="bg1"/>
            </a:solidFill>
            <a:ln w="12700">
              <a:solidFill>
                <a:srgbClr val="1723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i="1" dirty="0" smtClean="0">
                  <a:solidFill>
                    <a:srgbClr val="17232B"/>
                  </a:solidFill>
                  <a:latin typeface="Century Gothic" panose="020B0502020202020204" pitchFamily="34" charset="0"/>
                </a:rPr>
                <a:t>2</a:t>
              </a:r>
              <a:endParaRPr lang="zh-CN" altLang="en-US" i="1" dirty="0">
                <a:solidFill>
                  <a:srgbClr val="17232B"/>
                </a:solidFill>
                <a:latin typeface="Century Gothic" panose="020B0502020202020204" pitchFamily="34" charset="0"/>
              </a:endParaRPr>
            </a:p>
          </p:txBody>
        </p:sp>
      </p:grpSp>
      <p:grpSp>
        <p:nvGrpSpPr>
          <p:cNvPr id="32" name="组合 31"/>
          <p:cNvGrpSpPr/>
          <p:nvPr/>
        </p:nvGrpSpPr>
        <p:grpSpPr>
          <a:xfrm>
            <a:off x="6329411" y="3008244"/>
            <a:ext cx="2054226" cy="2054226"/>
            <a:chOff x="6329411" y="3008244"/>
            <a:chExt cx="2054226" cy="2054226"/>
          </a:xfrm>
        </p:grpSpPr>
        <p:grpSp>
          <p:nvGrpSpPr>
            <p:cNvPr id="15" name="组合 14"/>
            <p:cNvGrpSpPr/>
            <p:nvPr/>
          </p:nvGrpSpPr>
          <p:grpSpPr>
            <a:xfrm>
              <a:off x="6329411" y="3008244"/>
              <a:ext cx="2054226" cy="2054226"/>
              <a:chOff x="4406900" y="1308100"/>
              <a:chExt cx="3378200" cy="3378200"/>
            </a:xfrm>
          </p:grpSpPr>
          <p:grpSp>
            <p:nvGrpSpPr>
              <p:cNvPr id="16" name="组合 15"/>
              <p:cNvGrpSpPr/>
              <p:nvPr/>
            </p:nvGrpSpPr>
            <p:grpSpPr>
              <a:xfrm>
                <a:off x="4406900" y="1308100"/>
                <a:ext cx="3378200" cy="3378200"/>
                <a:chOff x="3600450" y="933450"/>
                <a:chExt cx="4991100" cy="4991100"/>
              </a:xfrm>
            </p:grpSpPr>
            <p:sp>
              <p:nvSpPr>
                <p:cNvPr id="18" name="椭圆 17"/>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19" name="椭圆 18"/>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grpSp>
          <p:sp>
            <p:nvSpPr>
              <p:cNvPr id="17" name="文本框 16"/>
              <p:cNvSpPr txBox="1"/>
              <p:nvPr/>
            </p:nvSpPr>
            <p:spPr>
              <a:xfrm>
                <a:off x="4755037" y="2617591"/>
                <a:ext cx="2681928" cy="759214"/>
              </a:xfrm>
              <a:prstGeom prst="rect">
                <a:avLst/>
              </a:prstGeom>
              <a:noFill/>
            </p:spPr>
            <p:txBody>
              <a:bodyPr wrap="square" rtlCol="0">
                <a:spAutoFit/>
                <a:scene3d>
                  <a:camera prst="orthographicFront"/>
                  <a:lightRig rig="threePt" dir="t"/>
                </a:scene3d>
                <a:sp3d contourW="12700"/>
              </a:bodyPr>
              <a:lstStyle/>
              <a:p>
                <a:pPr lvl="0" algn="ctr">
                  <a:defRPr/>
                </a:pPr>
                <a:r>
                  <a:rPr lang="zh-CN" altLang="en-US" sz="2400" dirty="0">
                    <a:solidFill>
                      <a:prstClr val="white"/>
                    </a:solidFill>
                    <a:latin typeface="Century Gothic" panose="020B0502020202020204" pitchFamily="34" charset="0"/>
                    <a:ea typeface="方正兰亭中黑_GBK" panose="02000000000000000000" pitchFamily="2" charset="-122"/>
                  </a:rPr>
                  <a:t>文档说明</a:t>
                </a:r>
              </a:p>
            </p:txBody>
          </p:sp>
        </p:grpSp>
        <p:sp>
          <p:nvSpPr>
            <p:cNvPr id="28" name="椭圆 27"/>
            <p:cNvSpPr/>
            <p:nvPr/>
          </p:nvSpPr>
          <p:spPr>
            <a:xfrm>
              <a:off x="6355446" y="3008244"/>
              <a:ext cx="577486" cy="577486"/>
            </a:xfrm>
            <a:prstGeom prst="ellipse">
              <a:avLst/>
            </a:prstGeom>
            <a:solidFill>
              <a:schemeClr val="bg1"/>
            </a:solidFill>
            <a:ln w="12700">
              <a:solidFill>
                <a:srgbClr val="1723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i="1" dirty="0" smtClean="0">
                  <a:solidFill>
                    <a:srgbClr val="17232B"/>
                  </a:solidFill>
                  <a:latin typeface="Century Gothic" panose="020B0502020202020204" pitchFamily="34" charset="0"/>
                </a:rPr>
                <a:t>3</a:t>
              </a:r>
              <a:endParaRPr lang="zh-CN" altLang="en-US" i="1" dirty="0">
                <a:solidFill>
                  <a:srgbClr val="17232B"/>
                </a:solidFill>
                <a:latin typeface="Century Gothic" panose="020B0502020202020204" pitchFamily="34" charset="0"/>
              </a:endParaRPr>
            </a:p>
          </p:txBody>
        </p:sp>
      </p:grpSp>
      <p:grpSp>
        <p:nvGrpSpPr>
          <p:cNvPr id="33" name="组合 32"/>
          <p:cNvGrpSpPr/>
          <p:nvPr/>
        </p:nvGrpSpPr>
        <p:grpSpPr>
          <a:xfrm>
            <a:off x="8805274" y="3008244"/>
            <a:ext cx="2054226" cy="2054226"/>
            <a:chOff x="8805274" y="3008244"/>
            <a:chExt cx="2054226" cy="2054226"/>
          </a:xfrm>
        </p:grpSpPr>
        <p:grpSp>
          <p:nvGrpSpPr>
            <p:cNvPr id="20" name="组合 19"/>
            <p:cNvGrpSpPr/>
            <p:nvPr/>
          </p:nvGrpSpPr>
          <p:grpSpPr>
            <a:xfrm>
              <a:off x="8805274" y="3008244"/>
              <a:ext cx="2054226" cy="2054226"/>
              <a:chOff x="4406900" y="1308100"/>
              <a:chExt cx="3378200" cy="3378200"/>
            </a:xfrm>
          </p:grpSpPr>
          <p:grpSp>
            <p:nvGrpSpPr>
              <p:cNvPr id="21" name="组合 20"/>
              <p:cNvGrpSpPr/>
              <p:nvPr/>
            </p:nvGrpSpPr>
            <p:grpSpPr>
              <a:xfrm>
                <a:off x="4406900" y="1308100"/>
                <a:ext cx="3378200" cy="3378200"/>
                <a:chOff x="3600450" y="933450"/>
                <a:chExt cx="4991100" cy="4991100"/>
              </a:xfrm>
            </p:grpSpPr>
            <p:sp>
              <p:nvSpPr>
                <p:cNvPr id="23" name="椭圆 22"/>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24" name="椭圆 23"/>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grpSp>
          <p:sp>
            <p:nvSpPr>
              <p:cNvPr id="22" name="文本框 21"/>
              <p:cNvSpPr txBox="1"/>
              <p:nvPr/>
            </p:nvSpPr>
            <p:spPr>
              <a:xfrm>
                <a:off x="4755037" y="2617591"/>
                <a:ext cx="2681928" cy="759214"/>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400" noProof="0" dirty="0" smtClean="0">
                    <a:solidFill>
                      <a:schemeClr val="bg1"/>
                    </a:solidFill>
                    <a:latin typeface="Century Gothic" panose="020B0502020202020204" pitchFamily="34" charset="0"/>
                    <a:ea typeface="方正兰亭中黑_GBK" panose="02000000000000000000" pitchFamily="2" charset="-122"/>
                  </a:rPr>
                  <a:t>小组分工</a:t>
                </a:r>
                <a:endParaRPr kumimoji="0" lang="zh-CN" altLang="en-US" sz="2400" u="none" strike="noStrike" kern="1200" cap="none" spc="0" normalizeH="0" baseline="0" noProof="0" dirty="0" smtClean="0">
                  <a:ln>
                    <a:noFill/>
                  </a:ln>
                  <a:solidFill>
                    <a:schemeClr val="bg1"/>
                  </a:solidFill>
                  <a:effectLst/>
                  <a:uLnTx/>
                  <a:uFillTx/>
                  <a:latin typeface="Century Gothic" panose="020B0502020202020204" pitchFamily="34" charset="0"/>
                  <a:ea typeface="方正兰亭中黑_GBK" panose="02000000000000000000" pitchFamily="2" charset="-122"/>
                </a:endParaRPr>
              </a:p>
            </p:txBody>
          </p:sp>
        </p:grpSp>
        <p:sp>
          <p:nvSpPr>
            <p:cNvPr id="29" name="椭圆 28"/>
            <p:cNvSpPr/>
            <p:nvPr/>
          </p:nvSpPr>
          <p:spPr>
            <a:xfrm>
              <a:off x="8831076" y="3008244"/>
              <a:ext cx="577486" cy="577486"/>
            </a:xfrm>
            <a:prstGeom prst="ellipse">
              <a:avLst/>
            </a:prstGeom>
            <a:solidFill>
              <a:schemeClr val="bg1"/>
            </a:solidFill>
            <a:ln w="12700">
              <a:solidFill>
                <a:srgbClr val="1723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i="1" dirty="0" smtClean="0">
                  <a:solidFill>
                    <a:srgbClr val="17232B"/>
                  </a:solidFill>
                  <a:latin typeface="Century Gothic" panose="020B0502020202020204" pitchFamily="34" charset="0"/>
                </a:rPr>
                <a:t>4</a:t>
              </a:r>
              <a:endParaRPr lang="zh-CN" altLang="en-US" i="1" dirty="0">
                <a:solidFill>
                  <a:srgbClr val="17232B"/>
                </a:solidFill>
                <a:latin typeface="Century Gothic" panose="020B0502020202020204" pitchFamily="34" charset="0"/>
              </a:endParaRPr>
            </a:p>
          </p:txBody>
        </p:sp>
      </p:grpSp>
    </p:spTree>
    <p:extLst>
      <p:ext uri="{BB962C8B-B14F-4D97-AF65-F5344CB8AC3E}">
        <p14:creationId xmlns:p14="http://schemas.microsoft.com/office/powerpoint/2010/main" val="39309975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advTm="0">
        <p15:prstTrans prst="curtains"/>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childTnLst>
                          </p:cTn>
                        </p:par>
                        <p:par>
                          <p:cTn id="10" fill="hold">
                            <p:stCondLst>
                              <p:cond delay="500"/>
                            </p:stCondLst>
                            <p:childTnLst>
                              <p:par>
                                <p:cTn id="11" presetID="31" presetClass="entr" presetSubtype="0" fill="hold" nodeType="afterEffect">
                                  <p:stCondLst>
                                    <p:cond delay="0"/>
                                  </p:stCondLst>
                                  <p:childTnLst>
                                    <p:set>
                                      <p:cBhvr>
                                        <p:cTn id="12" dur="1" fill="hold">
                                          <p:stCondLst>
                                            <p:cond delay="0"/>
                                          </p:stCondLst>
                                        </p:cTn>
                                        <p:tgtEl>
                                          <p:spTgt spid="30"/>
                                        </p:tgtEl>
                                        <p:attrNameLst>
                                          <p:attrName>style.visibility</p:attrName>
                                        </p:attrNameLst>
                                      </p:cBhvr>
                                      <p:to>
                                        <p:strVal val="visible"/>
                                      </p:to>
                                    </p:set>
                                    <p:anim calcmode="lin" valueType="num">
                                      <p:cBhvr>
                                        <p:cTn id="13" dur="1000" fill="hold"/>
                                        <p:tgtEl>
                                          <p:spTgt spid="30"/>
                                        </p:tgtEl>
                                        <p:attrNameLst>
                                          <p:attrName>ppt_w</p:attrName>
                                        </p:attrNameLst>
                                      </p:cBhvr>
                                      <p:tavLst>
                                        <p:tav tm="0">
                                          <p:val>
                                            <p:fltVal val="0"/>
                                          </p:val>
                                        </p:tav>
                                        <p:tav tm="100000">
                                          <p:val>
                                            <p:strVal val="#ppt_w"/>
                                          </p:val>
                                        </p:tav>
                                      </p:tavLst>
                                    </p:anim>
                                    <p:anim calcmode="lin" valueType="num">
                                      <p:cBhvr>
                                        <p:cTn id="14" dur="1000" fill="hold"/>
                                        <p:tgtEl>
                                          <p:spTgt spid="30"/>
                                        </p:tgtEl>
                                        <p:attrNameLst>
                                          <p:attrName>ppt_h</p:attrName>
                                        </p:attrNameLst>
                                      </p:cBhvr>
                                      <p:tavLst>
                                        <p:tav tm="0">
                                          <p:val>
                                            <p:fltVal val="0"/>
                                          </p:val>
                                        </p:tav>
                                        <p:tav tm="100000">
                                          <p:val>
                                            <p:strVal val="#ppt_h"/>
                                          </p:val>
                                        </p:tav>
                                      </p:tavLst>
                                    </p:anim>
                                    <p:anim calcmode="lin" valueType="num">
                                      <p:cBhvr>
                                        <p:cTn id="15" dur="1000" fill="hold"/>
                                        <p:tgtEl>
                                          <p:spTgt spid="30"/>
                                        </p:tgtEl>
                                        <p:attrNameLst>
                                          <p:attrName>style.rotation</p:attrName>
                                        </p:attrNameLst>
                                      </p:cBhvr>
                                      <p:tavLst>
                                        <p:tav tm="0">
                                          <p:val>
                                            <p:fltVal val="90"/>
                                          </p:val>
                                        </p:tav>
                                        <p:tav tm="100000">
                                          <p:val>
                                            <p:fltVal val="0"/>
                                          </p:val>
                                        </p:tav>
                                      </p:tavLst>
                                    </p:anim>
                                    <p:animEffect transition="in" filter="fade">
                                      <p:cBhvr>
                                        <p:cTn id="16" dur="1000"/>
                                        <p:tgtEl>
                                          <p:spTgt spid="30"/>
                                        </p:tgtEl>
                                      </p:cBhvr>
                                    </p:animEffect>
                                  </p:childTnLst>
                                </p:cTn>
                              </p:par>
                              <p:par>
                                <p:cTn id="17" presetID="31" presetClass="entr" presetSubtype="0" fill="hold" nodeType="withEffect">
                                  <p:stCondLst>
                                    <p:cond delay="250"/>
                                  </p:stCondLst>
                                  <p:childTnLst>
                                    <p:set>
                                      <p:cBhvr>
                                        <p:cTn id="18" dur="1" fill="hold">
                                          <p:stCondLst>
                                            <p:cond delay="0"/>
                                          </p:stCondLst>
                                        </p:cTn>
                                        <p:tgtEl>
                                          <p:spTgt spid="31"/>
                                        </p:tgtEl>
                                        <p:attrNameLst>
                                          <p:attrName>style.visibility</p:attrName>
                                        </p:attrNameLst>
                                      </p:cBhvr>
                                      <p:to>
                                        <p:strVal val="visible"/>
                                      </p:to>
                                    </p:set>
                                    <p:anim calcmode="lin" valueType="num">
                                      <p:cBhvr>
                                        <p:cTn id="19" dur="1000" fill="hold"/>
                                        <p:tgtEl>
                                          <p:spTgt spid="31"/>
                                        </p:tgtEl>
                                        <p:attrNameLst>
                                          <p:attrName>ppt_w</p:attrName>
                                        </p:attrNameLst>
                                      </p:cBhvr>
                                      <p:tavLst>
                                        <p:tav tm="0">
                                          <p:val>
                                            <p:fltVal val="0"/>
                                          </p:val>
                                        </p:tav>
                                        <p:tav tm="100000">
                                          <p:val>
                                            <p:strVal val="#ppt_w"/>
                                          </p:val>
                                        </p:tav>
                                      </p:tavLst>
                                    </p:anim>
                                    <p:anim calcmode="lin" valueType="num">
                                      <p:cBhvr>
                                        <p:cTn id="20" dur="1000" fill="hold"/>
                                        <p:tgtEl>
                                          <p:spTgt spid="31"/>
                                        </p:tgtEl>
                                        <p:attrNameLst>
                                          <p:attrName>ppt_h</p:attrName>
                                        </p:attrNameLst>
                                      </p:cBhvr>
                                      <p:tavLst>
                                        <p:tav tm="0">
                                          <p:val>
                                            <p:fltVal val="0"/>
                                          </p:val>
                                        </p:tav>
                                        <p:tav tm="100000">
                                          <p:val>
                                            <p:strVal val="#ppt_h"/>
                                          </p:val>
                                        </p:tav>
                                      </p:tavLst>
                                    </p:anim>
                                    <p:anim calcmode="lin" valueType="num">
                                      <p:cBhvr>
                                        <p:cTn id="21" dur="1000" fill="hold"/>
                                        <p:tgtEl>
                                          <p:spTgt spid="31"/>
                                        </p:tgtEl>
                                        <p:attrNameLst>
                                          <p:attrName>style.rotation</p:attrName>
                                        </p:attrNameLst>
                                      </p:cBhvr>
                                      <p:tavLst>
                                        <p:tav tm="0">
                                          <p:val>
                                            <p:fltVal val="90"/>
                                          </p:val>
                                        </p:tav>
                                        <p:tav tm="100000">
                                          <p:val>
                                            <p:fltVal val="0"/>
                                          </p:val>
                                        </p:tav>
                                      </p:tavLst>
                                    </p:anim>
                                    <p:animEffect transition="in" filter="fade">
                                      <p:cBhvr>
                                        <p:cTn id="22" dur="1000"/>
                                        <p:tgtEl>
                                          <p:spTgt spid="31"/>
                                        </p:tgtEl>
                                      </p:cBhvr>
                                    </p:animEffect>
                                  </p:childTnLst>
                                </p:cTn>
                              </p:par>
                              <p:par>
                                <p:cTn id="23" presetID="31" presetClass="entr" presetSubtype="0" fill="hold" nodeType="withEffect">
                                  <p:stCondLst>
                                    <p:cond delay="500"/>
                                  </p:stCondLst>
                                  <p:childTnLst>
                                    <p:set>
                                      <p:cBhvr>
                                        <p:cTn id="24" dur="1" fill="hold">
                                          <p:stCondLst>
                                            <p:cond delay="0"/>
                                          </p:stCondLst>
                                        </p:cTn>
                                        <p:tgtEl>
                                          <p:spTgt spid="32"/>
                                        </p:tgtEl>
                                        <p:attrNameLst>
                                          <p:attrName>style.visibility</p:attrName>
                                        </p:attrNameLst>
                                      </p:cBhvr>
                                      <p:to>
                                        <p:strVal val="visible"/>
                                      </p:to>
                                    </p:set>
                                    <p:anim calcmode="lin" valueType="num">
                                      <p:cBhvr>
                                        <p:cTn id="25" dur="1000" fill="hold"/>
                                        <p:tgtEl>
                                          <p:spTgt spid="32"/>
                                        </p:tgtEl>
                                        <p:attrNameLst>
                                          <p:attrName>ppt_w</p:attrName>
                                        </p:attrNameLst>
                                      </p:cBhvr>
                                      <p:tavLst>
                                        <p:tav tm="0">
                                          <p:val>
                                            <p:fltVal val="0"/>
                                          </p:val>
                                        </p:tav>
                                        <p:tav tm="100000">
                                          <p:val>
                                            <p:strVal val="#ppt_w"/>
                                          </p:val>
                                        </p:tav>
                                      </p:tavLst>
                                    </p:anim>
                                    <p:anim calcmode="lin" valueType="num">
                                      <p:cBhvr>
                                        <p:cTn id="26" dur="1000" fill="hold"/>
                                        <p:tgtEl>
                                          <p:spTgt spid="32"/>
                                        </p:tgtEl>
                                        <p:attrNameLst>
                                          <p:attrName>ppt_h</p:attrName>
                                        </p:attrNameLst>
                                      </p:cBhvr>
                                      <p:tavLst>
                                        <p:tav tm="0">
                                          <p:val>
                                            <p:fltVal val="0"/>
                                          </p:val>
                                        </p:tav>
                                        <p:tav tm="100000">
                                          <p:val>
                                            <p:strVal val="#ppt_h"/>
                                          </p:val>
                                        </p:tav>
                                      </p:tavLst>
                                    </p:anim>
                                    <p:anim calcmode="lin" valueType="num">
                                      <p:cBhvr>
                                        <p:cTn id="27" dur="1000" fill="hold"/>
                                        <p:tgtEl>
                                          <p:spTgt spid="32"/>
                                        </p:tgtEl>
                                        <p:attrNameLst>
                                          <p:attrName>style.rotation</p:attrName>
                                        </p:attrNameLst>
                                      </p:cBhvr>
                                      <p:tavLst>
                                        <p:tav tm="0">
                                          <p:val>
                                            <p:fltVal val="90"/>
                                          </p:val>
                                        </p:tav>
                                        <p:tav tm="100000">
                                          <p:val>
                                            <p:fltVal val="0"/>
                                          </p:val>
                                        </p:tav>
                                      </p:tavLst>
                                    </p:anim>
                                    <p:animEffect transition="in" filter="fade">
                                      <p:cBhvr>
                                        <p:cTn id="28" dur="1000"/>
                                        <p:tgtEl>
                                          <p:spTgt spid="32"/>
                                        </p:tgtEl>
                                      </p:cBhvr>
                                    </p:animEffect>
                                  </p:childTnLst>
                                </p:cTn>
                              </p:par>
                              <p:par>
                                <p:cTn id="29" presetID="31" presetClass="entr" presetSubtype="0" fill="hold" nodeType="withEffect">
                                  <p:stCondLst>
                                    <p:cond delay="750"/>
                                  </p:stCondLst>
                                  <p:childTnLst>
                                    <p:set>
                                      <p:cBhvr>
                                        <p:cTn id="30" dur="1" fill="hold">
                                          <p:stCondLst>
                                            <p:cond delay="0"/>
                                          </p:stCondLst>
                                        </p:cTn>
                                        <p:tgtEl>
                                          <p:spTgt spid="33"/>
                                        </p:tgtEl>
                                        <p:attrNameLst>
                                          <p:attrName>style.visibility</p:attrName>
                                        </p:attrNameLst>
                                      </p:cBhvr>
                                      <p:to>
                                        <p:strVal val="visible"/>
                                      </p:to>
                                    </p:set>
                                    <p:anim calcmode="lin" valueType="num">
                                      <p:cBhvr>
                                        <p:cTn id="31" dur="1000" fill="hold"/>
                                        <p:tgtEl>
                                          <p:spTgt spid="33"/>
                                        </p:tgtEl>
                                        <p:attrNameLst>
                                          <p:attrName>ppt_w</p:attrName>
                                        </p:attrNameLst>
                                      </p:cBhvr>
                                      <p:tavLst>
                                        <p:tav tm="0">
                                          <p:val>
                                            <p:fltVal val="0"/>
                                          </p:val>
                                        </p:tav>
                                        <p:tav tm="100000">
                                          <p:val>
                                            <p:strVal val="#ppt_w"/>
                                          </p:val>
                                        </p:tav>
                                      </p:tavLst>
                                    </p:anim>
                                    <p:anim calcmode="lin" valueType="num">
                                      <p:cBhvr>
                                        <p:cTn id="32" dur="1000" fill="hold"/>
                                        <p:tgtEl>
                                          <p:spTgt spid="33"/>
                                        </p:tgtEl>
                                        <p:attrNameLst>
                                          <p:attrName>ppt_h</p:attrName>
                                        </p:attrNameLst>
                                      </p:cBhvr>
                                      <p:tavLst>
                                        <p:tav tm="0">
                                          <p:val>
                                            <p:fltVal val="0"/>
                                          </p:val>
                                        </p:tav>
                                        <p:tav tm="100000">
                                          <p:val>
                                            <p:strVal val="#ppt_h"/>
                                          </p:val>
                                        </p:tav>
                                      </p:tavLst>
                                    </p:anim>
                                    <p:anim calcmode="lin" valueType="num">
                                      <p:cBhvr>
                                        <p:cTn id="33" dur="1000" fill="hold"/>
                                        <p:tgtEl>
                                          <p:spTgt spid="33"/>
                                        </p:tgtEl>
                                        <p:attrNameLst>
                                          <p:attrName>style.rotation</p:attrName>
                                        </p:attrNameLst>
                                      </p:cBhvr>
                                      <p:tavLst>
                                        <p:tav tm="0">
                                          <p:val>
                                            <p:fltVal val="90"/>
                                          </p:val>
                                        </p:tav>
                                        <p:tav tm="100000">
                                          <p:val>
                                            <p:fltVal val="0"/>
                                          </p:val>
                                        </p:tav>
                                      </p:tavLst>
                                    </p:anim>
                                    <p:animEffect transition="in" filter="fade">
                                      <p:cBhvr>
                                        <p:cTn id="34" dur="10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9055303" cy="907242"/>
            <a:chOff x="611211" y="268578"/>
            <a:chExt cx="9055303" cy="907242"/>
          </a:xfrm>
        </p:grpSpPr>
        <p:sp>
          <p:nvSpPr>
            <p:cNvPr id="2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719241" y="570577"/>
              <a:ext cx="7947273" cy="369332"/>
            </a:xfrm>
            <a:prstGeom prst="rect">
              <a:avLst/>
            </a:prstGeom>
          </p:spPr>
          <p:txBody>
            <a:bodyPr wrap="square">
              <a:spAutoFit/>
            </a:bodyPr>
            <a:lstStyle/>
            <a:p>
              <a:r>
                <a:rPr lang="zh-CN" altLang="en-US" b="1" dirty="0" smtClean="0"/>
                <a:t>中华人民共和国</a:t>
              </a:r>
              <a:r>
                <a:rPr lang="zh-CN" altLang="en-US" b="1" dirty="0"/>
                <a:t>国家标准 </a:t>
              </a:r>
              <a:r>
                <a:rPr lang="en-US" altLang="zh-CN" b="1" dirty="0" smtClean="0"/>
                <a:t>GB/T  </a:t>
              </a:r>
              <a:r>
                <a:rPr lang="en-US" altLang="zh-CN" b="1" dirty="0"/>
                <a:t>8567—2006</a:t>
              </a:r>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3" name="组合 2"/>
          <p:cNvGrpSpPr/>
          <p:nvPr/>
        </p:nvGrpSpPr>
        <p:grpSpPr>
          <a:xfrm>
            <a:off x="1594153" y="2633085"/>
            <a:ext cx="9001274" cy="3323987"/>
            <a:chOff x="1594153" y="2633085"/>
            <a:chExt cx="9001274" cy="3323987"/>
          </a:xfrm>
        </p:grpSpPr>
        <p:sp>
          <p:nvSpPr>
            <p:cNvPr id="26" name="矩形 25"/>
            <p:cNvSpPr/>
            <p:nvPr/>
          </p:nvSpPr>
          <p:spPr>
            <a:xfrm>
              <a:off x="1594153" y="2673244"/>
              <a:ext cx="4236314" cy="3000821"/>
            </a:xfrm>
            <a:prstGeom prst="rect">
              <a:avLst/>
            </a:prstGeom>
          </p:spPr>
          <p:txBody>
            <a:bodyPr wrap="square">
              <a:spAutoFit/>
              <a:scene3d>
                <a:camera prst="orthographicFront"/>
                <a:lightRig rig="threePt" dir="t"/>
              </a:scene3d>
              <a:sp3d contourW="12700"/>
            </a:bodyPr>
            <a:lstStyle/>
            <a:p>
              <a:pPr>
                <a:lnSpc>
                  <a:spcPct val="150000"/>
                </a:lnSpc>
              </a:pPr>
              <a:r>
                <a:rPr lang="en-US" altLang="zh-CN" sz="1400" dirty="0" smtClean="0">
                  <a:solidFill>
                    <a:schemeClr val="tx1">
                      <a:lumMod val="75000"/>
                      <a:lumOff val="25000"/>
                    </a:schemeClr>
                  </a:solidFill>
                  <a:latin typeface="+mn-ea"/>
                </a:rPr>
                <a:t>a</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可行性分析</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研究</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报告；</a:t>
              </a:r>
            </a:p>
            <a:p>
              <a:pPr>
                <a:lnSpc>
                  <a:spcPct val="150000"/>
                </a:lnSpc>
              </a:pPr>
              <a:r>
                <a:rPr lang="en-US" altLang="zh-CN" sz="1400" dirty="0">
                  <a:solidFill>
                    <a:schemeClr val="tx1">
                      <a:lumMod val="75000"/>
                      <a:lumOff val="25000"/>
                    </a:schemeClr>
                  </a:solidFill>
                  <a:latin typeface="+mn-ea"/>
                </a:rPr>
                <a:t>b)</a:t>
              </a:r>
              <a:r>
                <a:rPr lang="zh-CN" altLang="en-US" sz="1400" dirty="0">
                  <a:solidFill>
                    <a:schemeClr val="tx1">
                      <a:lumMod val="75000"/>
                      <a:lumOff val="25000"/>
                    </a:schemeClr>
                  </a:solidFill>
                  <a:latin typeface="+mn-ea"/>
                </a:rPr>
                <a:t>软件</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或项目</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开发计划；</a:t>
              </a:r>
            </a:p>
            <a:p>
              <a:pPr>
                <a:lnSpc>
                  <a:spcPct val="150000"/>
                </a:lnSpc>
              </a:pPr>
              <a:r>
                <a:rPr lang="en-US" altLang="zh-CN" sz="1400" dirty="0">
                  <a:solidFill>
                    <a:schemeClr val="tx1">
                      <a:lumMod val="75000"/>
                      <a:lumOff val="25000"/>
                    </a:schemeClr>
                  </a:solidFill>
                  <a:latin typeface="+mn-ea"/>
                </a:rPr>
                <a:t>c)</a:t>
              </a:r>
              <a:r>
                <a:rPr lang="zh-CN" altLang="en-US" sz="1400" dirty="0">
                  <a:solidFill>
                    <a:schemeClr val="tx1">
                      <a:lumMod val="75000"/>
                      <a:lumOff val="25000"/>
                    </a:schemeClr>
                  </a:solidFill>
                  <a:latin typeface="+mn-ea"/>
                </a:rPr>
                <a:t>软件需求规格说明；</a:t>
              </a:r>
            </a:p>
            <a:p>
              <a:pPr>
                <a:lnSpc>
                  <a:spcPct val="150000"/>
                </a:lnSpc>
              </a:pPr>
              <a:r>
                <a:rPr lang="en-US" altLang="zh-CN" sz="1400" dirty="0">
                  <a:solidFill>
                    <a:schemeClr val="tx1">
                      <a:lumMod val="75000"/>
                      <a:lumOff val="25000"/>
                    </a:schemeClr>
                  </a:solidFill>
                  <a:latin typeface="+mn-ea"/>
                </a:rPr>
                <a:t>d)</a:t>
              </a:r>
              <a:r>
                <a:rPr lang="zh-CN" altLang="en-US" sz="1400" dirty="0">
                  <a:solidFill>
                    <a:schemeClr val="tx1">
                      <a:lumMod val="75000"/>
                      <a:lumOff val="25000"/>
                    </a:schemeClr>
                  </a:solidFill>
                  <a:latin typeface="+mn-ea"/>
                </a:rPr>
                <a:t>接口需求规格说明；</a:t>
              </a:r>
            </a:p>
            <a:p>
              <a:pPr>
                <a:lnSpc>
                  <a:spcPct val="150000"/>
                </a:lnSpc>
              </a:pPr>
              <a:r>
                <a:rPr lang="en-US" altLang="zh-CN" sz="1400" dirty="0">
                  <a:solidFill>
                    <a:schemeClr val="tx1">
                      <a:lumMod val="75000"/>
                      <a:lumOff val="25000"/>
                    </a:schemeClr>
                  </a:solidFill>
                  <a:latin typeface="+mn-ea"/>
                </a:rPr>
                <a:t>e)</a:t>
              </a:r>
              <a:r>
                <a:rPr lang="zh-CN" altLang="en-US" sz="1400" dirty="0">
                  <a:solidFill>
                    <a:schemeClr val="tx1">
                      <a:lumMod val="75000"/>
                      <a:lumOff val="25000"/>
                    </a:schemeClr>
                  </a:solidFill>
                  <a:latin typeface="+mn-ea"/>
                </a:rPr>
                <a:t>系统</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子系统设计</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结构设计</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说明；</a:t>
              </a:r>
            </a:p>
            <a:p>
              <a:pPr>
                <a:lnSpc>
                  <a:spcPct val="150000"/>
                </a:lnSpc>
              </a:pPr>
              <a:r>
                <a:rPr lang="en-US" altLang="zh-CN" sz="1400" dirty="0">
                  <a:solidFill>
                    <a:schemeClr val="tx1">
                      <a:lumMod val="75000"/>
                      <a:lumOff val="25000"/>
                    </a:schemeClr>
                  </a:solidFill>
                  <a:latin typeface="+mn-ea"/>
                </a:rPr>
                <a:t>f)</a:t>
              </a:r>
              <a:r>
                <a:rPr lang="zh-CN" altLang="en-US" sz="1400" dirty="0">
                  <a:solidFill>
                    <a:schemeClr val="tx1">
                      <a:lumMod val="75000"/>
                      <a:lumOff val="25000"/>
                    </a:schemeClr>
                  </a:solidFill>
                  <a:latin typeface="+mn-ea"/>
                </a:rPr>
                <a:t>软件</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结构</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设计说明；</a:t>
              </a:r>
            </a:p>
            <a:p>
              <a:pPr>
                <a:lnSpc>
                  <a:spcPct val="150000"/>
                </a:lnSpc>
              </a:pPr>
              <a:r>
                <a:rPr lang="en-US" altLang="zh-CN" sz="1400" dirty="0">
                  <a:solidFill>
                    <a:schemeClr val="tx1">
                      <a:lumMod val="75000"/>
                      <a:lumOff val="25000"/>
                    </a:schemeClr>
                  </a:solidFill>
                  <a:latin typeface="+mn-ea"/>
                </a:rPr>
                <a:t>g)</a:t>
              </a:r>
              <a:r>
                <a:rPr lang="zh-CN" altLang="en-US" sz="1400" dirty="0">
                  <a:solidFill>
                    <a:schemeClr val="tx1">
                      <a:lumMod val="75000"/>
                      <a:lumOff val="25000"/>
                    </a:schemeClr>
                  </a:solidFill>
                  <a:latin typeface="+mn-ea"/>
                </a:rPr>
                <a:t>接口设计说明；</a:t>
              </a:r>
            </a:p>
            <a:p>
              <a:pPr>
                <a:lnSpc>
                  <a:spcPct val="150000"/>
                </a:lnSpc>
              </a:pPr>
              <a:r>
                <a:rPr lang="en-US" altLang="zh-CN" sz="1400" dirty="0">
                  <a:solidFill>
                    <a:schemeClr val="tx1">
                      <a:lumMod val="75000"/>
                      <a:lumOff val="25000"/>
                    </a:schemeClr>
                  </a:solidFill>
                  <a:latin typeface="+mn-ea"/>
                </a:rPr>
                <a:t>h)</a:t>
              </a:r>
              <a:r>
                <a:rPr lang="zh-CN" altLang="en-US" sz="1400" dirty="0">
                  <a:solidFill>
                    <a:schemeClr val="tx1">
                      <a:lumMod val="75000"/>
                      <a:lumOff val="25000"/>
                    </a:schemeClr>
                  </a:solidFill>
                  <a:latin typeface="+mn-ea"/>
                </a:rPr>
                <a:t>数据库</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顶层</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设计说明；</a:t>
              </a:r>
            </a:p>
            <a:p>
              <a:pPr>
                <a:lnSpc>
                  <a:spcPct val="150000"/>
                </a:lnSpc>
              </a:pPr>
              <a:r>
                <a:rPr lang="en-US" altLang="zh-CN" sz="1400" dirty="0">
                  <a:solidFill>
                    <a:schemeClr val="tx1">
                      <a:lumMod val="75000"/>
                      <a:lumOff val="25000"/>
                    </a:schemeClr>
                  </a:solidFill>
                  <a:latin typeface="+mn-ea"/>
                </a:rPr>
                <a:t>i)(</a:t>
              </a:r>
              <a:r>
                <a:rPr lang="zh-CN" altLang="en-US" sz="1400" dirty="0">
                  <a:solidFill>
                    <a:schemeClr val="tx1">
                      <a:lumMod val="75000"/>
                      <a:lumOff val="25000"/>
                    </a:schemeClr>
                  </a:solidFill>
                  <a:latin typeface="+mn-ea"/>
                </a:rPr>
                <a:t>软件</a:t>
              </a:r>
              <a:r>
                <a:rPr lang="en-US" altLang="zh-CN" sz="1400" dirty="0">
                  <a:solidFill>
                    <a:schemeClr val="tx1">
                      <a:lumMod val="75000"/>
                      <a:lumOff val="25000"/>
                    </a:schemeClr>
                  </a:solidFill>
                  <a:latin typeface="+mn-ea"/>
                </a:rPr>
                <a:t>)</a:t>
              </a:r>
              <a:r>
                <a:rPr lang="zh-CN" altLang="en-US" sz="1400" dirty="0">
                  <a:solidFill>
                    <a:schemeClr val="tx1">
                      <a:lumMod val="75000"/>
                      <a:lumOff val="25000"/>
                    </a:schemeClr>
                  </a:solidFill>
                  <a:latin typeface="+mn-ea"/>
                </a:rPr>
                <a:t>用户手册</a:t>
              </a:r>
              <a:r>
                <a:rPr lang="zh-CN" altLang="en-US" sz="1400" dirty="0" smtClean="0">
                  <a:solidFill>
                    <a:schemeClr val="tx1">
                      <a:lumMod val="75000"/>
                      <a:lumOff val="25000"/>
                    </a:schemeClr>
                  </a:solidFill>
                  <a:latin typeface="+mn-ea"/>
                </a:rPr>
                <a:t>；</a:t>
              </a:r>
            </a:p>
          </p:txBody>
        </p:sp>
        <p:sp>
          <p:nvSpPr>
            <p:cNvPr id="16" name="矩形 15"/>
            <p:cNvSpPr/>
            <p:nvPr/>
          </p:nvSpPr>
          <p:spPr>
            <a:xfrm>
              <a:off x="6659934" y="2633085"/>
              <a:ext cx="3935493" cy="3323987"/>
            </a:xfrm>
            <a:prstGeom prst="rect">
              <a:avLst/>
            </a:prstGeom>
          </p:spPr>
          <p:txBody>
            <a:bodyPr wrap="square">
              <a:spAutoFit/>
              <a:scene3d>
                <a:camera prst="orthographicFront"/>
                <a:lightRig rig="threePt" dir="t"/>
              </a:scene3d>
              <a:sp3d contourW="12700"/>
            </a:bodyPr>
            <a:lstStyle/>
            <a:p>
              <a:pPr>
                <a:lnSpc>
                  <a:spcPct val="150000"/>
                </a:lnSpc>
              </a:pPr>
              <a:r>
                <a:rPr lang="en-US" altLang="zh-CN" sz="1400" dirty="0" smtClean="0">
                  <a:solidFill>
                    <a:schemeClr val="tx1">
                      <a:lumMod val="75000"/>
                      <a:lumOff val="25000"/>
                    </a:schemeClr>
                  </a:solidFill>
                  <a:latin typeface="+mn-ea"/>
                </a:rPr>
                <a:t>j)</a:t>
              </a:r>
              <a:r>
                <a:rPr lang="zh-CN" altLang="en-US" sz="1400" dirty="0" smtClean="0">
                  <a:solidFill>
                    <a:schemeClr val="tx1">
                      <a:lumMod val="75000"/>
                      <a:lumOff val="25000"/>
                    </a:schemeClr>
                  </a:solidFill>
                  <a:latin typeface="+mn-ea"/>
                </a:rPr>
                <a:t>操作手册；</a:t>
              </a:r>
            </a:p>
            <a:p>
              <a:pPr>
                <a:lnSpc>
                  <a:spcPct val="150000"/>
                </a:lnSpc>
              </a:pPr>
              <a:r>
                <a:rPr lang="en-US" altLang="zh-CN" sz="1400" dirty="0" smtClean="0">
                  <a:solidFill>
                    <a:schemeClr val="tx1">
                      <a:lumMod val="75000"/>
                      <a:lumOff val="25000"/>
                    </a:schemeClr>
                  </a:solidFill>
                  <a:latin typeface="+mn-ea"/>
                </a:rPr>
                <a:t>k)</a:t>
              </a:r>
              <a:r>
                <a:rPr lang="zh-CN" altLang="en-US" sz="1400" dirty="0" smtClean="0">
                  <a:solidFill>
                    <a:schemeClr val="tx1">
                      <a:lumMod val="75000"/>
                      <a:lumOff val="25000"/>
                    </a:schemeClr>
                  </a:solidFill>
                  <a:latin typeface="+mn-ea"/>
                </a:rPr>
                <a:t>测试计划；</a:t>
              </a:r>
            </a:p>
            <a:p>
              <a:pPr>
                <a:lnSpc>
                  <a:spcPct val="150000"/>
                </a:lnSpc>
              </a:pPr>
              <a:r>
                <a:rPr lang="en-US" altLang="zh-CN" sz="1400" dirty="0" smtClean="0">
                  <a:solidFill>
                    <a:schemeClr val="tx1">
                      <a:lumMod val="75000"/>
                      <a:lumOff val="25000"/>
                    </a:schemeClr>
                  </a:solidFill>
                  <a:latin typeface="+mn-ea"/>
                </a:rPr>
                <a:t>1)</a:t>
              </a:r>
              <a:r>
                <a:rPr lang="zh-CN" altLang="en-US" sz="1400" dirty="0" smtClean="0">
                  <a:solidFill>
                    <a:schemeClr val="tx1">
                      <a:lumMod val="75000"/>
                      <a:lumOff val="25000"/>
                    </a:schemeClr>
                  </a:solidFill>
                  <a:latin typeface="+mn-ea"/>
                </a:rPr>
                <a:t>测试报告；</a:t>
              </a:r>
            </a:p>
            <a:p>
              <a:pPr>
                <a:lnSpc>
                  <a:spcPct val="150000"/>
                </a:lnSpc>
              </a:pPr>
              <a:r>
                <a:rPr lang="en-US" altLang="zh-CN" sz="1400" dirty="0" smtClean="0">
                  <a:solidFill>
                    <a:schemeClr val="tx1">
                      <a:lumMod val="75000"/>
                      <a:lumOff val="25000"/>
                    </a:schemeClr>
                  </a:solidFill>
                  <a:latin typeface="+mn-ea"/>
                </a:rPr>
                <a:t>m)</a:t>
              </a:r>
              <a:r>
                <a:rPr lang="zh-CN" altLang="en-US" sz="1400" dirty="0" smtClean="0">
                  <a:solidFill>
                    <a:schemeClr val="tx1">
                      <a:lumMod val="75000"/>
                      <a:lumOff val="25000"/>
                    </a:schemeClr>
                  </a:solidFill>
                  <a:latin typeface="+mn-ea"/>
                </a:rPr>
                <a:t>软件配置管理计划；</a:t>
              </a:r>
            </a:p>
            <a:p>
              <a:pPr>
                <a:lnSpc>
                  <a:spcPct val="150000"/>
                </a:lnSpc>
              </a:pPr>
              <a:r>
                <a:rPr lang="en-US" altLang="zh-CN" sz="1400" dirty="0" smtClean="0">
                  <a:solidFill>
                    <a:schemeClr val="tx1">
                      <a:lumMod val="75000"/>
                      <a:lumOff val="25000"/>
                    </a:schemeClr>
                  </a:solidFill>
                  <a:latin typeface="+mn-ea"/>
                </a:rPr>
                <a:t>n)</a:t>
              </a:r>
              <a:r>
                <a:rPr lang="zh-CN" altLang="en-US" sz="1400" dirty="0" smtClean="0">
                  <a:solidFill>
                    <a:schemeClr val="tx1">
                      <a:lumMod val="75000"/>
                      <a:lumOff val="25000"/>
                    </a:schemeClr>
                  </a:solidFill>
                  <a:latin typeface="+mn-ea"/>
                </a:rPr>
                <a:t>软件质量保证计划；</a:t>
              </a:r>
            </a:p>
            <a:p>
              <a:pPr>
                <a:lnSpc>
                  <a:spcPct val="150000"/>
                </a:lnSpc>
              </a:pPr>
              <a:r>
                <a:rPr lang="en-US" altLang="zh-CN" sz="1400" dirty="0" smtClean="0">
                  <a:solidFill>
                    <a:schemeClr val="tx1">
                      <a:lumMod val="75000"/>
                      <a:lumOff val="25000"/>
                    </a:schemeClr>
                  </a:solidFill>
                  <a:latin typeface="+mn-ea"/>
                </a:rPr>
                <a:t>o)</a:t>
              </a:r>
              <a:r>
                <a:rPr lang="zh-CN" altLang="en-US" sz="1400" dirty="0" smtClean="0">
                  <a:solidFill>
                    <a:schemeClr val="tx1">
                      <a:lumMod val="75000"/>
                      <a:lumOff val="25000"/>
                    </a:schemeClr>
                  </a:solidFill>
                  <a:latin typeface="+mn-ea"/>
                </a:rPr>
                <a:t>开发进度月报；</a:t>
              </a:r>
            </a:p>
            <a:p>
              <a:pPr>
                <a:lnSpc>
                  <a:spcPct val="150000"/>
                </a:lnSpc>
              </a:pPr>
              <a:r>
                <a:rPr lang="en-US" altLang="zh-CN" sz="1400" dirty="0" smtClean="0">
                  <a:solidFill>
                    <a:schemeClr val="tx1">
                      <a:lumMod val="75000"/>
                      <a:lumOff val="25000"/>
                    </a:schemeClr>
                  </a:solidFill>
                  <a:latin typeface="+mn-ea"/>
                </a:rPr>
                <a:t>p)</a:t>
              </a:r>
              <a:r>
                <a:rPr lang="zh-CN" altLang="en-US" sz="1400" dirty="0" smtClean="0">
                  <a:solidFill>
                    <a:schemeClr val="tx1">
                      <a:lumMod val="75000"/>
                      <a:lumOff val="25000"/>
                    </a:schemeClr>
                  </a:solidFill>
                  <a:latin typeface="+mn-ea"/>
                </a:rPr>
                <a:t>项目开发总结报告；</a:t>
              </a:r>
            </a:p>
            <a:p>
              <a:pPr>
                <a:lnSpc>
                  <a:spcPct val="150000"/>
                </a:lnSpc>
              </a:pPr>
              <a:r>
                <a:rPr lang="en-US" altLang="zh-CN" sz="1400" dirty="0" smtClean="0">
                  <a:solidFill>
                    <a:schemeClr val="tx1">
                      <a:lumMod val="75000"/>
                      <a:lumOff val="25000"/>
                    </a:schemeClr>
                  </a:solidFill>
                  <a:latin typeface="+mn-ea"/>
                </a:rPr>
                <a:t>q)</a:t>
              </a:r>
              <a:r>
                <a:rPr lang="zh-CN" altLang="en-US" sz="1400" dirty="0" smtClean="0">
                  <a:solidFill>
                    <a:schemeClr val="tx1">
                      <a:lumMod val="75000"/>
                      <a:lumOff val="25000"/>
                    </a:schemeClr>
                  </a:solidFill>
                  <a:latin typeface="+mn-ea"/>
                </a:rPr>
                <a:t>软件产品规格说明；</a:t>
              </a:r>
            </a:p>
            <a:p>
              <a:pPr>
                <a:lnSpc>
                  <a:spcPct val="150000"/>
                </a:lnSpc>
              </a:pPr>
              <a:r>
                <a:rPr lang="en-US" altLang="zh-CN" sz="1400" dirty="0" smtClean="0">
                  <a:solidFill>
                    <a:schemeClr val="tx1">
                      <a:lumMod val="75000"/>
                      <a:lumOff val="25000"/>
                    </a:schemeClr>
                  </a:solidFill>
                  <a:latin typeface="+mn-ea"/>
                </a:rPr>
                <a:t>r)</a:t>
              </a:r>
              <a:r>
                <a:rPr lang="zh-CN" altLang="en-US" sz="1400" dirty="0" smtClean="0">
                  <a:solidFill>
                    <a:schemeClr val="tx1">
                      <a:lumMod val="75000"/>
                      <a:lumOff val="25000"/>
                    </a:schemeClr>
                  </a:solidFill>
                  <a:latin typeface="+mn-ea"/>
                </a:rPr>
                <a:t>软件版本说明等。</a:t>
              </a:r>
            </a:p>
            <a:p>
              <a:pPr>
                <a:lnSpc>
                  <a:spcPct val="150000"/>
                </a:lnSpc>
              </a:pPr>
              <a:endParaRPr lang="zh-CN" altLang="en-US" sz="1400" dirty="0">
                <a:solidFill>
                  <a:schemeClr val="tx1">
                    <a:lumMod val="75000"/>
                    <a:lumOff val="25000"/>
                  </a:schemeClr>
                </a:solidFill>
                <a:latin typeface="+mn-ea"/>
              </a:endParaRPr>
            </a:p>
          </p:txBody>
        </p:sp>
      </p:grpSp>
      <p:grpSp>
        <p:nvGrpSpPr>
          <p:cNvPr id="5" name="组合 4"/>
          <p:cNvGrpSpPr/>
          <p:nvPr/>
        </p:nvGrpSpPr>
        <p:grpSpPr>
          <a:xfrm>
            <a:off x="978062" y="1012976"/>
            <a:ext cx="10009253" cy="4807252"/>
            <a:chOff x="978062" y="1012976"/>
            <a:chExt cx="10009253" cy="4807252"/>
          </a:xfrm>
        </p:grpSpPr>
        <p:sp>
          <p:nvSpPr>
            <p:cNvPr id="2" name="矩形 1"/>
            <p:cNvSpPr/>
            <p:nvPr/>
          </p:nvSpPr>
          <p:spPr>
            <a:xfrm>
              <a:off x="1209673" y="1804411"/>
              <a:ext cx="9777642" cy="4015817"/>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594153" y="1012976"/>
              <a:ext cx="1327878" cy="1582872"/>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7"/>
            <p:cNvSpPr/>
            <p:nvPr/>
          </p:nvSpPr>
          <p:spPr>
            <a:xfrm>
              <a:off x="1719241" y="1395046"/>
              <a:ext cx="1077703" cy="818735"/>
            </a:xfrm>
            <a:custGeom>
              <a:avLst/>
              <a:gdLst>
                <a:gd name="connsiteX0" fmla="*/ 332561 w 606914"/>
                <a:gd name="connsiteY0" fmla="*/ 314722 h 461075"/>
                <a:gd name="connsiteX1" fmla="*/ 522673 w 606914"/>
                <a:gd name="connsiteY1" fmla="*/ 314722 h 461075"/>
                <a:gd name="connsiteX2" fmla="*/ 539614 w 606914"/>
                <a:gd name="connsiteY2" fmla="*/ 331552 h 461075"/>
                <a:gd name="connsiteX3" fmla="*/ 522763 w 606914"/>
                <a:gd name="connsiteY3" fmla="*/ 348382 h 461075"/>
                <a:gd name="connsiteX4" fmla="*/ 332561 w 606914"/>
                <a:gd name="connsiteY4" fmla="*/ 348382 h 461075"/>
                <a:gd name="connsiteX5" fmla="*/ 315710 w 606914"/>
                <a:gd name="connsiteY5" fmla="*/ 331552 h 461075"/>
                <a:gd name="connsiteX6" fmla="*/ 332561 w 606914"/>
                <a:gd name="connsiteY6" fmla="*/ 314722 h 461075"/>
                <a:gd name="connsiteX7" fmla="*/ 176382 w 606914"/>
                <a:gd name="connsiteY7" fmla="*/ 289604 h 461075"/>
                <a:gd name="connsiteX8" fmla="*/ 103153 w 606914"/>
                <a:gd name="connsiteY8" fmla="*/ 347707 h 461075"/>
                <a:gd name="connsiteX9" fmla="*/ 249611 w 606914"/>
                <a:gd name="connsiteY9" fmla="*/ 347707 h 461075"/>
                <a:gd name="connsiteX10" fmla="*/ 176382 w 606914"/>
                <a:gd name="connsiteY10" fmla="*/ 289604 h 461075"/>
                <a:gd name="connsiteX11" fmla="*/ 176293 w 606914"/>
                <a:gd name="connsiteY11" fmla="*/ 255941 h 461075"/>
                <a:gd name="connsiteX12" fmla="*/ 284926 w 606914"/>
                <a:gd name="connsiteY12" fmla="*/ 362031 h 461075"/>
                <a:gd name="connsiteX13" fmla="*/ 268255 w 606914"/>
                <a:gd name="connsiteY13" fmla="*/ 381548 h 461075"/>
                <a:gd name="connsiteX14" fmla="*/ 268165 w 606914"/>
                <a:gd name="connsiteY14" fmla="*/ 381548 h 461075"/>
                <a:gd name="connsiteX15" fmla="*/ 84241 w 606914"/>
                <a:gd name="connsiteY15" fmla="*/ 381548 h 461075"/>
                <a:gd name="connsiteX16" fmla="*/ 67390 w 606914"/>
                <a:gd name="connsiteY16" fmla="*/ 364717 h 461075"/>
                <a:gd name="connsiteX17" fmla="*/ 176293 w 606914"/>
                <a:gd name="connsiteY17" fmla="*/ 255941 h 461075"/>
                <a:gd name="connsiteX18" fmla="*/ 332561 w 606914"/>
                <a:gd name="connsiteY18" fmla="*/ 230538 h 461075"/>
                <a:gd name="connsiteX19" fmla="*/ 522673 w 606914"/>
                <a:gd name="connsiteY19" fmla="*/ 230538 h 461075"/>
                <a:gd name="connsiteX20" fmla="*/ 539614 w 606914"/>
                <a:gd name="connsiteY20" fmla="*/ 247368 h 461075"/>
                <a:gd name="connsiteX21" fmla="*/ 522763 w 606914"/>
                <a:gd name="connsiteY21" fmla="*/ 264198 h 461075"/>
                <a:gd name="connsiteX22" fmla="*/ 332561 w 606914"/>
                <a:gd name="connsiteY22" fmla="*/ 264198 h 461075"/>
                <a:gd name="connsiteX23" fmla="*/ 315710 w 606914"/>
                <a:gd name="connsiteY23" fmla="*/ 247368 h 461075"/>
                <a:gd name="connsiteX24" fmla="*/ 332561 w 606914"/>
                <a:gd name="connsiteY24" fmla="*/ 230538 h 461075"/>
                <a:gd name="connsiteX25" fmla="*/ 176282 w 606914"/>
                <a:gd name="connsiteY25" fmla="*/ 147025 h 461075"/>
                <a:gd name="connsiteX26" fmla="*/ 150914 w 606914"/>
                <a:gd name="connsiteY26" fmla="*/ 172270 h 461075"/>
                <a:gd name="connsiteX27" fmla="*/ 176282 w 606914"/>
                <a:gd name="connsiteY27" fmla="*/ 197604 h 461075"/>
                <a:gd name="connsiteX28" fmla="*/ 201560 w 606914"/>
                <a:gd name="connsiteY28" fmla="*/ 172270 h 461075"/>
                <a:gd name="connsiteX29" fmla="*/ 176282 w 606914"/>
                <a:gd name="connsiteY29" fmla="*/ 147025 h 461075"/>
                <a:gd name="connsiteX30" fmla="*/ 332561 w 606914"/>
                <a:gd name="connsiteY30" fmla="*/ 146353 h 461075"/>
                <a:gd name="connsiteX31" fmla="*/ 522673 w 606914"/>
                <a:gd name="connsiteY31" fmla="*/ 146353 h 461075"/>
                <a:gd name="connsiteX32" fmla="*/ 539614 w 606914"/>
                <a:gd name="connsiteY32" fmla="*/ 163183 h 461075"/>
                <a:gd name="connsiteX33" fmla="*/ 522763 w 606914"/>
                <a:gd name="connsiteY33" fmla="*/ 180013 h 461075"/>
                <a:gd name="connsiteX34" fmla="*/ 332561 w 606914"/>
                <a:gd name="connsiteY34" fmla="*/ 180013 h 461075"/>
                <a:gd name="connsiteX35" fmla="*/ 315710 w 606914"/>
                <a:gd name="connsiteY35" fmla="*/ 163183 h 461075"/>
                <a:gd name="connsiteX36" fmla="*/ 332561 w 606914"/>
                <a:gd name="connsiteY36" fmla="*/ 146353 h 461075"/>
                <a:gd name="connsiteX37" fmla="*/ 176282 w 606914"/>
                <a:gd name="connsiteY37" fmla="*/ 113187 h 461075"/>
                <a:gd name="connsiteX38" fmla="*/ 235265 w 606914"/>
                <a:gd name="connsiteY38" fmla="*/ 172180 h 461075"/>
                <a:gd name="connsiteX39" fmla="*/ 176282 w 606914"/>
                <a:gd name="connsiteY39" fmla="*/ 231173 h 461075"/>
                <a:gd name="connsiteX40" fmla="*/ 117209 w 606914"/>
                <a:gd name="connsiteY40" fmla="*/ 172180 h 461075"/>
                <a:gd name="connsiteX41" fmla="*/ 176282 w 606914"/>
                <a:gd name="connsiteY41" fmla="*/ 113187 h 461075"/>
                <a:gd name="connsiteX42" fmla="*/ 50546 w 606914"/>
                <a:gd name="connsiteY42" fmla="*/ 67300 h 461075"/>
                <a:gd name="connsiteX43" fmla="*/ 33698 w 606914"/>
                <a:gd name="connsiteY43" fmla="*/ 84125 h 461075"/>
                <a:gd name="connsiteX44" fmla="*/ 33698 w 606914"/>
                <a:gd name="connsiteY44" fmla="*/ 410600 h 461075"/>
                <a:gd name="connsiteX45" fmla="*/ 50546 w 606914"/>
                <a:gd name="connsiteY45" fmla="*/ 427425 h 461075"/>
                <a:gd name="connsiteX46" fmla="*/ 556458 w 606914"/>
                <a:gd name="connsiteY46" fmla="*/ 427425 h 461075"/>
                <a:gd name="connsiteX47" fmla="*/ 573306 w 606914"/>
                <a:gd name="connsiteY47" fmla="*/ 410600 h 461075"/>
                <a:gd name="connsiteX48" fmla="*/ 573217 w 606914"/>
                <a:gd name="connsiteY48" fmla="*/ 410600 h 461075"/>
                <a:gd name="connsiteX49" fmla="*/ 573217 w 606914"/>
                <a:gd name="connsiteY49" fmla="*/ 84125 h 461075"/>
                <a:gd name="connsiteX50" fmla="*/ 556368 w 606914"/>
                <a:gd name="connsiteY50" fmla="*/ 67300 h 461075"/>
                <a:gd name="connsiteX51" fmla="*/ 387791 w 606914"/>
                <a:gd name="connsiteY51" fmla="*/ 67300 h 461075"/>
                <a:gd name="connsiteX52" fmla="*/ 387791 w 606914"/>
                <a:gd name="connsiteY52" fmla="*/ 84125 h 461075"/>
                <a:gd name="connsiteX53" fmla="*/ 370942 w 606914"/>
                <a:gd name="connsiteY53" fmla="*/ 100950 h 461075"/>
                <a:gd name="connsiteX54" fmla="*/ 235972 w 606914"/>
                <a:gd name="connsiteY54" fmla="*/ 100950 h 461075"/>
                <a:gd name="connsiteX55" fmla="*/ 219124 w 606914"/>
                <a:gd name="connsiteY55" fmla="*/ 84125 h 461075"/>
                <a:gd name="connsiteX56" fmla="*/ 219124 w 606914"/>
                <a:gd name="connsiteY56" fmla="*/ 67300 h 461075"/>
                <a:gd name="connsiteX57" fmla="*/ 253000 w 606914"/>
                <a:gd name="connsiteY57" fmla="*/ 33650 h 461075"/>
                <a:gd name="connsiteX58" fmla="*/ 253000 w 606914"/>
                <a:gd name="connsiteY58" fmla="*/ 67300 h 461075"/>
                <a:gd name="connsiteX59" fmla="*/ 354183 w 606914"/>
                <a:gd name="connsiteY59" fmla="*/ 67300 h 461075"/>
                <a:gd name="connsiteX60" fmla="*/ 354183 w 606914"/>
                <a:gd name="connsiteY60" fmla="*/ 33650 h 461075"/>
                <a:gd name="connsiteX61" fmla="*/ 236152 w 606914"/>
                <a:gd name="connsiteY61" fmla="*/ 0 h 461075"/>
                <a:gd name="connsiteX62" fmla="*/ 371032 w 606914"/>
                <a:gd name="connsiteY62" fmla="*/ 0 h 461075"/>
                <a:gd name="connsiteX63" fmla="*/ 387880 w 606914"/>
                <a:gd name="connsiteY63" fmla="*/ 16825 h 461075"/>
                <a:gd name="connsiteX64" fmla="*/ 387880 w 606914"/>
                <a:gd name="connsiteY64" fmla="*/ 33650 h 461075"/>
                <a:gd name="connsiteX65" fmla="*/ 556458 w 606914"/>
                <a:gd name="connsiteY65" fmla="*/ 33650 h 461075"/>
                <a:gd name="connsiteX66" fmla="*/ 606914 w 606914"/>
                <a:gd name="connsiteY66" fmla="*/ 84125 h 461075"/>
                <a:gd name="connsiteX67" fmla="*/ 606914 w 606914"/>
                <a:gd name="connsiteY67" fmla="*/ 410600 h 461075"/>
                <a:gd name="connsiteX68" fmla="*/ 556368 w 606914"/>
                <a:gd name="connsiteY68" fmla="*/ 461075 h 461075"/>
                <a:gd name="connsiteX69" fmla="*/ 50546 w 606914"/>
                <a:gd name="connsiteY69" fmla="*/ 461075 h 461075"/>
                <a:gd name="connsiteX70" fmla="*/ 0 w 606914"/>
                <a:gd name="connsiteY70" fmla="*/ 410600 h 461075"/>
                <a:gd name="connsiteX71" fmla="*/ 0 w 606914"/>
                <a:gd name="connsiteY71" fmla="*/ 84125 h 461075"/>
                <a:gd name="connsiteX72" fmla="*/ 50546 w 606914"/>
                <a:gd name="connsiteY72" fmla="*/ 33650 h 461075"/>
                <a:gd name="connsiteX73" fmla="*/ 219303 w 606914"/>
                <a:gd name="connsiteY73" fmla="*/ 33650 h 461075"/>
                <a:gd name="connsiteX74" fmla="*/ 219303 w 606914"/>
                <a:gd name="connsiteY74" fmla="*/ 16825 h 461075"/>
                <a:gd name="connsiteX75" fmla="*/ 236152 w 606914"/>
                <a:gd name="connsiteY75" fmla="*/ 0 h 46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6914" h="461075">
                  <a:moveTo>
                    <a:pt x="332561" y="314722"/>
                  </a:moveTo>
                  <a:lnTo>
                    <a:pt x="522673" y="314722"/>
                  </a:lnTo>
                  <a:cubicBezTo>
                    <a:pt x="531995" y="314722"/>
                    <a:pt x="539614" y="322242"/>
                    <a:pt x="539614" y="331552"/>
                  </a:cubicBezTo>
                  <a:cubicBezTo>
                    <a:pt x="539614" y="340862"/>
                    <a:pt x="532085" y="348382"/>
                    <a:pt x="522763" y="348382"/>
                  </a:cubicBezTo>
                  <a:lnTo>
                    <a:pt x="332561" y="348382"/>
                  </a:lnTo>
                  <a:cubicBezTo>
                    <a:pt x="323239" y="348382"/>
                    <a:pt x="315710" y="340862"/>
                    <a:pt x="315710" y="331552"/>
                  </a:cubicBezTo>
                  <a:cubicBezTo>
                    <a:pt x="315710" y="322242"/>
                    <a:pt x="323239" y="314722"/>
                    <a:pt x="332561" y="314722"/>
                  </a:cubicBezTo>
                  <a:close/>
                  <a:moveTo>
                    <a:pt x="176382" y="289604"/>
                  </a:moveTo>
                  <a:cubicBezTo>
                    <a:pt x="140798" y="289604"/>
                    <a:pt x="110772" y="314403"/>
                    <a:pt x="103153" y="347707"/>
                  </a:cubicBezTo>
                  <a:lnTo>
                    <a:pt x="249611" y="347707"/>
                  </a:lnTo>
                  <a:cubicBezTo>
                    <a:pt x="241903" y="314582"/>
                    <a:pt x="211966" y="289604"/>
                    <a:pt x="176382" y="289604"/>
                  </a:cubicBezTo>
                  <a:close/>
                  <a:moveTo>
                    <a:pt x="176293" y="255941"/>
                  </a:moveTo>
                  <a:cubicBezTo>
                    <a:pt x="235450" y="255941"/>
                    <a:pt x="283672" y="303212"/>
                    <a:pt x="284926" y="362031"/>
                  </a:cubicBezTo>
                  <a:cubicBezTo>
                    <a:pt x="285106" y="362927"/>
                    <a:pt x="286002" y="381548"/>
                    <a:pt x="268255" y="381548"/>
                  </a:cubicBezTo>
                  <a:lnTo>
                    <a:pt x="268165" y="381548"/>
                  </a:lnTo>
                  <a:lnTo>
                    <a:pt x="84241" y="381548"/>
                  </a:lnTo>
                  <a:cubicBezTo>
                    <a:pt x="74919" y="381548"/>
                    <a:pt x="67390" y="374028"/>
                    <a:pt x="67390" y="364717"/>
                  </a:cubicBezTo>
                  <a:cubicBezTo>
                    <a:pt x="67390" y="304734"/>
                    <a:pt x="116239" y="255941"/>
                    <a:pt x="176293" y="255941"/>
                  </a:cubicBezTo>
                  <a:close/>
                  <a:moveTo>
                    <a:pt x="332561" y="230538"/>
                  </a:moveTo>
                  <a:lnTo>
                    <a:pt x="522673" y="230538"/>
                  </a:lnTo>
                  <a:cubicBezTo>
                    <a:pt x="531995" y="230538"/>
                    <a:pt x="539614" y="238058"/>
                    <a:pt x="539614" y="247368"/>
                  </a:cubicBezTo>
                  <a:cubicBezTo>
                    <a:pt x="539614" y="256678"/>
                    <a:pt x="532085" y="264198"/>
                    <a:pt x="522763" y="264198"/>
                  </a:cubicBezTo>
                  <a:lnTo>
                    <a:pt x="332561" y="264198"/>
                  </a:lnTo>
                  <a:cubicBezTo>
                    <a:pt x="323239" y="264198"/>
                    <a:pt x="315710" y="256678"/>
                    <a:pt x="315710" y="247368"/>
                  </a:cubicBezTo>
                  <a:cubicBezTo>
                    <a:pt x="315710" y="238058"/>
                    <a:pt x="323239" y="230538"/>
                    <a:pt x="332561" y="230538"/>
                  </a:cubicBezTo>
                  <a:close/>
                  <a:moveTo>
                    <a:pt x="176282" y="147025"/>
                  </a:moveTo>
                  <a:cubicBezTo>
                    <a:pt x="162388" y="147025"/>
                    <a:pt x="151003" y="158305"/>
                    <a:pt x="150914" y="172270"/>
                  </a:cubicBezTo>
                  <a:cubicBezTo>
                    <a:pt x="150914" y="186235"/>
                    <a:pt x="162298" y="197604"/>
                    <a:pt x="176282" y="197604"/>
                  </a:cubicBezTo>
                  <a:cubicBezTo>
                    <a:pt x="190266" y="197604"/>
                    <a:pt x="201560" y="186235"/>
                    <a:pt x="201560" y="172270"/>
                  </a:cubicBezTo>
                  <a:cubicBezTo>
                    <a:pt x="201560" y="158305"/>
                    <a:pt x="190266" y="147025"/>
                    <a:pt x="176282" y="147025"/>
                  </a:cubicBezTo>
                  <a:close/>
                  <a:moveTo>
                    <a:pt x="332561" y="146353"/>
                  </a:moveTo>
                  <a:lnTo>
                    <a:pt x="522673" y="146353"/>
                  </a:lnTo>
                  <a:cubicBezTo>
                    <a:pt x="531995" y="146353"/>
                    <a:pt x="539614" y="153963"/>
                    <a:pt x="539614" y="163183"/>
                  </a:cubicBezTo>
                  <a:cubicBezTo>
                    <a:pt x="539614" y="172493"/>
                    <a:pt x="532085" y="180013"/>
                    <a:pt x="522763" y="180013"/>
                  </a:cubicBezTo>
                  <a:lnTo>
                    <a:pt x="332561" y="180013"/>
                  </a:lnTo>
                  <a:cubicBezTo>
                    <a:pt x="323239" y="180013"/>
                    <a:pt x="315710" y="172493"/>
                    <a:pt x="315710" y="163183"/>
                  </a:cubicBezTo>
                  <a:cubicBezTo>
                    <a:pt x="315710" y="153873"/>
                    <a:pt x="323239" y="146353"/>
                    <a:pt x="332561" y="146353"/>
                  </a:cubicBezTo>
                  <a:close/>
                  <a:moveTo>
                    <a:pt x="176282" y="113187"/>
                  </a:moveTo>
                  <a:cubicBezTo>
                    <a:pt x="208732" y="113187"/>
                    <a:pt x="235265" y="139685"/>
                    <a:pt x="235265" y="172180"/>
                  </a:cubicBezTo>
                  <a:cubicBezTo>
                    <a:pt x="235265" y="204676"/>
                    <a:pt x="208732" y="231173"/>
                    <a:pt x="176282" y="231173"/>
                  </a:cubicBezTo>
                  <a:cubicBezTo>
                    <a:pt x="143742" y="231173"/>
                    <a:pt x="117209" y="204765"/>
                    <a:pt x="117209" y="172180"/>
                  </a:cubicBezTo>
                  <a:cubicBezTo>
                    <a:pt x="117209" y="139685"/>
                    <a:pt x="143742" y="113187"/>
                    <a:pt x="176282" y="113187"/>
                  </a:cubicBezTo>
                  <a:close/>
                  <a:moveTo>
                    <a:pt x="50546" y="67300"/>
                  </a:moveTo>
                  <a:cubicBezTo>
                    <a:pt x="41226" y="67300"/>
                    <a:pt x="33698" y="74818"/>
                    <a:pt x="33698" y="84125"/>
                  </a:cubicBezTo>
                  <a:lnTo>
                    <a:pt x="33698" y="410600"/>
                  </a:lnTo>
                  <a:cubicBezTo>
                    <a:pt x="33698" y="419908"/>
                    <a:pt x="41226" y="427425"/>
                    <a:pt x="50546" y="427425"/>
                  </a:cubicBezTo>
                  <a:lnTo>
                    <a:pt x="556458" y="427425"/>
                  </a:lnTo>
                  <a:cubicBezTo>
                    <a:pt x="565778" y="427425"/>
                    <a:pt x="573306" y="419908"/>
                    <a:pt x="573306" y="410600"/>
                  </a:cubicBezTo>
                  <a:lnTo>
                    <a:pt x="573217" y="410600"/>
                  </a:lnTo>
                  <a:lnTo>
                    <a:pt x="573217" y="84125"/>
                  </a:lnTo>
                  <a:cubicBezTo>
                    <a:pt x="573217" y="74818"/>
                    <a:pt x="565689" y="67300"/>
                    <a:pt x="556368" y="67300"/>
                  </a:cubicBezTo>
                  <a:lnTo>
                    <a:pt x="387791" y="67300"/>
                  </a:lnTo>
                  <a:lnTo>
                    <a:pt x="387791" y="84125"/>
                  </a:lnTo>
                  <a:cubicBezTo>
                    <a:pt x="387791" y="93432"/>
                    <a:pt x="380262" y="100950"/>
                    <a:pt x="370942" y="100950"/>
                  </a:cubicBezTo>
                  <a:lnTo>
                    <a:pt x="235972" y="100950"/>
                  </a:lnTo>
                  <a:cubicBezTo>
                    <a:pt x="226652" y="100950"/>
                    <a:pt x="219124" y="93432"/>
                    <a:pt x="219124" y="84125"/>
                  </a:cubicBezTo>
                  <a:lnTo>
                    <a:pt x="219124" y="67300"/>
                  </a:lnTo>
                  <a:close/>
                  <a:moveTo>
                    <a:pt x="253000" y="33650"/>
                  </a:moveTo>
                  <a:lnTo>
                    <a:pt x="253000" y="67300"/>
                  </a:lnTo>
                  <a:lnTo>
                    <a:pt x="354183" y="67300"/>
                  </a:lnTo>
                  <a:lnTo>
                    <a:pt x="354183" y="33650"/>
                  </a:lnTo>
                  <a:close/>
                  <a:moveTo>
                    <a:pt x="236152" y="0"/>
                  </a:moveTo>
                  <a:lnTo>
                    <a:pt x="371032" y="0"/>
                  </a:lnTo>
                  <a:cubicBezTo>
                    <a:pt x="380352" y="0"/>
                    <a:pt x="387880" y="7518"/>
                    <a:pt x="387880" y="16825"/>
                  </a:cubicBezTo>
                  <a:lnTo>
                    <a:pt x="387880" y="33650"/>
                  </a:lnTo>
                  <a:lnTo>
                    <a:pt x="556458" y="33650"/>
                  </a:lnTo>
                  <a:cubicBezTo>
                    <a:pt x="584330" y="33650"/>
                    <a:pt x="607004" y="56292"/>
                    <a:pt x="606914" y="84125"/>
                  </a:cubicBezTo>
                  <a:lnTo>
                    <a:pt x="606914" y="410600"/>
                  </a:lnTo>
                  <a:cubicBezTo>
                    <a:pt x="606914" y="438433"/>
                    <a:pt x="584240" y="461075"/>
                    <a:pt x="556368" y="461075"/>
                  </a:cubicBezTo>
                  <a:lnTo>
                    <a:pt x="50546" y="461075"/>
                  </a:lnTo>
                  <a:cubicBezTo>
                    <a:pt x="22674" y="461075"/>
                    <a:pt x="0" y="438433"/>
                    <a:pt x="0" y="410600"/>
                  </a:cubicBezTo>
                  <a:lnTo>
                    <a:pt x="0" y="84125"/>
                  </a:lnTo>
                  <a:cubicBezTo>
                    <a:pt x="0" y="56292"/>
                    <a:pt x="22674" y="33650"/>
                    <a:pt x="50546" y="33650"/>
                  </a:cubicBezTo>
                  <a:lnTo>
                    <a:pt x="219303" y="33650"/>
                  </a:lnTo>
                  <a:lnTo>
                    <a:pt x="219303" y="16825"/>
                  </a:lnTo>
                  <a:cubicBezTo>
                    <a:pt x="219303" y="7518"/>
                    <a:pt x="226831" y="0"/>
                    <a:pt x="236152"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0" name="椭圆 69"/>
            <p:cNvSpPr/>
            <p:nvPr/>
          </p:nvSpPr>
          <p:spPr>
            <a:xfrm>
              <a:off x="978062" y="221377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449234" y="2173620"/>
              <a:ext cx="9298520" cy="499624"/>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a:solidFill>
                    <a:schemeClr val="tx1">
                      <a:lumMod val="75000"/>
                      <a:lumOff val="25000"/>
                    </a:schemeClr>
                  </a:solidFill>
                  <a:latin typeface="+mn-ea"/>
                </a:rPr>
                <a:t>在软件的生存周期中，一般地说，应该产生以下一些基本文档</a:t>
              </a:r>
              <a:r>
                <a:rPr lang="zh-CN" altLang="en-US" sz="2000" dirty="0" smtClean="0">
                  <a:solidFill>
                    <a:schemeClr val="tx1">
                      <a:lumMod val="75000"/>
                      <a:lumOff val="25000"/>
                    </a:schemeClr>
                  </a:solidFill>
                  <a:latin typeface="+mn-ea"/>
                </a:rPr>
                <a:t>：</a:t>
              </a:r>
              <a:endParaRPr lang="zh-CN" altLang="en-US" sz="2000" dirty="0">
                <a:solidFill>
                  <a:schemeClr val="tx1">
                    <a:lumMod val="75000"/>
                    <a:lumOff val="25000"/>
                  </a:schemeClr>
                </a:solidFill>
                <a:latin typeface="+mn-ea"/>
              </a:endParaRPr>
            </a:p>
          </p:txBody>
        </p:sp>
      </p:grpSp>
    </p:spTree>
    <p:extLst>
      <p:ext uri="{BB962C8B-B14F-4D97-AF65-F5344CB8AC3E}">
        <p14:creationId xmlns:p14="http://schemas.microsoft.com/office/powerpoint/2010/main" val="1135223782"/>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5"/>
                                        </p:tgtEl>
                                        <p:attrNameLst>
                                          <p:attrName>style.visibility</p:attrName>
                                        </p:attrNameLst>
                                      </p:cBhvr>
                                      <p:to>
                                        <p:strVal val="visible"/>
                                      </p:to>
                                    </p:set>
                                  </p:childTnLst>
                                </p:cTn>
                              </p:par>
                            </p:childTnLst>
                          </p:cTn>
                        </p:par>
                        <p:par>
                          <p:cTn id="10" fill="hold">
                            <p:stCondLst>
                              <p:cond delay="0"/>
                            </p:stCondLst>
                            <p:childTnLst>
                              <p:par>
                                <p:cTn id="11" presetID="42"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9055303" cy="907242"/>
            <a:chOff x="611211" y="268578"/>
            <a:chExt cx="9055303" cy="907242"/>
          </a:xfrm>
        </p:grpSpPr>
        <p:sp>
          <p:nvSpPr>
            <p:cNvPr id="2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719241" y="570577"/>
              <a:ext cx="7947273" cy="369332"/>
            </a:xfrm>
            <a:prstGeom prst="rect">
              <a:avLst/>
            </a:prstGeom>
          </p:spPr>
          <p:txBody>
            <a:bodyPr wrap="square">
              <a:spAutoFit/>
            </a:bodyPr>
            <a:lstStyle/>
            <a:p>
              <a:r>
                <a:rPr lang="zh-CN" altLang="en-US" b="1" dirty="0" smtClean="0"/>
                <a:t>中华人民共和国</a:t>
              </a:r>
              <a:r>
                <a:rPr lang="zh-CN" altLang="en-US" b="1" dirty="0"/>
                <a:t>国家标准 </a:t>
              </a:r>
              <a:r>
                <a:rPr lang="en-US" altLang="zh-CN" b="1" dirty="0" smtClean="0"/>
                <a:t>GB/T  </a:t>
              </a:r>
              <a:r>
                <a:rPr lang="en-US" altLang="zh-CN" b="1" dirty="0"/>
                <a:t>8567—2006</a:t>
              </a:r>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5" name="组合 4"/>
          <p:cNvGrpSpPr/>
          <p:nvPr/>
        </p:nvGrpSpPr>
        <p:grpSpPr>
          <a:xfrm>
            <a:off x="1118199" y="1277603"/>
            <a:ext cx="3331907" cy="5123197"/>
            <a:chOff x="978062" y="1277603"/>
            <a:chExt cx="3331907" cy="5123197"/>
          </a:xfrm>
        </p:grpSpPr>
        <p:grpSp>
          <p:nvGrpSpPr>
            <p:cNvPr id="18" name="组合 17"/>
            <p:cNvGrpSpPr/>
            <p:nvPr/>
          </p:nvGrpSpPr>
          <p:grpSpPr>
            <a:xfrm>
              <a:off x="985133" y="1277603"/>
              <a:ext cx="3180467" cy="553998"/>
              <a:chOff x="985133" y="1936780"/>
              <a:chExt cx="3180467" cy="553998"/>
            </a:xfrm>
          </p:grpSpPr>
          <p:sp>
            <p:nvSpPr>
              <p:cNvPr id="26" name="矩形 25"/>
              <p:cNvSpPr/>
              <p:nvPr/>
            </p:nvSpPr>
            <p:spPr>
              <a:xfrm>
                <a:off x="1456563" y="1936780"/>
                <a:ext cx="2709037" cy="553998"/>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a:solidFill>
                      <a:schemeClr val="tx1">
                        <a:lumMod val="75000"/>
                        <a:lumOff val="25000"/>
                      </a:schemeClr>
                    </a:solidFill>
                    <a:latin typeface="+mn-ea"/>
                  </a:rPr>
                  <a:t>文档编制过程</a:t>
                </a:r>
                <a:r>
                  <a:rPr lang="zh-CN" altLang="en-US" sz="2000" dirty="0" smtClean="0">
                    <a:solidFill>
                      <a:schemeClr val="tx1">
                        <a:lumMod val="75000"/>
                        <a:lumOff val="25000"/>
                      </a:schemeClr>
                    </a:solidFill>
                    <a:latin typeface="+mn-ea"/>
                  </a:rPr>
                  <a:t>概要：</a:t>
                </a:r>
                <a:endParaRPr lang="zh-CN" altLang="en-US" sz="1400" dirty="0">
                  <a:solidFill>
                    <a:schemeClr val="tx1">
                      <a:lumMod val="75000"/>
                      <a:lumOff val="25000"/>
                    </a:schemeClr>
                  </a:solidFill>
                  <a:latin typeface="+mn-ea"/>
                </a:endParaRPr>
              </a:p>
            </p:txBody>
          </p:sp>
          <p:sp>
            <p:nvSpPr>
              <p:cNvPr id="70" name="椭圆 69"/>
              <p:cNvSpPr/>
              <p:nvPr/>
            </p:nvSpPr>
            <p:spPr>
              <a:xfrm>
                <a:off x="985133" y="2004126"/>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8062" y="2108599"/>
              <a:ext cx="3331907" cy="42922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 name="组合 5"/>
          <p:cNvGrpSpPr/>
          <p:nvPr/>
        </p:nvGrpSpPr>
        <p:grpSpPr>
          <a:xfrm>
            <a:off x="5466049" y="2361873"/>
            <a:ext cx="4839094" cy="3785652"/>
            <a:chOff x="6336906" y="1277603"/>
            <a:chExt cx="4839094" cy="3785652"/>
          </a:xfrm>
        </p:grpSpPr>
        <p:sp>
          <p:nvSpPr>
            <p:cNvPr id="4" name="矩形 3"/>
            <p:cNvSpPr/>
            <p:nvPr/>
          </p:nvSpPr>
          <p:spPr>
            <a:xfrm>
              <a:off x="6756211" y="1277603"/>
              <a:ext cx="4419789" cy="3785652"/>
            </a:xfrm>
            <a:prstGeom prst="rect">
              <a:avLst/>
            </a:prstGeom>
          </p:spPr>
          <p:txBody>
            <a:bodyPr wrap="square">
              <a:spAutoFit/>
            </a:bodyPr>
            <a:lstStyle/>
            <a:p>
              <a:pPr>
                <a:lnSpc>
                  <a:spcPct val="150000"/>
                </a:lnSpc>
              </a:pPr>
              <a:r>
                <a:rPr lang="zh-CN" altLang="zh-CN" sz="2000" dirty="0">
                  <a:solidFill>
                    <a:schemeClr val="tx1">
                      <a:lumMod val="75000"/>
                      <a:lumOff val="25000"/>
                    </a:schemeClr>
                  </a:solidFill>
                  <a:latin typeface="+mn-ea"/>
                </a:rPr>
                <a:t>其中，有两个阴影框。在一个阴影框中的所有活动应在下一个阴影框中的活动开始之前完成。在阴影框中的活动可以并行执行。虚线指示可能的重复。</a:t>
              </a:r>
            </a:p>
            <a:p>
              <a:pPr>
                <a:lnSpc>
                  <a:spcPct val="150000"/>
                </a:lnSpc>
              </a:pPr>
              <a:r>
                <a:rPr lang="zh-CN" altLang="zh-CN" sz="2000" dirty="0">
                  <a:solidFill>
                    <a:schemeClr val="tx1">
                      <a:lumMod val="75000"/>
                      <a:lumOff val="25000"/>
                    </a:schemeClr>
                  </a:solidFill>
                  <a:latin typeface="+mn-ea"/>
                </a:rPr>
                <a:t>在文档的最小内容已经由需方规定的情况下，这宜由文档管理者在文档计划开发期间纳入。</a:t>
              </a:r>
              <a:endParaRPr lang="zh-CN" altLang="en-US" sz="2000" dirty="0">
                <a:solidFill>
                  <a:schemeClr val="tx1">
                    <a:lumMod val="75000"/>
                    <a:lumOff val="25000"/>
                  </a:schemeClr>
                </a:solidFill>
                <a:latin typeface="+mn-ea"/>
              </a:endParaRPr>
            </a:p>
          </p:txBody>
        </p:sp>
        <p:sp>
          <p:nvSpPr>
            <p:cNvPr id="19" name="椭圆 18"/>
            <p:cNvSpPr/>
            <p:nvPr/>
          </p:nvSpPr>
          <p:spPr>
            <a:xfrm>
              <a:off x="6336906" y="134494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60578103"/>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42" presetClass="entr" presetSubtype="0" fill="hold" nodeType="after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anim calcmode="lin" valueType="num">
                                      <p:cBhvr>
                                        <p:cTn id="11" dur="1000" fill="hold"/>
                                        <p:tgtEl>
                                          <p:spTgt spid="5"/>
                                        </p:tgtEl>
                                        <p:attrNameLst>
                                          <p:attrName>ppt_x</p:attrName>
                                        </p:attrNameLst>
                                      </p:cBhvr>
                                      <p:tavLst>
                                        <p:tav tm="0">
                                          <p:val>
                                            <p:strVal val="#ppt_x"/>
                                          </p:val>
                                        </p:tav>
                                        <p:tav tm="100000">
                                          <p:val>
                                            <p:strVal val="#ppt_x"/>
                                          </p:val>
                                        </p:tav>
                                      </p:tavLst>
                                    </p:anim>
                                    <p:anim calcmode="lin" valueType="num">
                                      <p:cBhvr>
                                        <p:cTn id="12" dur="1000" fill="hold"/>
                                        <p:tgtEl>
                                          <p:spTgt spid="5"/>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anim calcmode="lin" valueType="num">
                                      <p:cBhvr>
                                        <p:cTn id="16" dur="1000" fill="hold"/>
                                        <p:tgtEl>
                                          <p:spTgt spid="6"/>
                                        </p:tgtEl>
                                        <p:attrNameLst>
                                          <p:attrName>ppt_x</p:attrName>
                                        </p:attrNameLst>
                                      </p:cBhvr>
                                      <p:tavLst>
                                        <p:tav tm="0">
                                          <p:val>
                                            <p:strVal val="#ppt_x"/>
                                          </p:val>
                                        </p:tav>
                                        <p:tav tm="100000">
                                          <p:val>
                                            <p:strVal val="#ppt_x"/>
                                          </p:val>
                                        </p:tav>
                                      </p:tavLst>
                                    </p:anim>
                                    <p:anim calcmode="lin" valueType="num">
                                      <p:cBhvr>
                                        <p:cTn id="1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9055303" cy="907242"/>
            <a:chOff x="611211" y="268578"/>
            <a:chExt cx="9055303" cy="907242"/>
          </a:xfrm>
        </p:grpSpPr>
        <p:sp>
          <p:nvSpPr>
            <p:cNvPr id="2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719241" y="570577"/>
              <a:ext cx="7947273" cy="369332"/>
            </a:xfrm>
            <a:prstGeom prst="rect">
              <a:avLst/>
            </a:prstGeom>
          </p:spPr>
          <p:txBody>
            <a:bodyPr wrap="square">
              <a:spAutoFit/>
            </a:bodyPr>
            <a:lstStyle/>
            <a:p>
              <a:r>
                <a:rPr lang="zh-CN" altLang="en-US" b="1" dirty="0" smtClean="0"/>
                <a:t>中华人民共和国</a:t>
              </a:r>
              <a:r>
                <a:rPr lang="zh-CN" altLang="en-US" b="1" dirty="0"/>
                <a:t>国家标准 </a:t>
              </a:r>
              <a:r>
                <a:rPr lang="en-US" altLang="zh-CN" b="1" dirty="0" smtClean="0"/>
                <a:t>GB/T  </a:t>
              </a:r>
              <a:r>
                <a:rPr lang="en-US" altLang="zh-CN" b="1" dirty="0"/>
                <a:t>8567—2006</a:t>
              </a:r>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3" name="组合 2"/>
          <p:cNvGrpSpPr/>
          <p:nvPr/>
        </p:nvGrpSpPr>
        <p:grpSpPr>
          <a:xfrm>
            <a:off x="1125399" y="2281121"/>
            <a:ext cx="4891090" cy="1338828"/>
            <a:chOff x="1125399" y="2281121"/>
            <a:chExt cx="4891090" cy="1338828"/>
          </a:xfrm>
        </p:grpSpPr>
        <p:sp>
          <p:nvSpPr>
            <p:cNvPr id="4" name="矩形 3"/>
            <p:cNvSpPr/>
            <p:nvPr/>
          </p:nvSpPr>
          <p:spPr>
            <a:xfrm>
              <a:off x="1596700" y="2281121"/>
              <a:ext cx="4419789" cy="1338828"/>
            </a:xfrm>
            <a:prstGeom prst="rect">
              <a:avLst/>
            </a:prstGeom>
          </p:spPr>
          <p:txBody>
            <a:bodyPr wrap="square">
              <a:spAutoFit/>
            </a:bodyPr>
            <a:lstStyle/>
            <a:p>
              <a:pPr>
                <a:lnSpc>
                  <a:spcPct val="150000"/>
                </a:lnSpc>
              </a:pPr>
              <a:r>
                <a:rPr lang="zh-CN" altLang="en-US" dirty="0">
                  <a:solidFill>
                    <a:schemeClr val="tx1">
                      <a:lumMod val="75000"/>
                      <a:lumOff val="25000"/>
                    </a:schemeClr>
                  </a:solidFill>
                  <a:latin typeface="+mn-ea"/>
                </a:rPr>
                <a:t>所有有关的规格说明、记录格式、屏幕和报告布局、</a:t>
              </a:r>
              <a:r>
                <a:rPr lang="en-US" altLang="zh-CN" dirty="0" err="1">
                  <a:solidFill>
                    <a:schemeClr val="tx1">
                      <a:lumMod val="75000"/>
                      <a:lumOff val="25000"/>
                    </a:schemeClr>
                  </a:solidFill>
                  <a:latin typeface="+mn-ea"/>
                </a:rPr>
                <a:t>cASE</a:t>
              </a:r>
              <a:r>
                <a:rPr lang="zh-CN" altLang="en-US" dirty="0">
                  <a:solidFill>
                    <a:schemeClr val="tx1">
                      <a:lumMod val="75000"/>
                      <a:lumOff val="25000"/>
                    </a:schemeClr>
                  </a:solidFill>
                  <a:latin typeface="+mn-ea"/>
                </a:rPr>
                <a:t>工具输出和文档的准备所需要的任何其他的信息</a:t>
              </a:r>
            </a:p>
          </p:txBody>
        </p:sp>
        <p:sp>
          <p:nvSpPr>
            <p:cNvPr id="17" name="椭圆 16"/>
            <p:cNvSpPr/>
            <p:nvPr/>
          </p:nvSpPr>
          <p:spPr>
            <a:xfrm>
              <a:off x="1125399" y="2281121"/>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6502941" y="2281121"/>
            <a:ext cx="4891090" cy="458908"/>
            <a:chOff x="1125399" y="2281121"/>
            <a:chExt cx="4891090" cy="458908"/>
          </a:xfrm>
        </p:grpSpPr>
        <p:sp>
          <p:nvSpPr>
            <p:cNvPr id="22" name="矩形 21"/>
            <p:cNvSpPr/>
            <p:nvPr/>
          </p:nvSpPr>
          <p:spPr>
            <a:xfrm>
              <a:off x="1596700" y="2281121"/>
              <a:ext cx="4419789" cy="458908"/>
            </a:xfrm>
            <a:prstGeom prst="rect">
              <a:avLst/>
            </a:prstGeom>
          </p:spPr>
          <p:txBody>
            <a:bodyPr wrap="square">
              <a:spAutoFit/>
            </a:bodyPr>
            <a:lstStyle/>
            <a:p>
              <a:pPr>
                <a:lnSpc>
                  <a:spcPct val="150000"/>
                </a:lnSpc>
              </a:pPr>
              <a:r>
                <a:rPr lang="zh-CN" altLang="en-US" dirty="0">
                  <a:solidFill>
                    <a:schemeClr val="tx1">
                      <a:lumMod val="75000"/>
                      <a:lumOff val="25000"/>
                    </a:schemeClr>
                  </a:solidFill>
                  <a:latin typeface="+mn-ea"/>
                </a:rPr>
                <a:t>若可用，软件的操作副本</a:t>
              </a:r>
            </a:p>
          </p:txBody>
        </p:sp>
        <p:sp>
          <p:nvSpPr>
            <p:cNvPr id="24" name="椭圆 23"/>
            <p:cNvSpPr/>
            <p:nvPr/>
          </p:nvSpPr>
          <p:spPr>
            <a:xfrm>
              <a:off x="1125399" y="2281121"/>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1125399" y="1280059"/>
            <a:ext cx="2501870" cy="734007"/>
            <a:chOff x="697828" y="1290969"/>
            <a:chExt cx="2501870" cy="734007"/>
          </a:xfrm>
        </p:grpSpPr>
        <p:grpSp>
          <p:nvGrpSpPr>
            <p:cNvPr id="25" name="组合 24"/>
            <p:cNvGrpSpPr/>
            <p:nvPr/>
          </p:nvGrpSpPr>
          <p:grpSpPr>
            <a:xfrm>
              <a:off x="697828" y="1290969"/>
              <a:ext cx="734007" cy="734007"/>
              <a:chOff x="2959100" y="1866900"/>
              <a:chExt cx="1536700" cy="1536700"/>
            </a:xfrm>
          </p:grpSpPr>
          <p:sp>
            <p:nvSpPr>
              <p:cNvPr id="27" name="椭圆 26"/>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8" name="椭圆 2"/>
              <p:cNvSpPr/>
              <p:nvPr/>
            </p:nvSpPr>
            <p:spPr>
              <a:xfrm>
                <a:off x="3361590" y="2271476"/>
                <a:ext cx="731720" cy="727548"/>
              </a:xfrm>
              <a:custGeom>
                <a:avLst/>
                <a:gdLst>
                  <a:gd name="T0" fmla="*/ 6256 w 6533"/>
                  <a:gd name="T1" fmla="*/ 1179 h 6506"/>
                  <a:gd name="T2" fmla="*/ 4855 w 6533"/>
                  <a:gd name="T3" fmla="*/ 1179 h 6506"/>
                  <a:gd name="T4" fmla="*/ 4855 w 6533"/>
                  <a:gd name="T5" fmla="*/ 971 h 6506"/>
                  <a:gd name="T6" fmla="*/ 3884 w 6533"/>
                  <a:gd name="T7" fmla="*/ 0 h 6506"/>
                  <a:gd name="T8" fmla="*/ 2593 w 6533"/>
                  <a:gd name="T9" fmla="*/ 0 h 6506"/>
                  <a:gd name="T10" fmla="*/ 1623 w 6533"/>
                  <a:gd name="T11" fmla="*/ 971 h 6506"/>
                  <a:gd name="T12" fmla="*/ 1623 w 6533"/>
                  <a:gd name="T13" fmla="*/ 1179 h 6506"/>
                  <a:gd name="T14" fmla="*/ 277 w 6533"/>
                  <a:gd name="T15" fmla="*/ 1179 h 6506"/>
                  <a:gd name="T16" fmla="*/ 0 w 6533"/>
                  <a:gd name="T17" fmla="*/ 1456 h 6506"/>
                  <a:gd name="T18" fmla="*/ 0 w 6533"/>
                  <a:gd name="T19" fmla="*/ 6228 h 6506"/>
                  <a:gd name="T20" fmla="*/ 277 w 6533"/>
                  <a:gd name="T21" fmla="*/ 6506 h 6506"/>
                  <a:gd name="T22" fmla="*/ 6241 w 6533"/>
                  <a:gd name="T23" fmla="*/ 6506 h 6506"/>
                  <a:gd name="T24" fmla="*/ 6532 w 6533"/>
                  <a:gd name="T25" fmla="*/ 6242 h 6506"/>
                  <a:gd name="T26" fmla="*/ 6532 w 6533"/>
                  <a:gd name="T27" fmla="*/ 1456 h 6506"/>
                  <a:gd name="T28" fmla="*/ 6256 w 6533"/>
                  <a:gd name="T29" fmla="*/ 1179 h 6506"/>
                  <a:gd name="T30" fmla="*/ 2192 w 6533"/>
                  <a:gd name="T31" fmla="*/ 971 h 6506"/>
                  <a:gd name="T32" fmla="*/ 2623 w 6533"/>
                  <a:gd name="T33" fmla="*/ 540 h 6506"/>
                  <a:gd name="T34" fmla="*/ 3913 w 6533"/>
                  <a:gd name="T35" fmla="*/ 540 h 6506"/>
                  <a:gd name="T36" fmla="*/ 4344 w 6533"/>
                  <a:gd name="T37" fmla="*/ 971 h 6506"/>
                  <a:gd name="T38" fmla="*/ 4344 w 6533"/>
                  <a:gd name="T39" fmla="*/ 1179 h 6506"/>
                  <a:gd name="T40" fmla="*/ 2192 w 6533"/>
                  <a:gd name="T41" fmla="*/ 1179 h 6506"/>
                  <a:gd name="T42" fmla="*/ 2192 w 6533"/>
                  <a:gd name="T43" fmla="*/ 971 h 6506"/>
                  <a:gd name="T44" fmla="*/ 5979 w 6533"/>
                  <a:gd name="T45" fmla="*/ 1719 h 6506"/>
                  <a:gd name="T46" fmla="*/ 5979 w 6533"/>
                  <a:gd name="T47" fmla="*/ 3024 h 6506"/>
                  <a:gd name="T48" fmla="*/ 5299 w 6533"/>
                  <a:gd name="T49" fmla="*/ 3356 h 6506"/>
                  <a:gd name="T50" fmla="*/ 4469 w 6533"/>
                  <a:gd name="T51" fmla="*/ 3096 h 6506"/>
                  <a:gd name="T52" fmla="*/ 3999 w 6533"/>
                  <a:gd name="T53" fmla="*/ 3078 h 6506"/>
                  <a:gd name="T54" fmla="*/ 3371 w 6533"/>
                  <a:gd name="T55" fmla="*/ 3356 h 6506"/>
                  <a:gd name="T56" fmla="*/ 2469 w 6533"/>
                  <a:gd name="T57" fmla="*/ 3038 h 6506"/>
                  <a:gd name="T58" fmla="*/ 2081 w 6533"/>
                  <a:gd name="T59" fmla="*/ 3066 h 6506"/>
                  <a:gd name="T60" fmla="*/ 1429 w 6533"/>
                  <a:gd name="T61" fmla="*/ 3371 h 6506"/>
                  <a:gd name="T62" fmla="*/ 541 w 6533"/>
                  <a:gd name="T63" fmla="*/ 3064 h 6506"/>
                  <a:gd name="T64" fmla="*/ 541 w 6533"/>
                  <a:gd name="T65" fmla="*/ 1719 h 6506"/>
                  <a:gd name="T66" fmla="*/ 5979 w 6533"/>
                  <a:gd name="T67" fmla="*/ 1719 h 6506"/>
                  <a:gd name="T68" fmla="*/ 541 w 6533"/>
                  <a:gd name="T69" fmla="*/ 5964 h 6506"/>
                  <a:gd name="T70" fmla="*/ 541 w 6533"/>
                  <a:gd name="T71" fmla="*/ 3722 h 6506"/>
                  <a:gd name="T72" fmla="*/ 1471 w 6533"/>
                  <a:gd name="T73" fmla="*/ 3924 h 6506"/>
                  <a:gd name="T74" fmla="*/ 2307 w 6533"/>
                  <a:gd name="T75" fmla="*/ 3603 h 6506"/>
                  <a:gd name="T76" fmla="*/ 3413 w 6533"/>
                  <a:gd name="T77" fmla="*/ 3910 h 6506"/>
                  <a:gd name="T78" fmla="*/ 4233 w 6533"/>
                  <a:gd name="T79" fmla="*/ 3602 h 6506"/>
                  <a:gd name="T80" fmla="*/ 5231 w 6533"/>
                  <a:gd name="T81" fmla="*/ 3910 h 6506"/>
                  <a:gd name="T82" fmla="*/ 5980 w 6533"/>
                  <a:gd name="T83" fmla="*/ 3720 h 6506"/>
                  <a:gd name="T84" fmla="*/ 5980 w 6533"/>
                  <a:gd name="T85" fmla="*/ 5963 h 6506"/>
                  <a:gd name="T86" fmla="*/ 541 w 6533"/>
                  <a:gd name="T87" fmla="*/ 5963 h 6506"/>
                  <a:gd name="T88" fmla="*/ 541 w 6533"/>
                  <a:gd name="T89" fmla="*/ 5964 h 6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533" h="6506">
                    <a:moveTo>
                      <a:pt x="6256" y="1179"/>
                    </a:moveTo>
                    <a:lnTo>
                      <a:pt x="4855" y="1179"/>
                    </a:lnTo>
                    <a:lnTo>
                      <a:pt x="4855" y="971"/>
                    </a:lnTo>
                    <a:cubicBezTo>
                      <a:pt x="4855" y="444"/>
                      <a:pt x="4424" y="0"/>
                      <a:pt x="3884" y="0"/>
                    </a:cubicBezTo>
                    <a:lnTo>
                      <a:pt x="2593" y="0"/>
                    </a:lnTo>
                    <a:cubicBezTo>
                      <a:pt x="2067" y="0"/>
                      <a:pt x="1623" y="431"/>
                      <a:pt x="1623" y="971"/>
                    </a:cubicBezTo>
                    <a:lnTo>
                      <a:pt x="1623" y="1179"/>
                    </a:lnTo>
                    <a:lnTo>
                      <a:pt x="277" y="1179"/>
                    </a:lnTo>
                    <a:cubicBezTo>
                      <a:pt x="125" y="1179"/>
                      <a:pt x="0" y="1304"/>
                      <a:pt x="0" y="1456"/>
                    </a:cubicBezTo>
                    <a:lnTo>
                      <a:pt x="0" y="6228"/>
                    </a:lnTo>
                    <a:cubicBezTo>
                      <a:pt x="0" y="6380"/>
                      <a:pt x="125" y="6506"/>
                      <a:pt x="277" y="6506"/>
                    </a:cubicBezTo>
                    <a:lnTo>
                      <a:pt x="6241" y="6506"/>
                    </a:lnTo>
                    <a:cubicBezTo>
                      <a:pt x="6393" y="6506"/>
                      <a:pt x="6519" y="6380"/>
                      <a:pt x="6532" y="6242"/>
                    </a:cubicBezTo>
                    <a:lnTo>
                      <a:pt x="6532" y="1456"/>
                    </a:lnTo>
                    <a:cubicBezTo>
                      <a:pt x="6533" y="1303"/>
                      <a:pt x="6408" y="1179"/>
                      <a:pt x="6256" y="1179"/>
                    </a:cubicBezTo>
                    <a:close/>
                    <a:moveTo>
                      <a:pt x="2192" y="971"/>
                    </a:moveTo>
                    <a:cubicBezTo>
                      <a:pt x="2192" y="735"/>
                      <a:pt x="2387" y="540"/>
                      <a:pt x="2623" y="540"/>
                    </a:cubicBezTo>
                    <a:lnTo>
                      <a:pt x="3913" y="540"/>
                    </a:lnTo>
                    <a:cubicBezTo>
                      <a:pt x="4149" y="540"/>
                      <a:pt x="4344" y="735"/>
                      <a:pt x="4344" y="971"/>
                    </a:cubicBezTo>
                    <a:lnTo>
                      <a:pt x="4344" y="1179"/>
                    </a:lnTo>
                    <a:lnTo>
                      <a:pt x="2192" y="1179"/>
                    </a:lnTo>
                    <a:lnTo>
                      <a:pt x="2192" y="971"/>
                    </a:lnTo>
                    <a:close/>
                    <a:moveTo>
                      <a:pt x="5979" y="1719"/>
                    </a:moveTo>
                    <a:lnTo>
                      <a:pt x="5979" y="3024"/>
                    </a:lnTo>
                    <a:cubicBezTo>
                      <a:pt x="5969" y="3032"/>
                      <a:pt x="5780" y="3318"/>
                      <a:pt x="5299" y="3356"/>
                    </a:cubicBezTo>
                    <a:cubicBezTo>
                      <a:pt x="5009" y="3382"/>
                      <a:pt x="4708" y="3282"/>
                      <a:pt x="4469" y="3096"/>
                    </a:cubicBezTo>
                    <a:cubicBezTo>
                      <a:pt x="4447" y="3011"/>
                      <a:pt x="4200" y="2842"/>
                      <a:pt x="3999" y="3078"/>
                    </a:cubicBezTo>
                    <a:cubicBezTo>
                      <a:pt x="3845" y="3242"/>
                      <a:pt x="3621" y="3343"/>
                      <a:pt x="3371" y="3356"/>
                    </a:cubicBezTo>
                    <a:cubicBezTo>
                      <a:pt x="3052" y="3384"/>
                      <a:pt x="2719" y="3259"/>
                      <a:pt x="2469" y="3038"/>
                    </a:cubicBezTo>
                    <a:cubicBezTo>
                      <a:pt x="2359" y="2940"/>
                      <a:pt x="2179" y="2955"/>
                      <a:pt x="2081" y="3066"/>
                    </a:cubicBezTo>
                    <a:cubicBezTo>
                      <a:pt x="1929" y="3246"/>
                      <a:pt x="1693" y="3356"/>
                      <a:pt x="1429" y="3371"/>
                    </a:cubicBezTo>
                    <a:cubicBezTo>
                      <a:pt x="1116" y="3398"/>
                      <a:pt x="789" y="3279"/>
                      <a:pt x="541" y="3064"/>
                    </a:cubicBezTo>
                    <a:lnTo>
                      <a:pt x="541" y="1719"/>
                    </a:lnTo>
                    <a:lnTo>
                      <a:pt x="5979" y="1719"/>
                    </a:lnTo>
                    <a:close/>
                    <a:moveTo>
                      <a:pt x="541" y="5964"/>
                    </a:moveTo>
                    <a:lnTo>
                      <a:pt x="541" y="3722"/>
                    </a:lnTo>
                    <a:cubicBezTo>
                      <a:pt x="796" y="3854"/>
                      <a:pt x="1096" y="3939"/>
                      <a:pt x="1471" y="3924"/>
                    </a:cubicBezTo>
                    <a:cubicBezTo>
                      <a:pt x="1783" y="3903"/>
                      <a:pt x="2069" y="3790"/>
                      <a:pt x="2307" y="3603"/>
                    </a:cubicBezTo>
                    <a:cubicBezTo>
                      <a:pt x="2604" y="3800"/>
                      <a:pt x="2975" y="3924"/>
                      <a:pt x="3413" y="3910"/>
                    </a:cubicBezTo>
                    <a:cubicBezTo>
                      <a:pt x="3719" y="3888"/>
                      <a:pt x="4000" y="3780"/>
                      <a:pt x="4233" y="3602"/>
                    </a:cubicBezTo>
                    <a:cubicBezTo>
                      <a:pt x="4531" y="3800"/>
                      <a:pt x="4881" y="3910"/>
                      <a:pt x="5231" y="3910"/>
                    </a:cubicBezTo>
                    <a:cubicBezTo>
                      <a:pt x="5559" y="3910"/>
                      <a:pt x="5788" y="3828"/>
                      <a:pt x="5980" y="3720"/>
                    </a:cubicBezTo>
                    <a:lnTo>
                      <a:pt x="5980" y="5963"/>
                    </a:lnTo>
                    <a:lnTo>
                      <a:pt x="541" y="5963"/>
                    </a:lnTo>
                    <a:lnTo>
                      <a:pt x="541" y="5964"/>
                    </a:ln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7" name="TextBox 6"/>
            <p:cNvSpPr txBox="1"/>
            <p:nvPr/>
          </p:nvSpPr>
          <p:spPr>
            <a:xfrm>
              <a:off x="1719241" y="1462397"/>
              <a:ext cx="1480457" cy="369332"/>
            </a:xfrm>
            <a:prstGeom prst="rect">
              <a:avLst/>
            </a:prstGeom>
            <a:noFill/>
          </p:spPr>
          <p:txBody>
            <a:bodyPr wrap="square" rtlCol="0">
              <a:spAutoFit/>
            </a:bodyPr>
            <a:lstStyle/>
            <a:p>
              <a:r>
                <a:rPr lang="zh-CN" altLang="en-US" b="1" dirty="0" smtClean="0"/>
                <a:t>源材料</a:t>
              </a:r>
              <a:endParaRPr lang="zh-CN" altLang="en-US" b="1" dirty="0"/>
            </a:p>
          </p:txBody>
        </p:sp>
      </p:grpSp>
      <p:grpSp>
        <p:nvGrpSpPr>
          <p:cNvPr id="29" name="组合 28"/>
          <p:cNvGrpSpPr/>
          <p:nvPr/>
        </p:nvGrpSpPr>
        <p:grpSpPr>
          <a:xfrm>
            <a:off x="1125399" y="4126405"/>
            <a:ext cx="4891090" cy="874407"/>
            <a:chOff x="1125399" y="2281121"/>
            <a:chExt cx="4891090" cy="874407"/>
          </a:xfrm>
        </p:grpSpPr>
        <p:sp>
          <p:nvSpPr>
            <p:cNvPr id="30" name="矩形 29"/>
            <p:cNvSpPr/>
            <p:nvPr/>
          </p:nvSpPr>
          <p:spPr>
            <a:xfrm>
              <a:off x="1596700" y="2281121"/>
              <a:ext cx="4419789" cy="874407"/>
            </a:xfrm>
            <a:prstGeom prst="rect">
              <a:avLst/>
            </a:prstGeom>
          </p:spPr>
          <p:txBody>
            <a:bodyPr wrap="square">
              <a:spAutoFit/>
            </a:bodyPr>
            <a:lstStyle/>
            <a:p>
              <a:pPr>
                <a:lnSpc>
                  <a:spcPct val="150000"/>
                </a:lnSpc>
              </a:pPr>
              <a:r>
                <a:rPr lang="zh-CN" altLang="en-US" dirty="0">
                  <a:solidFill>
                    <a:schemeClr val="tx1">
                      <a:lumMod val="75000"/>
                      <a:lumOff val="25000"/>
                    </a:schemeClr>
                  </a:solidFill>
                  <a:latin typeface="+mn-ea"/>
                </a:rPr>
                <a:t>软件的分析员和程序员，以及及时和确切地解答由文档开发人员提出的问题</a:t>
              </a:r>
            </a:p>
          </p:txBody>
        </p:sp>
        <p:sp>
          <p:nvSpPr>
            <p:cNvPr id="31" name="椭圆 30"/>
            <p:cNvSpPr/>
            <p:nvPr/>
          </p:nvSpPr>
          <p:spPr>
            <a:xfrm>
              <a:off x="1125399" y="2281121"/>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6502941" y="4180749"/>
            <a:ext cx="4891090" cy="874407"/>
            <a:chOff x="1125399" y="2281121"/>
            <a:chExt cx="4891090" cy="874407"/>
          </a:xfrm>
        </p:grpSpPr>
        <p:sp>
          <p:nvSpPr>
            <p:cNvPr id="33" name="矩形 32"/>
            <p:cNvSpPr/>
            <p:nvPr/>
          </p:nvSpPr>
          <p:spPr>
            <a:xfrm>
              <a:off x="1596700" y="2281121"/>
              <a:ext cx="4419789" cy="874407"/>
            </a:xfrm>
            <a:prstGeom prst="rect">
              <a:avLst/>
            </a:prstGeom>
          </p:spPr>
          <p:txBody>
            <a:bodyPr wrap="square">
              <a:spAutoFit/>
            </a:bodyPr>
            <a:lstStyle/>
            <a:p>
              <a:pPr>
                <a:lnSpc>
                  <a:spcPct val="150000"/>
                </a:lnSpc>
              </a:pPr>
              <a:r>
                <a:rPr lang="zh-CN" altLang="en-US" dirty="0">
                  <a:solidFill>
                    <a:schemeClr val="tx1">
                      <a:lumMod val="75000"/>
                      <a:lumOff val="25000"/>
                    </a:schemeClr>
                  </a:solidFill>
                  <a:latin typeface="+mn-ea"/>
                </a:rPr>
                <a:t>若可能，访问典型的用户</a:t>
              </a:r>
              <a:r>
                <a:rPr lang="en-US" altLang="zh-CN" dirty="0">
                  <a:solidFill>
                    <a:schemeClr val="tx1">
                      <a:lumMod val="75000"/>
                      <a:lumOff val="25000"/>
                    </a:schemeClr>
                  </a:solidFill>
                  <a:latin typeface="+mn-ea"/>
                </a:rPr>
                <a:t>(</a:t>
              </a:r>
              <a:r>
                <a:rPr lang="zh-CN" altLang="en-US" dirty="0">
                  <a:solidFill>
                    <a:schemeClr val="tx1">
                      <a:lumMod val="75000"/>
                      <a:lumOff val="25000"/>
                    </a:schemeClr>
                  </a:solidFill>
                  <a:latin typeface="+mn-ea"/>
                </a:rPr>
                <a:t>为了做读者分析和可用性测试</a:t>
              </a:r>
              <a:r>
                <a:rPr lang="en-US" altLang="zh-CN" dirty="0">
                  <a:solidFill>
                    <a:schemeClr val="tx1">
                      <a:lumMod val="75000"/>
                      <a:lumOff val="25000"/>
                    </a:schemeClr>
                  </a:solidFill>
                  <a:latin typeface="+mn-ea"/>
                </a:rPr>
                <a:t>)</a:t>
              </a:r>
              <a:endParaRPr lang="zh-CN" altLang="en-US" dirty="0">
                <a:solidFill>
                  <a:schemeClr val="tx1">
                    <a:lumMod val="75000"/>
                    <a:lumOff val="25000"/>
                  </a:schemeClr>
                </a:solidFill>
                <a:latin typeface="+mn-ea"/>
              </a:endParaRPr>
            </a:p>
          </p:txBody>
        </p:sp>
        <p:sp>
          <p:nvSpPr>
            <p:cNvPr id="34" name="椭圆 33"/>
            <p:cNvSpPr/>
            <p:nvPr/>
          </p:nvSpPr>
          <p:spPr>
            <a:xfrm>
              <a:off x="1125399" y="2281121"/>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2955756"/>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8"/>
                                        </p:tgtEl>
                                        <p:attrNameLst>
                                          <p:attrName>style.visibility</p:attrName>
                                        </p:attrNameLst>
                                      </p:cBhvr>
                                      <p:to>
                                        <p:strVal val="visible"/>
                                      </p:to>
                                    </p:set>
                                  </p:childTnLst>
                                </p:cTn>
                              </p:par>
                            </p:childTnLst>
                          </p:cTn>
                        </p:par>
                        <p:par>
                          <p:cTn id="10" fill="hold">
                            <p:stCondLst>
                              <p:cond delay="0"/>
                            </p:stCondLst>
                            <p:childTnLst>
                              <p:par>
                                <p:cTn id="11" presetID="42"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1000"/>
                                        <p:tgtEl>
                                          <p:spTgt spid="21"/>
                                        </p:tgtEl>
                                      </p:cBhvr>
                                    </p:animEffect>
                                    <p:anim calcmode="lin" valueType="num">
                                      <p:cBhvr>
                                        <p:cTn id="20" dur="1000" fill="hold"/>
                                        <p:tgtEl>
                                          <p:spTgt spid="21"/>
                                        </p:tgtEl>
                                        <p:attrNameLst>
                                          <p:attrName>ppt_x</p:attrName>
                                        </p:attrNameLst>
                                      </p:cBhvr>
                                      <p:tavLst>
                                        <p:tav tm="0">
                                          <p:val>
                                            <p:strVal val="#ppt_x"/>
                                          </p:val>
                                        </p:tav>
                                        <p:tav tm="100000">
                                          <p:val>
                                            <p:strVal val="#ppt_x"/>
                                          </p:val>
                                        </p:tav>
                                      </p:tavLst>
                                    </p:anim>
                                    <p:anim calcmode="lin" valueType="num">
                                      <p:cBhvr>
                                        <p:cTn id="21" dur="1000" fill="hold"/>
                                        <p:tgtEl>
                                          <p:spTgt spid="21"/>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14" presetClass="entr" presetSubtype="10" fill="hold" nodeType="after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randombar(horizontal)">
                                      <p:cBhvr>
                                        <p:cTn id="25" dur="500"/>
                                        <p:tgtEl>
                                          <p:spTgt spid="29"/>
                                        </p:tgtEl>
                                      </p:cBhvr>
                                    </p:animEffect>
                                  </p:childTnLst>
                                </p:cTn>
                              </p:par>
                            </p:childTnLst>
                          </p:cTn>
                        </p:par>
                        <p:par>
                          <p:cTn id="26" fill="hold">
                            <p:stCondLst>
                              <p:cond delay="2500"/>
                            </p:stCondLst>
                            <p:childTnLst>
                              <p:par>
                                <p:cTn id="27" presetID="14" presetClass="entr" presetSubtype="10" fill="hold" nodeType="after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randombar(horizontal)">
                                      <p:cBhvr>
                                        <p:cTn id="2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1080471" y="2356380"/>
            <a:ext cx="5015529" cy="990280"/>
            <a:chOff x="1080471" y="2356380"/>
            <a:chExt cx="5015529" cy="990280"/>
          </a:xfrm>
        </p:grpSpPr>
        <p:grpSp>
          <p:nvGrpSpPr>
            <p:cNvPr id="25" name="组合 24"/>
            <p:cNvGrpSpPr/>
            <p:nvPr/>
          </p:nvGrpSpPr>
          <p:grpSpPr>
            <a:xfrm>
              <a:off x="1080471" y="2438400"/>
              <a:ext cx="798285" cy="798285"/>
              <a:chOff x="2959100" y="1866900"/>
              <a:chExt cx="1536700" cy="1536700"/>
            </a:xfrm>
          </p:grpSpPr>
          <p:sp>
            <p:nvSpPr>
              <p:cNvPr id="26" name="椭圆 25"/>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椭圆 2"/>
              <p:cNvSpPr/>
              <p:nvPr/>
            </p:nvSpPr>
            <p:spPr>
              <a:xfrm>
                <a:off x="3420804" y="2269390"/>
                <a:ext cx="613291" cy="731720"/>
              </a:xfrm>
              <a:custGeom>
                <a:avLst/>
                <a:gdLst>
                  <a:gd name="connsiteX0" fmla="*/ 105284 w 507577"/>
                  <a:gd name="connsiteY0" fmla="*/ 315145 h 605592"/>
                  <a:gd name="connsiteX1" fmla="*/ 328130 w 507577"/>
                  <a:gd name="connsiteY1" fmla="*/ 315145 h 605592"/>
                  <a:gd name="connsiteX2" fmla="*/ 328130 w 507577"/>
                  <a:gd name="connsiteY2" fmla="*/ 339913 h 605592"/>
                  <a:gd name="connsiteX3" fmla="*/ 105284 w 507577"/>
                  <a:gd name="connsiteY3" fmla="*/ 339913 h 605592"/>
                  <a:gd name="connsiteX4" fmla="*/ 445650 w 507577"/>
                  <a:gd name="connsiteY4" fmla="*/ 296632 h 605592"/>
                  <a:gd name="connsiteX5" fmla="*/ 445650 w 507577"/>
                  <a:gd name="connsiteY5" fmla="*/ 346039 h 605592"/>
                  <a:gd name="connsiteX6" fmla="*/ 482788 w 507577"/>
                  <a:gd name="connsiteY6" fmla="*/ 346039 h 605592"/>
                  <a:gd name="connsiteX7" fmla="*/ 482788 w 507577"/>
                  <a:gd name="connsiteY7" fmla="*/ 296632 h 605592"/>
                  <a:gd name="connsiteX8" fmla="*/ 105284 w 507577"/>
                  <a:gd name="connsiteY8" fmla="*/ 265749 h 605592"/>
                  <a:gd name="connsiteX9" fmla="*/ 198148 w 507577"/>
                  <a:gd name="connsiteY9" fmla="*/ 265749 h 605592"/>
                  <a:gd name="connsiteX10" fmla="*/ 198148 w 507577"/>
                  <a:gd name="connsiteY10" fmla="*/ 290447 h 605592"/>
                  <a:gd name="connsiteX11" fmla="*/ 105284 w 507577"/>
                  <a:gd name="connsiteY11" fmla="*/ 290447 h 605592"/>
                  <a:gd name="connsiteX12" fmla="*/ 451901 w 507577"/>
                  <a:gd name="connsiteY12" fmla="*/ 234771 h 605592"/>
                  <a:gd name="connsiteX13" fmla="*/ 476669 w 507577"/>
                  <a:gd name="connsiteY13" fmla="*/ 234771 h 605592"/>
                  <a:gd name="connsiteX14" fmla="*/ 476669 w 507577"/>
                  <a:gd name="connsiteY14" fmla="*/ 259539 h 605592"/>
                  <a:gd name="connsiteX15" fmla="*/ 451901 w 507577"/>
                  <a:gd name="connsiteY15" fmla="*/ 259539 h 605592"/>
                  <a:gd name="connsiteX16" fmla="*/ 445650 w 507577"/>
                  <a:gd name="connsiteY16" fmla="*/ 222474 h 605592"/>
                  <a:gd name="connsiteX17" fmla="*/ 445650 w 507577"/>
                  <a:gd name="connsiteY17" fmla="*/ 271881 h 605592"/>
                  <a:gd name="connsiteX18" fmla="*/ 482788 w 507577"/>
                  <a:gd name="connsiteY18" fmla="*/ 271881 h 605592"/>
                  <a:gd name="connsiteX19" fmla="*/ 482788 w 507577"/>
                  <a:gd name="connsiteY19" fmla="*/ 222474 h 605592"/>
                  <a:gd name="connsiteX20" fmla="*/ 445650 w 507577"/>
                  <a:gd name="connsiteY20" fmla="*/ 148316 h 605592"/>
                  <a:gd name="connsiteX21" fmla="*/ 445650 w 507577"/>
                  <a:gd name="connsiteY21" fmla="*/ 197724 h 605592"/>
                  <a:gd name="connsiteX22" fmla="*/ 482788 w 507577"/>
                  <a:gd name="connsiteY22" fmla="*/ 197724 h 605592"/>
                  <a:gd name="connsiteX23" fmla="*/ 482788 w 507577"/>
                  <a:gd name="connsiteY23" fmla="*/ 148316 h 605592"/>
                  <a:gd name="connsiteX24" fmla="*/ 451901 w 507577"/>
                  <a:gd name="connsiteY24" fmla="*/ 86513 h 605592"/>
                  <a:gd name="connsiteX25" fmla="*/ 476669 w 507577"/>
                  <a:gd name="connsiteY25" fmla="*/ 86513 h 605592"/>
                  <a:gd name="connsiteX26" fmla="*/ 476669 w 507577"/>
                  <a:gd name="connsiteY26" fmla="*/ 111211 h 605592"/>
                  <a:gd name="connsiteX27" fmla="*/ 451901 w 507577"/>
                  <a:gd name="connsiteY27" fmla="*/ 111211 h 605592"/>
                  <a:gd name="connsiteX28" fmla="*/ 129981 w 507577"/>
                  <a:gd name="connsiteY28" fmla="*/ 80361 h 605592"/>
                  <a:gd name="connsiteX29" fmla="*/ 129981 w 507577"/>
                  <a:gd name="connsiteY29" fmla="*/ 160651 h 605592"/>
                  <a:gd name="connsiteX30" fmla="*/ 346680 w 507577"/>
                  <a:gd name="connsiteY30" fmla="*/ 160651 h 605592"/>
                  <a:gd name="connsiteX31" fmla="*/ 346680 w 507577"/>
                  <a:gd name="connsiteY31" fmla="*/ 185406 h 605592"/>
                  <a:gd name="connsiteX32" fmla="*/ 129981 w 507577"/>
                  <a:gd name="connsiteY32" fmla="*/ 185406 h 605592"/>
                  <a:gd name="connsiteX33" fmla="*/ 129981 w 507577"/>
                  <a:gd name="connsiteY33" fmla="*/ 203948 h 605592"/>
                  <a:gd name="connsiteX34" fmla="*/ 365248 w 507577"/>
                  <a:gd name="connsiteY34" fmla="*/ 203948 h 605592"/>
                  <a:gd name="connsiteX35" fmla="*/ 365248 w 507577"/>
                  <a:gd name="connsiteY35" fmla="*/ 80361 h 605592"/>
                  <a:gd name="connsiteX36" fmla="*/ 445650 w 507577"/>
                  <a:gd name="connsiteY36" fmla="*/ 74158 h 605592"/>
                  <a:gd name="connsiteX37" fmla="*/ 445650 w 507577"/>
                  <a:gd name="connsiteY37" fmla="*/ 123566 h 605592"/>
                  <a:gd name="connsiteX38" fmla="*/ 482788 w 507577"/>
                  <a:gd name="connsiteY38" fmla="*/ 123566 h 605592"/>
                  <a:gd name="connsiteX39" fmla="*/ 482788 w 507577"/>
                  <a:gd name="connsiteY39" fmla="*/ 74158 h 605592"/>
                  <a:gd name="connsiteX40" fmla="*/ 117632 w 507577"/>
                  <a:gd name="connsiteY40" fmla="*/ 55606 h 605592"/>
                  <a:gd name="connsiteX41" fmla="*/ 377597 w 507577"/>
                  <a:gd name="connsiteY41" fmla="*/ 55606 h 605592"/>
                  <a:gd name="connsiteX42" fmla="*/ 389945 w 507577"/>
                  <a:gd name="connsiteY42" fmla="*/ 67937 h 605592"/>
                  <a:gd name="connsiteX43" fmla="*/ 389945 w 507577"/>
                  <a:gd name="connsiteY43" fmla="*/ 216279 h 605592"/>
                  <a:gd name="connsiteX44" fmla="*/ 377597 w 507577"/>
                  <a:gd name="connsiteY44" fmla="*/ 228703 h 605592"/>
                  <a:gd name="connsiteX45" fmla="*/ 117632 w 507577"/>
                  <a:gd name="connsiteY45" fmla="*/ 228703 h 605592"/>
                  <a:gd name="connsiteX46" fmla="*/ 105284 w 507577"/>
                  <a:gd name="connsiteY46" fmla="*/ 216279 h 605592"/>
                  <a:gd name="connsiteX47" fmla="*/ 105284 w 507577"/>
                  <a:gd name="connsiteY47" fmla="*/ 67937 h 605592"/>
                  <a:gd name="connsiteX48" fmla="*/ 117632 w 507577"/>
                  <a:gd name="connsiteY48" fmla="*/ 55606 h 605592"/>
                  <a:gd name="connsiteX49" fmla="*/ 24789 w 507577"/>
                  <a:gd name="connsiteY49" fmla="*/ 24750 h 605592"/>
                  <a:gd name="connsiteX50" fmla="*/ 24789 w 507577"/>
                  <a:gd name="connsiteY50" fmla="*/ 580935 h 605592"/>
                  <a:gd name="connsiteX51" fmla="*/ 408513 w 507577"/>
                  <a:gd name="connsiteY51" fmla="*/ 580935 h 605592"/>
                  <a:gd name="connsiteX52" fmla="*/ 420954 w 507577"/>
                  <a:gd name="connsiteY52" fmla="*/ 568513 h 605592"/>
                  <a:gd name="connsiteX53" fmla="*/ 420954 w 507577"/>
                  <a:gd name="connsiteY53" fmla="*/ 37079 h 605592"/>
                  <a:gd name="connsiteX54" fmla="*/ 408513 w 507577"/>
                  <a:gd name="connsiteY54" fmla="*/ 24750 h 605592"/>
                  <a:gd name="connsiteX55" fmla="*/ 74275 w 507577"/>
                  <a:gd name="connsiteY55" fmla="*/ 24750 h 605592"/>
                  <a:gd name="connsiteX56" fmla="*/ 74275 w 507577"/>
                  <a:gd name="connsiteY56" fmla="*/ 531434 h 605592"/>
                  <a:gd name="connsiteX57" fmla="*/ 49579 w 507577"/>
                  <a:gd name="connsiteY57" fmla="*/ 531434 h 605592"/>
                  <a:gd name="connsiteX58" fmla="*/ 49579 w 507577"/>
                  <a:gd name="connsiteY58" fmla="*/ 24750 h 605592"/>
                  <a:gd name="connsiteX59" fmla="*/ 12441 w 507577"/>
                  <a:gd name="connsiteY59" fmla="*/ 0 h 605592"/>
                  <a:gd name="connsiteX60" fmla="*/ 408513 w 507577"/>
                  <a:gd name="connsiteY60" fmla="*/ 0 h 605592"/>
                  <a:gd name="connsiteX61" fmla="*/ 445650 w 507577"/>
                  <a:gd name="connsiteY61" fmla="*/ 37079 h 605592"/>
                  <a:gd name="connsiteX62" fmla="*/ 445650 w 507577"/>
                  <a:gd name="connsiteY62" fmla="*/ 49408 h 605592"/>
                  <a:gd name="connsiteX63" fmla="*/ 495229 w 507577"/>
                  <a:gd name="connsiteY63" fmla="*/ 49408 h 605592"/>
                  <a:gd name="connsiteX64" fmla="*/ 507577 w 507577"/>
                  <a:gd name="connsiteY64" fmla="*/ 61829 h 605592"/>
                  <a:gd name="connsiteX65" fmla="*/ 507577 w 507577"/>
                  <a:gd name="connsiteY65" fmla="*/ 358461 h 605592"/>
                  <a:gd name="connsiteX66" fmla="*/ 495229 w 507577"/>
                  <a:gd name="connsiteY66" fmla="*/ 370790 h 605592"/>
                  <a:gd name="connsiteX67" fmla="*/ 445650 w 507577"/>
                  <a:gd name="connsiteY67" fmla="*/ 370790 h 605592"/>
                  <a:gd name="connsiteX68" fmla="*/ 445650 w 507577"/>
                  <a:gd name="connsiteY68" fmla="*/ 568513 h 605592"/>
                  <a:gd name="connsiteX69" fmla="*/ 408513 w 507577"/>
                  <a:gd name="connsiteY69" fmla="*/ 605592 h 605592"/>
                  <a:gd name="connsiteX70" fmla="*/ 12441 w 507577"/>
                  <a:gd name="connsiteY70" fmla="*/ 605592 h 605592"/>
                  <a:gd name="connsiteX71" fmla="*/ 0 w 507577"/>
                  <a:gd name="connsiteY71" fmla="*/ 593263 h 605592"/>
                  <a:gd name="connsiteX72" fmla="*/ 0 w 507577"/>
                  <a:gd name="connsiteY72" fmla="*/ 12329 h 605592"/>
                  <a:gd name="connsiteX73" fmla="*/ 12441 w 507577"/>
                  <a:gd name="connsiteY73"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07577" h="605592">
                    <a:moveTo>
                      <a:pt x="105284" y="315145"/>
                    </a:moveTo>
                    <a:lnTo>
                      <a:pt x="328130" y="315145"/>
                    </a:lnTo>
                    <a:lnTo>
                      <a:pt x="328130" y="339913"/>
                    </a:lnTo>
                    <a:lnTo>
                      <a:pt x="105284" y="339913"/>
                    </a:lnTo>
                    <a:close/>
                    <a:moveTo>
                      <a:pt x="445650" y="296632"/>
                    </a:moveTo>
                    <a:lnTo>
                      <a:pt x="445650" y="346039"/>
                    </a:lnTo>
                    <a:lnTo>
                      <a:pt x="482788" y="346039"/>
                    </a:lnTo>
                    <a:lnTo>
                      <a:pt x="482788" y="296632"/>
                    </a:lnTo>
                    <a:close/>
                    <a:moveTo>
                      <a:pt x="105284" y="265749"/>
                    </a:moveTo>
                    <a:lnTo>
                      <a:pt x="198148" y="265749"/>
                    </a:lnTo>
                    <a:lnTo>
                      <a:pt x="198148" y="290447"/>
                    </a:lnTo>
                    <a:lnTo>
                      <a:pt x="105284" y="290447"/>
                    </a:lnTo>
                    <a:close/>
                    <a:moveTo>
                      <a:pt x="451901" y="234771"/>
                    </a:moveTo>
                    <a:lnTo>
                      <a:pt x="476669" y="234771"/>
                    </a:lnTo>
                    <a:lnTo>
                      <a:pt x="476669" y="259539"/>
                    </a:lnTo>
                    <a:lnTo>
                      <a:pt x="451901" y="259539"/>
                    </a:lnTo>
                    <a:close/>
                    <a:moveTo>
                      <a:pt x="445650" y="222474"/>
                    </a:moveTo>
                    <a:lnTo>
                      <a:pt x="445650" y="271881"/>
                    </a:lnTo>
                    <a:lnTo>
                      <a:pt x="482788" y="271881"/>
                    </a:lnTo>
                    <a:lnTo>
                      <a:pt x="482788" y="222474"/>
                    </a:lnTo>
                    <a:close/>
                    <a:moveTo>
                      <a:pt x="445650" y="148316"/>
                    </a:moveTo>
                    <a:lnTo>
                      <a:pt x="445650" y="197724"/>
                    </a:lnTo>
                    <a:lnTo>
                      <a:pt x="482788" y="197724"/>
                    </a:lnTo>
                    <a:lnTo>
                      <a:pt x="482788" y="148316"/>
                    </a:lnTo>
                    <a:close/>
                    <a:moveTo>
                      <a:pt x="451901" y="86513"/>
                    </a:moveTo>
                    <a:lnTo>
                      <a:pt x="476669" y="86513"/>
                    </a:lnTo>
                    <a:lnTo>
                      <a:pt x="476669" y="111211"/>
                    </a:lnTo>
                    <a:lnTo>
                      <a:pt x="451901" y="111211"/>
                    </a:lnTo>
                    <a:close/>
                    <a:moveTo>
                      <a:pt x="129981" y="80361"/>
                    </a:moveTo>
                    <a:lnTo>
                      <a:pt x="129981" y="160651"/>
                    </a:lnTo>
                    <a:lnTo>
                      <a:pt x="346680" y="160651"/>
                    </a:lnTo>
                    <a:lnTo>
                      <a:pt x="346680" y="185406"/>
                    </a:lnTo>
                    <a:lnTo>
                      <a:pt x="129981" y="185406"/>
                    </a:lnTo>
                    <a:lnTo>
                      <a:pt x="129981" y="203948"/>
                    </a:lnTo>
                    <a:lnTo>
                      <a:pt x="365248" y="203948"/>
                    </a:lnTo>
                    <a:lnTo>
                      <a:pt x="365248" y="80361"/>
                    </a:lnTo>
                    <a:close/>
                    <a:moveTo>
                      <a:pt x="445650" y="74158"/>
                    </a:moveTo>
                    <a:lnTo>
                      <a:pt x="445650" y="123566"/>
                    </a:lnTo>
                    <a:lnTo>
                      <a:pt x="482788" y="123566"/>
                    </a:lnTo>
                    <a:lnTo>
                      <a:pt x="482788" y="74158"/>
                    </a:lnTo>
                    <a:close/>
                    <a:moveTo>
                      <a:pt x="117632" y="55606"/>
                    </a:moveTo>
                    <a:lnTo>
                      <a:pt x="377597" y="55606"/>
                    </a:lnTo>
                    <a:cubicBezTo>
                      <a:pt x="384467" y="55606"/>
                      <a:pt x="389945" y="61169"/>
                      <a:pt x="389945" y="67937"/>
                    </a:cubicBezTo>
                    <a:lnTo>
                      <a:pt x="389945" y="216279"/>
                    </a:lnTo>
                    <a:cubicBezTo>
                      <a:pt x="389945" y="223140"/>
                      <a:pt x="384467" y="228703"/>
                      <a:pt x="377597" y="228703"/>
                    </a:cubicBezTo>
                    <a:lnTo>
                      <a:pt x="117632" y="228703"/>
                    </a:lnTo>
                    <a:cubicBezTo>
                      <a:pt x="110762" y="228703"/>
                      <a:pt x="105284" y="223140"/>
                      <a:pt x="105284" y="216279"/>
                    </a:cubicBezTo>
                    <a:lnTo>
                      <a:pt x="105284" y="67937"/>
                    </a:lnTo>
                    <a:cubicBezTo>
                      <a:pt x="105284" y="61169"/>
                      <a:pt x="110762" y="55606"/>
                      <a:pt x="117632" y="55606"/>
                    </a:cubicBezTo>
                    <a:close/>
                    <a:moveTo>
                      <a:pt x="24789" y="24750"/>
                    </a:moveTo>
                    <a:lnTo>
                      <a:pt x="24789" y="580935"/>
                    </a:lnTo>
                    <a:lnTo>
                      <a:pt x="408513" y="580935"/>
                    </a:lnTo>
                    <a:cubicBezTo>
                      <a:pt x="415383" y="580935"/>
                      <a:pt x="420954" y="575373"/>
                      <a:pt x="420954" y="568513"/>
                    </a:cubicBezTo>
                    <a:lnTo>
                      <a:pt x="420954" y="37079"/>
                    </a:lnTo>
                    <a:cubicBezTo>
                      <a:pt x="420954" y="30219"/>
                      <a:pt x="415383" y="24750"/>
                      <a:pt x="408513" y="24750"/>
                    </a:cubicBezTo>
                    <a:lnTo>
                      <a:pt x="74275" y="24750"/>
                    </a:lnTo>
                    <a:lnTo>
                      <a:pt x="74275" y="531434"/>
                    </a:lnTo>
                    <a:lnTo>
                      <a:pt x="49579" y="531434"/>
                    </a:lnTo>
                    <a:lnTo>
                      <a:pt x="49579" y="24750"/>
                    </a:lnTo>
                    <a:close/>
                    <a:moveTo>
                      <a:pt x="12441" y="0"/>
                    </a:moveTo>
                    <a:lnTo>
                      <a:pt x="408513" y="0"/>
                    </a:lnTo>
                    <a:cubicBezTo>
                      <a:pt x="429031" y="0"/>
                      <a:pt x="445650" y="16593"/>
                      <a:pt x="445650" y="37079"/>
                    </a:cubicBezTo>
                    <a:lnTo>
                      <a:pt x="445650" y="49408"/>
                    </a:lnTo>
                    <a:lnTo>
                      <a:pt x="495229" y="49408"/>
                    </a:lnTo>
                    <a:cubicBezTo>
                      <a:pt x="502006" y="49408"/>
                      <a:pt x="507577" y="54970"/>
                      <a:pt x="507577" y="61829"/>
                    </a:cubicBezTo>
                    <a:lnTo>
                      <a:pt x="507577" y="358461"/>
                    </a:lnTo>
                    <a:cubicBezTo>
                      <a:pt x="507577" y="365228"/>
                      <a:pt x="502006" y="370790"/>
                      <a:pt x="495229" y="370790"/>
                    </a:cubicBezTo>
                    <a:lnTo>
                      <a:pt x="445650" y="370790"/>
                    </a:lnTo>
                    <a:lnTo>
                      <a:pt x="445650" y="568513"/>
                    </a:lnTo>
                    <a:cubicBezTo>
                      <a:pt x="445650" y="588999"/>
                      <a:pt x="429031" y="605592"/>
                      <a:pt x="408513" y="605592"/>
                    </a:cubicBezTo>
                    <a:lnTo>
                      <a:pt x="12441" y="605592"/>
                    </a:lnTo>
                    <a:cubicBezTo>
                      <a:pt x="5571" y="605592"/>
                      <a:pt x="0" y="600123"/>
                      <a:pt x="0" y="593263"/>
                    </a:cubicBezTo>
                    <a:lnTo>
                      <a:pt x="0" y="12329"/>
                    </a:lnTo>
                    <a:cubicBezTo>
                      <a:pt x="0" y="5562"/>
                      <a:pt x="5571" y="0"/>
                      <a:pt x="12441"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5" name="组合 14"/>
            <p:cNvGrpSpPr/>
            <p:nvPr/>
          </p:nvGrpSpPr>
          <p:grpSpPr>
            <a:xfrm>
              <a:off x="1982882" y="2356380"/>
              <a:ext cx="4113118" cy="990280"/>
              <a:chOff x="7727479" y="3464575"/>
              <a:chExt cx="4113118" cy="990280"/>
            </a:xfrm>
          </p:grpSpPr>
          <p:sp>
            <p:nvSpPr>
              <p:cNvPr id="16" name="矩形 15"/>
              <p:cNvSpPr/>
              <p:nvPr/>
            </p:nvSpPr>
            <p:spPr>
              <a:xfrm>
                <a:off x="7727479" y="3747033"/>
                <a:ext cx="4113118" cy="707822"/>
              </a:xfrm>
              <a:prstGeom prst="rect">
                <a:avLst/>
              </a:prstGeom>
            </p:spPr>
            <p:txBody>
              <a:bodyPr wrap="square">
                <a:spAutoFit/>
                <a:scene3d>
                  <a:camera prst="orthographicFront"/>
                  <a:lightRig rig="threePt" dir="t"/>
                </a:scene3d>
                <a:sp3d contourW="12700"/>
              </a:bodyPr>
              <a:lstStyle/>
              <a:p>
                <a:pPr>
                  <a:lnSpc>
                    <a:spcPct val="125000"/>
                  </a:lnSpc>
                </a:pPr>
                <a:r>
                  <a:rPr lang="zh-CN" altLang="en-US" sz="1100" dirty="0">
                    <a:solidFill>
                      <a:schemeClr val="tx1">
                        <a:lumMod val="75000"/>
                        <a:lumOff val="25000"/>
                      </a:schemeClr>
                    </a:solidFill>
                    <a:latin typeface="+mn-ea"/>
                  </a:rPr>
                  <a:t>文档管理者应准备一份文档计划，此计划规定在文档创建中要执行的工作。此文档计划应经需方正式同意，以预示它完全覆盖了需方的要求。</a:t>
                </a:r>
                <a:endParaRPr lang="zh-CN" altLang="en-US" sz="1050" dirty="0" smtClean="0">
                  <a:solidFill>
                    <a:schemeClr val="tx1">
                      <a:lumMod val="75000"/>
                      <a:lumOff val="25000"/>
                    </a:schemeClr>
                  </a:solidFill>
                  <a:latin typeface="+mn-ea"/>
                </a:endParaRPr>
              </a:p>
            </p:txBody>
          </p:sp>
          <p:sp>
            <p:nvSpPr>
              <p:cNvPr id="17" name="矩形 16"/>
              <p:cNvSpPr/>
              <p:nvPr/>
            </p:nvSpPr>
            <p:spPr>
              <a:xfrm>
                <a:off x="7727480" y="3464575"/>
                <a:ext cx="2050552" cy="362792"/>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文档计划</a:t>
                </a:r>
              </a:p>
            </p:txBody>
          </p:sp>
        </p:grpSp>
      </p:grpSp>
      <p:grpSp>
        <p:nvGrpSpPr>
          <p:cNvPr id="32" name="组合 31"/>
          <p:cNvGrpSpPr/>
          <p:nvPr/>
        </p:nvGrpSpPr>
        <p:grpSpPr>
          <a:xfrm>
            <a:off x="1080471" y="4424665"/>
            <a:ext cx="5015529" cy="880305"/>
            <a:chOff x="1080471" y="4424665"/>
            <a:chExt cx="5015529" cy="880305"/>
          </a:xfrm>
        </p:grpSpPr>
        <p:grpSp>
          <p:nvGrpSpPr>
            <p:cNvPr id="28" name="组合 27"/>
            <p:cNvGrpSpPr/>
            <p:nvPr/>
          </p:nvGrpSpPr>
          <p:grpSpPr>
            <a:xfrm>
              <a:off x="1080471" y="4506685"/>
              <a:ext cx="798285" cy="798285"/>
              <a:chOff x="2959100" y="1866900"/>
              <a:chExt cx="1536700" cy="1536700"/>
            </a:xfrm>
          </p:grpSpPr>
          <p:sp>
            <p:nvSpPr>
              <p:cNvPr id="29" name="椭圆 2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0" name="椭圆 2"/>
              <p:cNvSpPr/>
              <p:nvPr/>
            </p:nvSpPr>
            <p:spPr>
              <a:xfrm>
                <a:off x="3361590" y="2269986"/>
                <a:ext cx="731720" cy="730528"/>
              </a:xfrm>
              <a:custGeom>
                <a:avLst/>
                <a:gdLst>
                  <a:gd name="connsiteX0" fmla="*/ 521716 w 606580"/>
                  <a:gd name="connsiteY0" fmla="*/ 473869 h 605592"/>
                  <a:gd name="connsiteX1" fmla="*/ 474642 w 606580"/>
                  <a:gd name="connsiteY1" fmla="*/ 520867 h 605592"/>
                  <a:gd name="connsiteX2" fmla="*/ 521716 w 606580"/>
                  <a:gd name="connsiteY2" fmla="*/ 567772 h 605592"/>
                  <a:gd name="connsiteX3" fmla="*/ 568698 w 606580"/>
                  <a:gd name="connsiteY3" fmla="*/ 520867 h 605592"/>
                  <a:gd name="connsiteX4" fmla="*/ 521716 w 606580"/>
                  <a:gd name="connsiteY4" fmla="*/ 473869 h 605592"/>
                  <a:gd name="connsiteX5" fmla="*/ 60630 w 606580"/>
                  <a:gd name="connsiteY5" fmla="*/ 401194 h 605592"/>
                  <a:gd name="connsiteX6" fmla="*/ 37882 w 606580"/>
                  <a:gd name="connsiteY6" fmla="*/ 423905 h 605592"/>
                  <a:gd name="connsiteX7" fmla="*/ 60630 w 606580"/>
                  <a:gd name="connsiteY7" fmla="*/ 446616 h 605592"/>
                  <a:gd name="connsiteX8" fmla="*/ 83378 w 606580"/>
                  <a:gd name="connsiteY8" fmla="*/ 423905 h 605592"/>
                  <a:gd name="connsiteX9" fmla="*/ 60630 w 606580"/>
                  <a:gd name="connsiteY9" fmla="*/ 401194 h 605592"/>
                  <a:gd name="connsiteX10" fmla="*/ 242639 w 606580"/>
                  <a:gd name="connsiteY10" fmla="*/ 218047 h 605592"/>
                  <a:gd name="connsiteX11" fmla="*/ 291153 w 606580"/>
                  <a:gd name="connsiteY11" fmla="*/ 266490 h 605592"/>
                  <a:gd name="connsiteX12" fmla="*/ 242639 w 606580"/>
                  <a:gd name="connsiteY12" fmla="*/ 314933 h 605592"/>
                  <a:gd name="connsiteX13" fmla="*/ 194125 w 606580"/>
                  <a:gd name="connsiteY13" fmla="*/ 266490 h 605592"/>
                  <a:gd name="connsiteX14" fmla="*/ 242639 w 606580"/>
                  <a:gd name="connsiteY14" fmla="*/ 218047 h 605592"/>
                  <a:gd name="connsiteX15" fmla="*/ 242613 w 606580"/>
                  <a:gd name="connsiteY15" fmla="*/ 183170 h 605592"/>
                  <a:gd name="connsiteX16" fmla="*/ 159235 w 606580"/>
                  <a:gd name="connsiteY16" fmla="*/ 266505 h 605592"/>
                  <a:gd name="connsiteX17" fmla="*/ 242613 w 606580"/>
                  <a:gd name="connsiteY17" fmla="*/ 349747 h 605592"/>
                  <a:gd name="connsiteX18" fmla="*/ 326084 w 606580"/>
                  <a:gd name="connsiteY18" fmla="*/ 266505 h 605592"/>
                  <a:gd name="connsiteX19" fmla="*/ 242613 w 606580"/>
                  <a:gd name="connsiteY19" fmla="*/ 183170 h 605592"/>
                  <a:gd name="connsiteX20" fmla="*/ 448923 w 606580"/>
                  <a:gd name="connsiteY20" fmla="*/ 37821 h 605592"/>
                  <a:gd name="connsiteX21" fmla="*/ 426175 w 606580"/>
                  <a:gd name="connsiteY21" fmla="*/ 60532 h 605592"/>
                  <a:gd name="connsiteX22" fmla="*/ 448923 w 606580"/>
                  <a:gd name="connsiteY22" fmla="*/ 83242 h 605592"/>
                  <a:gd name="connsiteX23" fmla="*/ 471671 w 606580"/>
                  <a:gd name="connsiteY23" fmla="*/ 60532 h 605592"/>
                  <a:gd name="connsiteX24" fmla="*/ 448923 w 606580"/>
                  <a:gd name="connsiteY24" fmla="*/ 37821 h 605592"/>
                  <a:gd name="connsiteX25" fmla="*/ 448923 w 606580"/>
                  <a:gd name="connsiteY25" fmla="*/ 0 h 605592"/>
                  <a:gd name="connsiteX26" fmla="*/ 509553 w 606580"/>
                  <a:gd name="connsiteY26" fmla="*/ 60532 h 605592"/>
                  <a:gd name="connsiteX27" fmla="*/ 448923 w 606580"/>
                  <a:gd name="connsiteY27" fmla="*/ 121156 h 605592"/>
                  <a:gd name="connsiteX28" fmla="*/ 424132 w 606580"/>
                  <a:gd name="connsiteY28" fmla="*/ 115779 h 605592"/>
                  <a:gd name="connsiteX29" fmla="*/ 338340 w 606580"/>
                  <a:gd name="connsiteY29" fmla="*/ 192255 h 605592"/>
                  <a:gd name="connsiteX30" fmla="*/ 363967 w 606580"/>
                  <a:gd name="connsiteY30" fmla="*/ 266505 h 605592"/>
                  <a:gd name="connsiteX31" fmla="*/ 340662 w 606580"/>
                  <a:gd name="connsiteY31" fmla="*/ 337604 h 605592"/>
                  <a:gd name="connsiteX32" fmla="*/ 463036 w 606580"/>
                  <a:gd name="connsiteY32" fmla="*/ 459779 h 605592"/>
                  <a:gd name="connsiteX33" fmla="*/ 521716 w 606580"/>
                  <a:gd name="connsiteY33" fmla="*/ 436049 h 605592"/>
                  <a:gd name="connsiteX34" fmla="*/ 606580 w 606580"/>
                  <a:gd name="connsiteY34" fmla="*/ 520867 h 605592"/>
                  <a:gd name="connsiteX35" fmla="*/ 521624 w 606580"/>
                  <a:gd name="connsiteY35" fmla="*/ 605592 h 605592"/>
                  <a:gd name="connsiteX36" fmla="*/ 436760 w 606580"/>
                  <a:gd name="connsiteY36" fmla="*/ 520867 h 605592"/>
                  <a:gd name="connsiteX37" fmla="*/ 442052 w 606580"/>
                  <a:gd name="connsiteY37" fmla="*/ 492316 h 605592"/>
                  <a:gd name="connsiteX38" fmla="*/ 313921 w 606580"/>
                  <a:gd name="connsiteY38" fmla="*/ 364394 h 605592"/>
                  <a:gd name="connsiteX39" fmla="*/ 242613 w 606580"/>
                  <a:gd name="connsiteY39" fmla="*/ 387568 h 605592"/>
                  <a:gd name="connsiteX40" fmla="*/ 162764 w 606580"/>
                  <a:gd name="connsiteY40" fmla="*/ 357534 h 605592"/>
                  <a:gd name="connsiteX41" fmla="*/ 114947 w 606580"/>
                  <a:gd name="connsiteY41" fmla="*/ 397394 h 605592"/>
                  <a:gd name="connsiteX42" fmla="*/ 121353 w 606580"/>
                  <a:gd name="connsiteY42" fmla="*/ 423905 h 605592"/>
                  <a:gd name="connsiteX43" fmla="*/ 60630 w 606580"/>
                  <a:gd name="connsiteY43" fmla="*/ 484529 h 605592"/>
                  <a:gd name="connsiteX44" fmla="*/ 0 w 606580"/>
                  <a:gd name="connsiteY44" fmla="*/ 423905 h 605592"/>
                  <a:gd name="connsiteX45" fmla="*/ 60630 w 606580"/>
                  <a:gd name="connsiteY45" fmla="*/ 363374 h 605592"/>
                  <a:gd name="connsiteX46" fmla="*/ 88299 w 606580"/>
                  <a:gd name="connsiteY46" fmla="*/ 370326 h 605592"/>
                  <a:gd name="connsiteX47" fmla="*/ 138530 w 606580"/>
                  <a:gd name="connsiteY47" fmla="*/ 328427 h 605592"/>
                  <a:gd name="connsiteX48" fmla="*/ 121353 w 606580"/>
                  <a:gd name="connsiteY48" fmla="*/ 266505 h 605592"/>
                  <a:gd name="connsiteX49" fmla="*/ 151715 w 606580"/>
                  <a:gd name="connsiteY49" fmla="*/ 186507 h 605592"/>
                  <a:gd name="connsiteX50" fmla="*/ 90620 w 606580"/>
                  <a:gd name="connsiteY50" fmla="*/ 127830 h 605592"/>
                  <a:gd name="connsiteX51" fmla="*/ 81057 w 606580"/>
                  <a:gd name="connsiteY51" fmla="*/ 129313 h 605592"/>
                  <a:gd name="connsiteX52" fmla="*/ 44660 w 606580"/>
                  <a:gd name="connsiteY52" fmla="*/ 92976 h 605592"/>
                  <a:gd name="connsiteX53" fmla="*/ 81057 w 606580"/>
                  <a:gd name="connsiteY53" fmla="*/ 56638 h 605592"/>
                  <a:gd name="connsiteX54" fmla="*/ 117454 w 606580"/>
                  <a:gd name="connsiteY54" fmla="*/ 92976 h 605592"/>
                  <a:gd name="connsiteX55" fmla="*/ 116618 w 606580"/>
                  <a:gd name="connsiteY55" fmla="*/ 100299 h 605592"/>
                  <a:gd name="connsiteX56" fmla="*/ 181148 w 606580"/>
                  <a:gd name="connsiteY56" fmla="*/ 162221 h 605592"/>
                  <a:gd name="connsiteX57" fmla="*/ 242613 w 606580"/>
                  <a:gd name="connsiteY57" fmla="*/ 145350 h 605592"/>
                  <a:gd name="connsiteX58" fmla="*/ 310579 w 606580"/>
                  <a:gd name="connsiteY58" fmla="*/ 166114 h 605592"/>
                  <a:gd name="connsiteX59" fmla="*/ 396092 w 606580"/>
                  <a:gd name="connsiteY59" fmla="*/ 89917 h 605592"/>
                  <a:gd name="connsiteX60" fmla="*/ 388200 w 606580"/>
                  <a:gd name="connsiteY60" fmla="*/ 60532 h 605592"/>
                  <a:gd name="connsiteX61" fmla="*/ 448923 w 606580"/>
                  <a:gd name="connsiteY6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06580" h="605592">
                    <a:moveTo>
                      <a:pt x="521716" y="473869"/>
                    </a:moveTo>
                    <a:cubicBezTo>
                      <a:pt x="495812" y="473869"/>
                      <a:pt x="474642" y="494911"/>
                      <a:pt x="474642" y="520867"/>
                    </a:cubicBezTo>
                    <a:cubicBezTo>
                      <a:pt x="474642" y="546729"/>
                      <a:pt x="495812" y="567772"/>
                      <a:pt x="521716" y="567772"/>
                    </a:cubicBezTo>
                    <a:cubicBezTo>
                      <a:pt x="547621" y="567772"/>
                      <a:pt x="568698" y="546729"/>
                      <a:pt x="568698" y="520867"/>
                    </a:cubicBezTo>
                    <a:cubicBezTo>
                      <a:pt x="568698" y="495004"/>
                      <a:pt x="547621" y="473869"/>
                      <a:pt x="521716" y="473869"/>
                    </a:cubicBezTo>
                    <a:close/>
                    <a:moveTo>
                      <a:pt x="60630" y="401194"/>
                    </a:moveTo>
                    <a:cubicBezTo>
                      <a:pt x="48096" y="401194"/>
                      <a:pt x="37882" y="411391"/>
                      <a:pt x="37882" y="423905"/>
                    </a:cubicBezTo>
                    <a:cubicBezTo>
                      <a:pt x="37882" y="436512"/>
                      <a:pt x="48096" y="446616"/>
                      <a:pt x="60630" y="446616"/>
                    </a:cubicBezTo>
                    <a:cubicBezTo>
                      <a:pt x="73165" y="446616"/>
                      <a:pt x="83378" y="436512"/>
                      <a:pt x="83378" y="423905"/>
                    </a:cubicBezTo>
                    <a:cubicBezTo>
                      <a:pt x="83378" y="411391"/>
                      <a:pt x="73165" y="401194"/>
                      <a:pt x="60630" y="401194"/>
                    </a:cubicBezTo>
                    <a:close/>
                    <a:moveTo>
                      <a:pt x="242639" y="218047"/>
                    </a:moveTo>
                    <a:cubicBezTo>
                      <a:pt x="269433" y="218047"/>
                      <a:pt x="291153" y="239736"/>
                      <a:pt x="291153" y="266490"/>
                    </a:cubicBezTo>
                    <a:cubicBezTo>
                      <a:pt x="291153" y="293244"/>
                      <a:pt x="269433" y="314933"/>
                      <a:pt x="242639" y="314933"/>
                    </a:cubicBezTo>
                    <a:cubicBezTo>
                      <a:pt x="215845" y="314933"/>
                      <a:pt x="194125" y="293244"/>
                      <a:pt x="194125" y="266490"/>
                    </a:cubicBezTo>
                    <a:cubicBezTo>
                      <a:pt x="194125" y="239736"/>
                      <a:pt x="215845" y="218047"/>
                      <a:pt x="242639" y="218047"/>
                    </a:cubicBezTo>
                    <a:close/>
                    <a:moveTo>
                      <a:pt x="242613" y="183170"/>
                    </a:moveTo>
                    <a:cubicBezTo>
                      <a:pt x="196653" y="183170"/>
                      <a:pt x="159235" y="220527"/>
                      <a:pt x="159235" y="266505"/>
                    </a:cubicBezTo>
                    <a:cubicBezTo>
                      <a:pt x="159235" y="312390"/>
                      <a:pt x="196653" y="349747"/>
                      <a:pt x="242613" y="349747"/>
                    </a:cubicBezTo>
                    <a:cubicBezTo>
                      <a:pt x="288666" y="349747"/>
                      <a:pt x="326084" y="312390"/>
                      <a:pt x="326084" y="266505"/>
                    </a:cubicBezTo>
                    <a:cubicBezTo>
                      <a:pt x="326084" y="220527"/>
                      <a:pt x="288666" y="183170"/>
                      <a:pt x="242613" y="183170"/>
                    </a:cubicBezTo>
                    <a:close/>
                    <a:moveTo>
                      <a:pt x="448923" y="37821"/>
                    </a:moveTo>
                    <a:cubicBezTo>
                      <a:pt x="436389" y="37821"/>
                      <a:pt x="426175" y="48017"/>
                      <a:pt x="426175" y="60532"/>
                    </a:cubicBezTo>
                    <a:cubicBezTo>
                      <a:pt x="426175" y="73138"/>
                      <a:pt x="436389" y="83242"/>
                      <a:pt x="448923" y="83242"/>
                    </a:cubicBezTo>
                    <a:cubicBezTo>
                      <a:pt x="461458" y="83242"/>
                      <a:pt x="471671" y="73138"/>
                      <a:pt x="471671" y="60532"/>
                    </a:cubicBezTo>
                    <a:cubicBezTo>
                      <a:pt x="471671" y="48017"/>
                      <a:pt x="461458" y="37821"/>
                      <a:pt x="448923" y="37821"/>
                    </a:cubicBezTo>
                    <a:close/>
                    <a:moveTo>
                      <a:pt x="448923" y="0"/>
                    </a:moveTo>
                    <a:cubicBezTo>
                      <a:pt x="482349" y="0"/>
                      <a:pt x="509553" y="27160"/>
                      <a:pt x="509553" y="60532"/>
                    </a:cubicBezTo>
                    <a:cubicBezTo>
                      <a:pt x="509553" y="93995"/>
                      <a:pt x="482441" y="121156"/>
                      <a:pt x="448923" y="121156"/>
                    </a:cubicBezTo>
                    <a:cubicBezTo>
                      <a:pt x="440102" y="121156"/>
                      <a:pt x="431653" y="119116"/>
                      <a:pt x="424132" y="115779"/>
                    </a:cubicBezTo>
                    <a:lnTo>
                      <a:pt x="338340" y="192255"/>
                    </a:lnTo>
                    <a:cubicBezTo>
                      <a:pt x="354310" y="212741"/>
                      <a:pt x="363967" y="238510"/>
                      <a:pt x="363967" y="266505"/>
                    </a:cubicBezTo>
                    <a:cubicBezTo>
                      <a:pt x="363967" y="293109"/>
                      <a:pt x="355239" y="317674"/>
                      <a:pt x="340662" y="337604"/>
                    </a:cubicBezTo>
                    <a:lnTo>
                      <a:pt x="463036" y="459779"/>
                    </a:lnTo>
                    <a:cubicBezTo>
                      <a:pt x="478263" y="445133"/>
                      <a:pt x="498876" y="436049"/>
                      <a:pt x="521716" y="436049"/>
                    </a:cubicBezTo>
                    <a:cubicBezTo>
                      <a:pt x="568605" y="436049"/>
                      <a:pt x="606580" y="474055"/>
                      <a:pt x="606580" y="520867"/>
                    </a:cubicBezTo>
                    <a:cubicBezTo>
                      <a:pt x="606580" y="567679"/>
                      <a:pt x="568605" y="605592"/>
                      <a:pt x="521624" y="605592"/>
                    </a:cubicBezTo>
                    <a:cubicBezTo>
                      <a:pt x="474735" y="605592"/>
                      <a:pt x="436760" y="567679"/>
                      <a:pt x="436760" y="520867"/>
                    </a:cubicBezTo>
                    <a:cubicBezTo>
                      <a:pt x="436760" y="510763"/>
                      <a:pt x="438803" y="501215"/>
                      <a:pt x="442052" y="492316"/>
                    </a:cubicBezTo>
                    <a:lnTo>
                      <a:pt x="313921" y="364394"/>
                    </a:lnTo>
                    <a:cubicBezTo>
                      <a:pt x="293866" y="378947"/>
                      <a:pt x="269261" y="387568"/>
                      <a:pt x="242613" y="387568"/>
                    </a:cubicBezTo>
                    <a:cubicBezTo>
                      <a:pt x="211973" y="387568"/>
                      <a:pt x="184119" y="376166"/>
                      <a:pt x="162764" y="357534"/>
                    </a:cubicBezTo>
                    <a:lnTo>
                      <a:pt x="114947" y="397394"/>
                    </a:lnTo>
                    <a:cubicBezTo>
                      <a:pt x="118939" y="405458"/>
                      <a:pt x="121353" y="414357"/>
                      <a:pt x="121353" y="423905"/>
                    </a:cubicBezTo>
                    <a:cubicBezTo>
                      <a:pt x="121353" y="457369"/>
                      <a:pt x="94149" y="484529"/>
                      <a:pt x="60630" y="484529"/>
                    </a:cubicBezTo>
                    <a:cubicBezTo>
                      <a:pt x="27205" y="484529"/>
                      <a:pt x="0" y="457369"/>
                      <a:pt x="0" y="423905"/>
                    </a:cubicBezTo>
                    <a:cubicBezTo>
                      <a:pt x="0" y="390534"/>
                      <a:pt x="27205" y="363374"/>
                      <a:pt x="60630" y="363374"/>
                    </a:cubicBezTo>
                    <a:cubicBezTo>
                      <a:pt x="70658" y="363374"/>
                      <a:pt x="79943" y="366062"/>
                      <a:pt x="88299" y="370326"/>
                    </a:cubicBezTo>
                    <a:lnTo>
                      <a:pt x="138530" y="328427"/>
                    </a:lnTo>
                    <a:cubicBezTo>
                      <a:pt x="127667" y="310258"/>
                      <a:pt x="121353" y="289123"/>
                      <a:pt x="121353" y="266505"/>
                    </a:cubicBezTo>
                    <a:cubicBezTo>
                      <a:pt x="121353" y="235822"/>
                      <a:pt x="132866" y="207828"/>
                      <a:pt x="151715" y="186507"/>
                    </a:cubicBezTo>
                    <a:lnTo>
                      <a:pt x="90620" y="127830"/>
                    </a:lnTo>
                    <a:cubicBezTo>
                      <a:pt x="87556" y="128757"/>
                      <a:pt x="84399" y="129313"/>
                      <a:pt x="81057" y="129313"/>
                    </a:cubicBezTo>
                    <a:cubicBezTo>
                      <a:pt x="60909" y="129313"/>
                      <a:pt x="44660" y="113091"/>
                      <a:pt x="44660" y="92976"/>
                    </a:cubicBezTo>
                    <a:cubicBezTo>
                      <a:pt x="44660" y="72953"/>
                      <a:pt x="60909" y="56638"/>
                      <a:pt x="81057" y="56638"/>
                    </a:cubicBezTo>
                    <a:cubicBezTo>
                      <a:pt x="101112" y="56638"/>
                      <a:pt x="117454" y="72953"/>
                      <a:pt x="117454" y="92976"/>
                    </a:cubicBezTo>
                    <a:cubicBezTo>
                      <a:pt x="117454" y="95478"/>
                      <a:pt x="117175" y="97981"/>
                      <a:pt x="116618" y="100299"/>
                    </a:cubicBezTo>
                    <a:lnTo>
                      <a:pt x="181148" y="162221"/>
                    </a:lnTo>
                    <a:cubicBezTo>
                      <a:pt x="199160" y="151560"/>
                      <a:pt x="220144" y="145350"/>
                      <a:pt x="242613" y="145350"/>
                    </a:cubicBezTo>
                    <a:cubicBezTo>
                      <a:pt x="267868" y="145350"/>
                      <a:pt x="291266" y="153044"/>
                      <a:pt x="310579" y="166114"/>
                    </a:cubicBezTo>
                    <a:lnTo>
                      <a:pt x="396092" y="89917"/>
                    </a:lnTo>
                    <a:cubicBezTo>
                      <a:pt x="391264" y="81203"/>
                      <a:pt x="388200" y="71284"/>
                      <a:pt x="388200" y="60532"/>
                    </a:cubicBezTo>
                    <a:cubicBezTo>
                      <a:pt x="388200" y="27160"/>
                      <a:pt x="415405" y="0"/>
                      <a:pt x="44892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8" name="组合 17"/>
            <p:cNvGrpSpPr/>
            <p:nvPr/>
          </p:nvGrpSpPr>
          <p:grpSpPr>
            <a:xfrm>
              <a:off x="1982882" y="4424665"/>
              <a:ext cx="4113118" cy="797984"/>
              <a:chOff x="7727479" y="3464575"/>
              <a:chExt cx="4113118" cy="797984"/>
            </a:xfrm>
          </p:grpSpPr>
          <p:sp>
            <p:nvSpPr>
              <p:cNvPr id="19" name="矩形 18"/>
              <p:cNvSpPr/>
              <p:nvPr/>
            </p:nvSpPr>
            <p:spPr>
              <a:xfrm>
                <a:off x="7727479" y="3747033"/>
                <a:ext cx="4113118" cy="515526"/>
              </a:xfrm>
              <a:prstGeom prst="rect">
                <a:avLst/>
              </a:prstGeom>
            </p:spPr>
            <p:txBody>
              <a:bodyPr wrap="square">
                <a:spAutoFit/>
                <a:scene3d>
                  <a:camera prst="orthographicFront"/>
                  <a:lightRig rig="threePt" dir="t"/>
                </a:scene3d>
                <a:sp3d contourW="12700"/>
              </a:bodyPr>
              <a:lstStyle/>
              <a:p>
                <a:pPr>
                  <a:lnSpc>
                    <a:spcPct val="125000"/>
                  </a:lnSpc>
                </a:pPr>
                <a:r>
                  <a:rPr lang="zh-CN" altLang="en-US" sz="1100" dirty="0">
                    <a:solidFill>
                      <a:schemeClr val="tx1">
                        <a:lumMod val="75000"/>
                        <a:lumOff val="25000"/>
                      </a:schemeClr>
                    </a:solidFill>
                    <a:latin typeface="+mn-ea"/>
                  </a:rPr>
                  <a:t>此评审的目的应保证文档计划定义的文档，当完成时，既满足开发过程的需要也满足需方在合同中规定的文档目标。</a:t>
                </a:r>
                <a:endParaRPr lang="zh-CN" altLang="en-US" sz="1100" dirty="0" smtClean="0">
                  <a:solidFill>
                    <a:schemeClr val="tx1">
                      <a:lumMod val="75000"/>
                      <a:lumOff val="25000"/>
                    </a:schemeClr>
                  </a:solidFill>
                  <a:latin typeface="+mn-ea"/>
                </a:endParaRPr>
              </a:p>
            </p:txBody>
          </p:sp>
          <p:sp>
            <p:nvSpPr>
              <p:cNvPr id="20" name="矩形 19"/>
              <p:cNvSpPr/>
              <p:nvPr/>
            </p:nvSpPr>
            <p:spPr>
              <a:xfrm>
                <a:off x="7727480" y="3464575"/>
                <a:ext cx="2050552" cy="362792"/>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评审计划</a:t>
                </a:r>
                <a:endParaRPr lang="zh-CN" altLang="en-US" sz="1600" b="1" dirty="0">
                  <a:latin typeface="+mn-ea"/>
                </a:endParaRPr>
              </a:p>
            </p:txBody>
          </p:sp>
        </p:grpSp>
      </p:grpSp>
      <p:cxnSp>
        <p:nvCxnSpPr>
          <p:cNvPr id="22" name="直接连接符 21"/>
          <p:cNvCxnSpPr/>
          <p:nvPr/>
        </p:nvCxnSpPr>
        <p:spPr>
          <a:xfrm>
            <a:off x="903287" y="3789363"/>
            <a:ext cx="5218113" cy="0"/>
          </a:xfrm>
          <a:prstGeom prst="line">
            <a:avLst/>
          </a:prstGeom>
          <a:ln w="28575">
            <a:solidFill>
              <a:srgbClr val="395F72"/>
            </a:solidFill>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611211" y="268578"/>
            <a:ext cx="9055303" cy="907242"/>
            <a:chOff x="611211" y="268578"/>
            <a:chExt cx="9055303" cy="907242"/>
          </a:xfrm>
        </p:grpSpPr>
        <p:sp>
          <p:nvSpPr>
            <p:cNvPr id="34"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35" name="矩形 34"/>
            <p:cNvSpPr/>
            <p:nvPr/>
          </p:nvSpPr>
          <p:spPr>
            <a:xfrm>
              <a:off x="1719241" y="570577"/>
              <a:ext cx="7947273" cy="369332"/>
            </a:xfrm>
            <a:prstGeom prst="rect">
              <a:avLst/>
            </a:prstGeom>
          </p:spPr>
          <p:txBody>
            <a:bodyPr wrap="square">
              <a:spAutoFit/>
            </a:bodyPr>
            <a:lstStyle/>
            <a:p>
              <a:r>
                <a:rPr lang="zh-CN" altLang="en-US" b="1" dirty="0" smtClean="0"/>
                <a:t>中华人民共和国</a:t>
              </a:r>
              <a:r>
                <a:rPr lang="zh-CN" altLang="en-US" b="1" dirty="0"/>
                <a:t>国家标准 </a:t>
              </a:r>
              <a:r>
                <a:rPr lang="en-US" altLang="zh-CN" b="1" dirty="0" smtClean="0"/>
                <a:t>GB/T  </a:t>
              </a:r>
              <a:r>
                <a:rPr lang="en-US" altLang="zh-CN" b="1" dirty="0"/>
                <a:t>8567—2006</a:t>
              </a:r>
            </a:p>
          </p:txBody>
        </p:sp>
        <p:grpSp>
          <p:nvGrpSpPr>
            <p:cNvPr id="36" name="组合 35"/>
            <p:cNvGrpSpPr/>
            <p:nvPr/>
          </p:nvGrpSpPr>
          <p:grpSpPr>
            <a:xfrm>
              <a:off x="611211" y="268578"/>
              <a:ext cx="907242" cy="907242"/>
              <a:chOff x="2959100" y="1866900"/>
              <a:chExt cx="1536700" cy="1536700"/>
            </a:xfrm>
          </p:grpSpPr>
          <p:sp>
            <p:nvSpPr>
              <p:cNvPr id="37" name="椭圆 36"/>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8"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76571" y="1714952"/>
            <a:ext cx="4151057" cy="3887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34934487"/>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p:tgtEl>
                                          <p:spTgt spid="31"/>
                                        </p:tgtEl>
                                        <p:attrNameLst>
                                          <p:attrName>ppt_x</p:attrName>
                                        </p:attrNameLst>
                                      </p:cBhvr>
                                      <p:tavLst>
                                        <p:tav tm="0">
                                          <p:val>
                                            <p:strVal val="#ppt_x-#ppt_w*1.125000"/>
                                          </p:val>
                                        </p:tav>
                                        <p:tav tm="100000">
                                          <p:val>
                                            <p:strVal val="#ppt_x"/>
                                          </p:val>
                                        </p:tav>
                                      </p:tavLst>
                                    </p:anim>
                                    <p:animEffect transition="in" filter="wipe(right)">
                                      <p:cBhvr>
                                        <p:cTn id="8" dur="500"/>
                                        <p:tgtEl>
                                          <p:spTgt spid="31"/>
                                        </p:tgtEl>
                                      </p:cBhvr>
                                    </p:animEffect>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additive="base">
                                        <p:cTn id="12" dur="500"/>
                                        <p:tgtEl>
                                          <p:spTgt spid="32"/>
                                        </p:tgtEl>
                                        <p:attrNameLst>
                                          <p:attrName>ppt_x</p:attrName>
                                        </p:attrNameLst>
                                      </p:cBhvr>
                                      <p:tavLst>
                                        <p:tav tm="0">
                                          <p:val>
                                            <p:strVal val="#ppt_x-#ppt_w*1.125000"/>
                                          </p:val>
                                        </p:tav>
                                        <p:tav tm="100000">
                                          <p:val>
                                            <p:strVal val="#ppt_x"/>
                                          </p:val>
                                        </p:tav>
                                      </p:tavLst>
                                    </p:anim>
                                    <p:animEffect transition="in" filter="wipe(right)">
                                      <p:cBhvr>
                                        <p:cTn id="13" dur="500"/>
                                        <p:tgtEl>
                                          <p:spTgt spid="32"/>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left)">
                                      <p:cBhvr>
                                        <p:cTn id="17" dur="500"/>
                                        <p:tgtEl>
                                          <p:spTgt spid="22"/>
                                        </p:tgtEl>
                                      </p:cBhvr>
                                    </p:animEffect>
                                  </p:childTnLst>
                                </p:cTn>
                              </p:par>
                              <p:par>
                                <p:cTn id="18" presetID="1" presetClass="entr" presetSubtype="0" fill="hold" nodeType="withEffect">
                                  <p:stCondLst>
                                    <p:cond delay="0"/>
                                  </p:stCondLst>
                                  <p:childTnLst>
                                    <p:set>
                                      <p:cBhvr>
                                        <p:cTn id="19"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1080471" y="2356380"/>
            <a:ext cx="5015529" cy="880305"/>
            <a:chOff x="1080471" y="2356380"/>
            <a:chExt cx="5015529" cy="880305"/>
          </a:xfrm>
        </p:grpSpPr>
        <p:grpSp>
          <p:nvGrpSpPr>
            <p:cNvPr id="25" name="组合 24"/>
            <p:cNvGrpSpPr/>
            <p:nvPr/>
          </p:nvGrpSpPr>
          <p:grpSpPr>
            <a:xfrm>
              <a:off x="1080471" y="2438400"/>
              <a:ext cx="798285" cy="798285"/>
              <a:chOff x="2959100" y="1866900"/>
              <a:chExt cx="1536700" cy="1536700"/>
            </a:xfrm>
          </p:grpSpPr>
          <p:sp>
            <p:nvSpPr>
              <p:cNvPr id="26" name="椭圆 25"/>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椭圆 2"/>
              <p:cNvSpPr/>
              <p:nvPr/>
            </p:nvSpPr>
            <p:spPr>
              <a:xfrm>
                <a:off x="3420804" y="2269390"/>
                <a:ext cx="613291" cy="731720"/>
              </a:xfrm>
              <a:custGeom>
                <a:avLst/>
                <a:gdLst>
                  <a:gd name="connsiteX0" fmla="*/ 105284 w 507577"/>
                  <a:gd name="connsiteY0" fmla="*/ 315145 h 605592"/>
                  <a:gd name="connsiteX1" fmla="*/ 328130 w 507577"/>
                  <a:gd name="connsiteY1" fmla="*/ 315145 h 605592"/>
                  <a:gd name="connsiteX2" fmla="*/ 328130 w 507577"/>
                  <a:gd name="connsiteY2" fmla="*/ 339913 h 605592"/>
                  <a:gd name="connsiteX3" fmla="*/ 105284 w 507577"/>
                  <a:gd name="connsiteY3" fmla="*/ 339913 h 605592"/>
                  <a:gd name="connsiteX4" fmla="*/ 445650 w 507577"/>
                  <a:gd name="connsiteY4" fmla="*/ 296632 h 605592"/>
                  <a:gd name="connsiteX5" fmla="*/ 445650 w 507577"/>
                  <a:gd name="connsiteY5" fmla="*/ 346039 h 605592"/>
                  <a:gd name="connsiteX6" fmla="*/ 482788 w 507577"/>
                  <a:gd name="connsiteY6" fmla="*/ 346039 h 605592"/>
                  <a:gd name="connsiteX7" fmla="*/ 482788 w 507577"/>
                  <a:gd name="connsiteY7" fmla="*/ 296632 h 605592"/>
                  <a:gd name="connsiteX8" fmla="*/ 105284 w 507577"/>
                  <a:gd name="connsiteY8" fmla="*/ 265749 h 605592"/>
                  <a:gd name="connsiteX9" fmla="*/ 198148 w 507577"/>
                  <a:gd name="connsiteY9" fmla="*/ 265749 h 605592"/>
                  <a:gd name="connsiteX10" fmla="*/ 198148 w 507577"/>
                  <a:gd name="connsiteY10" fmla="*/ 290447 h 605592"/>
                  <a:gd name="connsiteX11" fmla="*/ 105284 w 507577"/>
                  <a:gd name="connsiteY11" fmla="*/ 290447 h 605592"/>
                  <a:gd name="connsiteX12" fmla="*/ 451901 w 507577"/>
                  <a:gd name="connsiteY12" fmla="*/ 234771 h 605592"/>
                  <a:gd name="connsiteX13" fmla="*/ 476669 w 507577"/>
                  <a:gd name="connsiteY13" fmla="*/ 234771 h 605592"/>
                  <a:gd name="connsiteX14" fmla="*/ 476669 w 507577"/>
                  <a:gd name="connsiteY14" fmla="*/ 259539 h 605592"/>
                  <a:gd name="connsiteX15" fmla="*/ 451901 w 507577"/>
                  <a:gd name="connsiteY15" fmla="*/ 259539 h 605592"/>
                  <a:gd name="connsiteX16" fmla="*/ 445650 w 507577"/>
                  <a:gd name="connsiteY16" fmla="*/ 222474 h 605592"/>
                  <a:gd name="connsiteX17" fmla="*/ 445650 w 507577"/>
                  <a:gd name="connsiteY17" fmla="*/ 271881 h 605592"/>
                  <a:gd name="connsiteX18" fmla="*/ 482788 w 507577"/>
                  <a:gd name="connsiteY18" fmla="*/ 271881 h 605592"/>
                  <a:gd name="connsiteX19" fmla="*/ 482788 w 507577"/>
                  <a:gd name="connsiteY19" fmla="*/ 222474 h 605592"/>
                  <a:gd name="connsiteX20" fmla="*/ 445650 w 507577"/>
                  <a:gd name="connsiteY20" fmla="*/ 148316 h 605592"/>
                  <a:gd name="connsiteX21" fmla="*/ 445650 w 507577"/>
                  <a:gd name="connsiteY21" fmla="*/ 197724 h 605592"/>
                  <a:gd name="connsiteX22" fmla="*/ 482788 w 507577"/>
                  <a:gd name="connsiteY22" fmla="*/ 197724 h 605592"/>
                  <a:gd name="connsiteX23" fmla="*/ 482788 w 507577"/>
                  <a:gd name="connsiteY23" fmla="*/ 148316 h 605592"/>
                  <a:gd name="connsiteX24" fmla="*/ 451901 w 507577"/>
                  <a:gd name="connsiteY24" fmla="*/ 86513 h 605592"/>
                  <a:gd name="connsiteX25" fmla="*/ 476669 w 507577"/>
                  <a:gd name="connsiteY25" fmla="*/ 86513 h 605592"/>
                  <a:gd name="connsiteX26" fmla="*/ 476669 w 507577"/>
                  <a:gd name="connsiteY26" fmla="*/ 111211 h 605592"/>
                  <a:gd name="connsiteX27" fmla="*/ 451901 w 507577"/>
                  <a:gd name="connsiteY27" fmla="*/ 111211 h 605592"/>
                  <a:gd name="connsiteX28" fmla="*/ 129981 w 507577"/>
                  <a:gd name="connsiteY28" fmla="*/ 80361 h 605592"/>
                  <a:gd name="connsiteX29" fmla="*/ 129981 w 507577"/>
                  <a:gd name="connsiteY29" fmla="*/ 160651 h 605592"/>
                  <a:gd name="connsiteX30" fmla="*/ 346680 w 507577"/>
                  <a:gd name="connsiteY30" fmla="*/ 160651 h 605592"/>
                  <a:gd name="connsiteX31" fmla="*/ 346680 w 507577"/>
                  <a:gd name="connsiteY31" fmla="*/ 185406 h 605592"/>
                  <a:gd name="connsiteX32" fmla="*/ 129981 w 507577"/>
                  <a:gd name="connsiteY32" fmla="*/ 185406 h 605592"/>
                  <a:gd name="connsiteX33" fmla="*/ 129981 w 507577"/>
                  <a:gd name="connsiteY33" fmla="*/ 203948 h 605592"/>
                  <a:gd name="connsiteX34" fmla="*/ 365248 w 507577"/>
                  <a:gd name="connsiteY34" fmla="*/ 203948 h 605592"/>
                  <a:gd name="connsiteX35" fmla="*/ 365248 w 507577"/>
                  <a:gd name="connsiteY35" fmla="*/ 80361 h 605592"/>
                  <a:gd name="connsiteX36" fmla="*/ 445650 w 507577"/>
                  <a:gd name="connsiteY36" fmla="*/ 74158 h 605592"/>
                  <a:gd name="connsiteX37" fmla="*/ 445650 w 507577"/>
                  <a:gd name="connsiteY37" fmla="*/ 123566 h 605592"/>
                  <a:gd name="connsiteX38" fmla="*/ 482788 w 507577"/>
                  <a:gd name="connsiteY38" fmla="*/ 123566 h 605592"/>
                  <a:gd name="connsiteX39" fmla="*/ 482788 w 507577"/>
                  <a:gd name="connsiteY39" fmla="*/ 74158 h 605592"/>
                  <a:gd name="connsiteX40" fmla="*/ 117632 w 507577"/>
                  <a:gd name="connsiteY40" fmla="*/ 55606 h 605592"/>
                  <a:gd name="connsiteX41" fmla="*/ 377597 w 507577"/>
                  <a:gd name="connsiteY41" fmla="*/ 55606 h 605592"/>
                  <a:gd name="connsiteX42" fmla="*/ 389945 w 507577"/>
                  <a:gd name="connsiteY42" fmla="*/ 67937 h 605592"/>
                  <a:gd name="connsiteX43" fmla="*/ 389945 w 507577"/>
                  <a:gd name="connsiteY43" fmla="*/ 216279 h 605592"/>
                  <a:gd name="connsiteX44" fmla="*/ 377597 w 507577"/>
                  <a:gd name="connsiteY44" fmla="*/ 228703 h 605592"/>
                  <a:gd name="connsiteX45" fmla="*/ 117632 w 507577"/>
                  <a:gd name="connsiteY45" fmla="*/ 228703 h 605592"/>
                  <a:gd name="connsiteX46" fmla="*/ 105284 w 507577"/>
                  <a:gd name="connsiteY46" fmla="*/ 216279 h 605592"/>
                  <a:gd name="connsiteX47" fmla="*/ 105284 w 507577"/>
                  <a:gd name="connsiteY47" fmla="*/ 67937 h 605592"/>
                  <a:gd name="connsiteX48" fmla="*/ 117632 w 507577"/>
                  <a:gd name="connsiteY48" fmla="*/ 55606 h 605592"/>
                  <a:gd name="connsiteX49" fmla="*/ 24789 w 507577"/>
                  <a:gd name="connsiteY49" fmla="*/ 24750 h 605592"/>
                  <a:gd name="connsiteX50" fmla="*/ 24789 w 507577"/>
                  <a:gd name="connsiteY50" fmla="*/ 580935 h 605592"/>
                  <a:gd name="connsiteX51" fmla="*/ 408513 w 507577"/>
                  <a:gd name="connsiteY51" fmla="*/ 580935 h 605592"/>
                  <a:gd name="connsiteX52" fmla="*/ 420954 w 507577"/>
                  <a:gd name="connsiteY52" fmla="*/ 568513 h 605592"/>
                  <a:gd name="connsiteX53" fmla="*/ 420954 w 507577"/>
                  <a:gd name="connsiteY53" fmla="*/ 37079 h 605592"/>
                  <a:gd name="connsiteX54" fmla="*/ 408513 w 507577"/>
                  <a:gd name="connsiteY54" fmla="*/ 24750 h 605592"/>
                  <a:gd name="connsiteX55" fmla="*/ 74275 w 507577"/>
                  <a:gd name="connsiteY55" fmla="*/ 24750 h 605592"/>
                  <a:gd name="connsiteX56" fmla="*/ 74275 w 507577"/>
                  <a:gd name="connsiteY56" fmla="*/ 531434 h 605592"/>
                  <a:gd name="connsiteX57" fmla="*/ 49579 w 507577"/>
                  <a:gd name="connsiteY57" fmla="*/ 531434 h 605592"/>
                  <a:gd name="connsiteX58" fmla="*/ 49579 w 507577"/>
                  <a:gd name="connsiteY58" fmla="*/ 24750 h 605592"/>
                  <a:gd name="connsiteX59" fmla="*/ 12441 w 507577"/>
                  <a:gd name="connsiteY59" fmla="*/ 0 h 605592"/>
                  <a:gd name="connsiteX60" fmla="*/ 408513 w 507577"/>
                  <a:gd name="connsiteY60" fmla="*/ 0 h 605592"/>
                  <a:gd name="connsiteX61" fmla="*/ 445650 w 507577"/>
                  <a:gd name="connsiteY61" fmla="*/ 37079 h 605592"/>
                  <a:gd name="connsiteX62" fmla="*/ 445650 w 507577"/>
                  <a:gd name="connsiteY62" fmla="*/ 49408 h 605592"/>
                  <a:gd name="connsiteX63" fmla="*/ 495229 w 507577"/>
                  <a:gd name="connsiteY63" fmla="*/ 49408 h 605592"/>
                  <a:gd name="connsiteX64" fmla="*/ 507577 w 507577"/>
                  <a:gd name="connsiteY64" fmla="*/ 61829 h 605592"/>
                  <a:gd name="connsiteX65" fmla="*/ 507577 w 507577"/>
                  <a:gd name="connsiteY65" fmla="*/ 358461 h 605592"/>
                  <a:gd name="connsiteX66" fmla="*/ 495229 w 507577"/>
                  <a:gd name="connsiteY66" fmla="*/ 370790 h 605592"/>
                  <a:gd name="connsiteX67" fmla="*/ 445650 w 507577"/>
                  <a:gd name="connsiteY67" fmla="*/ 370790 h 605592"/>
                  <a:gd name="connsiteX68" fmla="*/ 445650 w 507577"/>
                  <a:gd name="connsiteY68" fmla="*/ 568513 h 605592"/>
                  <a:gd name="connsiteX69" fmla="*/ 408513 w 507577"/>
                  <a:gd name="connsiteY69" fmla="*/ 605592 h 605592"/>
                  <a:gd name="connsiteX70" fmla="*/ 12441 w 507577"/>
                  <a:gd name="connsiteY70" fmla="*/ 605592 h 605592"/>
                  <a:gd name="connsiteX71" fmla="*/ 0 w 507577"/>
                  <a:gd name="connsiteY71" fmla="*/ 593263 h 605592"/>
                  <a:gd name="connsiteX72" fmla="*/ 0 w 507577"/>
                  <a:gd name="connsiteY72" fmla="*/ 12329 h 605592"/>
                  <a:gd name="connsiteX73" fmla="*/ 12441 w 507577"/>
                  <a:gd name="connsiteY73"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07577" h="605592">
                    <a:moveTo>
                      <a:pt x="105284" y="315145"/>
                    </a:moveTo>
                    <a:lnTo>
                      <a:pt x="328130" y="315145"/>
                    </a:lnTo>
                    <a:lnTo>
                      <a:pt x="328130" y="339913"/>
                    </a:lnTo>
                    <a:lnTo>
                      <a:pt x="105284" y="339913"/>
                    </a:lnTo>
                    <a:close/>
                    <a:moveTo>
                      <a:pt x="445650" y="296632"/>
                    </a:moveTo>
                    <a:lnTo>
                      <a:pt x="445650" y="346039"/>
                    </a:lnTo>
                    <a:lnTo>
                      <a:pt x="482788" y="346039"/>
                    </a:lnTo>
                    <a:lnTo>
                      <a:pt x="482788" y="296632"/>
                    </a:lnTo>
                    <a:close/>
                    <a:moveTo>
                      <a:pt x="105284" y="265749"/>
                    </a:moveTo>
                    <a:lnTo>
                      <a:pt x="198148" y="265749"/>
                    </a:lnTo>
                    <a:lnTo>
                      <a:pt x="198148" y="290447"/>
                    </a:lnTo>
                    <a:lnTo>
                      <a:pt x="105284" y="290447"/>
                    </a:lnTo>
                    <a:close/>
                    <a:moveTo>
                      <a:pt x="451901" y="234771"/>
                    </a:moveTo>
                    <a:lnTo>
                      <a:pt x="476669" y="234771"/>
                    </a:lnTo>
                    <a:lnTo>
                      <a:pt x="476669" y="259539"/>
                    </a:lnTo>
                    <a:lnTo>
                      <a:pt x="451901" y="259539"/>
                    </a:lnTo>
                    <a:close/>
                    <a:moveTo>
                      <a:pt x="445650" y="222474"/>
                    </a:moveTo>
                    <a:lnTo>
                      <a:pt x="445650" y="271881"/>
                    </a:lnTo>
                    <a:lnTo>
                      <a:pt x="482788" y="271881"/>
                    </a:lnTo>
                    <a:lnTo>
                      <a:pt x="482788" y="222474"/>
                    </a:lnTo>
                    <a:close/>
                    <a:moveTo>
                      <a:pt x="445650" y="148316"/>
                    </a:moveTo>
                    <a:lnTo>
                      <a:pt x="445650" y="197724"/>
                    </a:lnTo>
                    <a:lnTo>
                      <a:pt x="482788" y="197724"/>
                    </a:lnTo>
                    <a:lnTo>
                      <a:pt x="482788" y="148316"/>
                    </a:lnTo>
                    <a:close/>
                    <a:moveTo>
                      <a:pt x="451901" y="86513"/>
                    </a:moveTo>
                    <a:lnTo>
                      <a:pt x="476669" y="86513"/>
                    </a:lnTo>
                    <a:lnTo>
                      <a:pt x="476669" y="111211"/>
                    </a:lnTo>
                    <a:lnTo>
                      <a:pt x="451901" y="111211"/>
                    </a:lnTo>
                    <a:close/>
                    <a:moveTo>
                      <a:pt x="129981" y="80361"/>
                    </a:moveTo>
                    <a:lnTo>
                      <a:pt x="129981" y="160651"/>
                    </a:lnTo>
                    <a:lnTo>
                      <a:pt x="346680" y="160651"/>
                    </a:lnTo>
                    <a:lnTo>
                      <a:pt x="346680" y="185406"/>
                    </a:lnTo>
                    <a:lnTo>
                      <a:pt x="129981" y="185406"/>
                    </a:lnTo>
                    <a:lnTo>
                      <a:pt x="129981" y="203948"/>
                    </a:lnTo>
                    <a:lnTo>
                      <a:pt x="365248" y="203948"/>
                    </a:lnTo>
                    <a:lnTo>
                      <a:pt x="365248" y="80361"/>
                    </a:lnTo>
                    <a:close/>
                    <a:moveTo>
                      <a:pt x="445650" y="74158"/>
                    </a:moveTo>
                    <a:lnTo>
                      <a:pt x="445650" y="123566"/>
                    </a:lnTo>
                    <a:lnTo>
                      <a:pt x="482788" y="123566"/>
                    </a:lnTo>
                    <a:lnTo>
                      <a:pt x="482788" y="74158"/>
                    </a:lnTo>
                    <a:close/>
                    <a:moveTo>
                      <a:pt x="117632" y="55606"/>
                    </a:moveTo>
                    <a:lnTo>
                      <a:pt x="377597" y="55606"/>
                    </a:lnTo>
                    <a:cubicBezTo>
                      <a:pt x="384467" y="55606"/>
                      <a:pt x="389945" y="61169"/>
                      <a:pt x="389945" y="67937"/>
                    </a:cubicBezTo>
                    <a:lnTo>
                      <a:pt x="389945" y="216279"/>
                    </a:lnTo>
                    <a:cubicBezTo>
                      <a:pt x="389945" y="223140"/>
                      <a:pt x="384467" y="228703"/>
                      <a:pt x="377597" y="228703"/>
                    </a:cubicBezTo>
                    <a:lnTo>
                      <a:pt x="117632" y="228703"/>
                    </a:lnTo>
                    <a:cubicBezTo>
                      <a:pt x="110762" y="228703"/>
                      <a:pt x="105284" y="223140"/>
                      <a:pt x="105284" y="216279"/>
                    </a:cubicBezTo>
                    <a:lnTo>
                      <a:pt x="105284" y="67937"/>
                    </a:lnTo>
                    <a:cubicBezTo>
                      <a:pt x="105284" y="61169"/>
                      <a:pt x="110762" y="55606"/>
                      <a:pt x="117632" y="55606"/>
                    </a:cubicBezTo>
                    <a:close/>
                    <a:moveTo>
                      <a:pt x="24789" y="24750"/>
                    </a:moveTo>
                    <a:lnTo>
                      <a:pt x="24789" y="580935"/>
                    </a:lnTo>
                    <a:lnTo>
                      <a:pt x="408513" y="580935"/>
                    </a:lnTo>
                    <a:cubicBezTo>
                      <a:pt x="415383" y="580935"/>
                      <a:pt x="420954" y="575373"/>
                      <a:pt x="420954" y="568513"/>
                    </a:cubicBezTo>
                    <a:lnTo>
                      <a:pt x="420954" y="37079"/>
                    </a:lnTo>
                    <a:cubicBezTo>
                      <a:pt x="420954" y="30219"/>
                      <a:pt x="415383" y="24750"/>
                      <a:pt x="408513" y="24750"/>
                    </a:cubicBezTo>
                    <a:lnTo>
                      <a:pt x="74275" y="24750"/>
                    </a:lnTo>
                    <a:lnTo>
                      <a:pt x="74275" y="531434"/>
                    </a:lnTo>
                    <a:lnTo>
                      <a:pt x="49579" y="531434"/>
                    </a:lnTo>
                    <a:lnTo>
                      <a:pt x="49579" y="24750"/>
                    </a:lnTo>
                    <a:close/>
                    <a:moveTo>
                      <a:pt x="12441" y="0"/>
                    </a:moveTo>
                    <a:lnTo>
                      <a:pt x="408513" y="0"/>
                    </a:lnTo>
                    <a:cubicBezTo>
                      <a:pt x="429031" y="0"/>
                      <a:pt x="445650" y="16593"/>
                      <a:pt x="445650" y="37079"/>
                    </a:cubicBezTo>
                    <a:lnTo>
                      <a:pt x="445650" y="49408"/>
                    </a:lnTo>
                    <a:lnTo>
                      <a:pt x="495229" y="49408"/>
                    </a:lnTo>
                    <a:cubicBezTo>
                      <a:pt x="502006" y="49408"/>
                      <a:pt x="507577" y="54970"/>
                      <a:pt x="507577" y="61829"/>
                    </a:cubicBezTo>
                    <a:lnTo>
                      <a:pt x="507577" y="358461"/>
                    </a:lnTo>
                    <a:cubicBezTo>
                      <a:pt x="507577" y="365228"/>
                      <a:pt x="502006" y="370790"/>
                      <a:pt x="495229" y="370790"/>
                    </a:cubicBezTo>
                    <a:lnTo>
                      <a:pt x="445650" y="370790"/>
                    </a:lnTo>
                    <a:lnTo>
                      <a:pt x="445650" y="568513"/>
                    </a:lnTo>
                    <a:cubicBezTo>
                      <a:pt x="445650" y="588999"/>
                      <a:pt x="429031" y="605592"/>
                      <a:pt x="408513" y="605592"/>
                    </a:cubicBezTo>
                    <a:lnTo>
                      <a:pt x="12441" y="605592"/>
                    </a:lnTo>
                    <a:cubicBezTo>
                      <a:pt x="5571" y="605592"/>
                      <a:pt x="0" y="600123"/>
                      <a:pt x="0" y="593263"/>
                    </a:cubicBezTo>
                    <a:lnTo>
                      <a:pt x="0" y="12329"/>
                    </a:lnTo>
                    <a:cubicBezTo>
                      <a:pt x="0" y="5562"/>
                      <a:pt x="5571" y="0"/>
                      <a:pt x="12441"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5" name="组合 14"/>
            <p:cNvGrpSpPr/>
            <p:nvPr/>
          </p:nvGrpSpPr>
          <p:grpSpPr>
            <a:xfrm>
              <a:off x="1982882" y="2356380"/>
              <a:ext cx="4113118" cy="797984"/>
              <a:chOff x="7727479" y="3464575"/>
              <a:chExt cx="4113118" cy="797984"/>
            </a:xfrm>
          </p:grpSpPr>
          <p:sp>
            <p:nvSpPr>
              <p:cNvPr id="16" name="矩形 15"/>
              <p:cNvSpPr/>
              <p:nvPr/>
            </p:nvSpPr>
            <p:spPr>
              <a:xfrm>
                <a:off x="7727479" y="3747033"/>
                <a:ext cx="4113118" cy="515526"/>
              </a:xfrm>
              <a:prstGeom prst="rect">
                <a:avLst/>
              </a:prstGeom>
            </p:spPr>
            <p:txBody>
              <a:bodyPr wrap="square">
                <a:spAutoFit/>
                <a:scene3d>
                  <a:camera prst="orthographicFront"/>
                  <a:lightRig rig="threePt" dir="t"/>
                </a:scene3d>
                <a:sp3d contourW="12700"/>
              </a:bodyPr>
              <a:lstStyle/>
              <a:p>
                <a:pPr>
                  <a:lnSpc>
                    <a:spcPct val="125000"/>
                  </a:lnSpc>
                </a:pPr>
                <a:r>
                  <a:rPr lang="zh-CN" altLang="en-US" sz="1100" dirty="0">
                    <a:solidFill>
                      <a:schemeClr val="tx1">
                        <a:lumMod val="75000"/>
                        <a:lumOff val="25000"/>
                      </a:schemeClr>
                    </a:solidFill>
                    <a:latin typeface="+mn-ea"/>
                  </a:rPr>
                  <a:t>按文档计划规定进行文档开发。通常，在进行文档开发前，要规定文档的格式</a:t>
                </a:r>
                <a:r>
                  <a:rPr lang="en-US" altLang="zh-CN" sz="1100" dirty="0" smtClean="0">
                    <a:solidFill>
                      <a:schemeClr val="tx1">
                        <a:lumMod val="75000"/>
                        <a:lumOff val="25000"/>
                      </a:schemeClr>
                    </a:solidFill>
                    <a:latin typeface="+mn-ea"/>
                  </a:rPr>
                  <a:t>(</a:t>
                </a:r>
                <a:r>
                  <a:rPr lang="zh-CN" altLang="en-US" sz="1100" dirty="0">
                    <a:solidFill>
                      <a:schemeClr val="tx1">
                        <a:lumMod val="75000"/>
                        <a:lumOff val="25000"/>
                      </a:schemeClr>
                    </a:solidFill>
                    <a:latin typeface="+mn-ea"/>
                  </a:rPr>
                  <a:t>模板</a:t>
                </a:r>
                <a:r>
                  <a:rPr lang="en-US" altLang="zh-CN" sz="1100" dirty="0" smtClean="0">
                    <a:solidFill>
                      <a:schemeClr val="tx1">
                        <a:lumMod val="75000"/>
                        <a:lumOff val="25000"/>
                      </a:schemeClr>
                    </a:solidFill>
                    <a:latin typeface="+mn-ea"/>
                  </a:rPr>
                  <a:t>)</a:t>
                </a:r>
                <a:r>
                  <a:rPr lang="zh-CN" altLang="en-US" sz="1100" dirty="0">
                    <a:solidFill>
                      <a:schemeClr val="tx1">
                        <a:lumMod val="75000"/>
                        <a:lumOff val="25000"/>
                      </a:schemeClr>
                    </a:solidFill>
                    <a:latin typeface="+mn-ea"/>
                  </a:rPr>
                  <a:t>。在软件的开发和管理过程中需要那些</a:t>
                </a:r>
                <a:r>
                  <a:rPr lang="zh-CN" altLang="en-US" sz="1100" dirty="0" smtClean="0">
                    <a:solidFill>
                      <a:schemeClr val="tx1">
                        <a:lumMod val="75000"/>
                        <a:lumOff val="25000"/>
                      </a:schemeClr>
                    </a:solidFill>
                    <a:latin typeface="+mn-ea"/>
                  </a:rPr>
                  <a:t>文档</a:t>
                </a:r>
                <a:r>
                  <a:rPr lang="zh-CN" altLang="en-US" sz="1050" dirty="0">
                    <a:solidFill>
                      <a:schemeClr val="tx1">
                        <a:lumMod val="75000"/>
                        <a:lumOff val="25000"/>
                      </a:schemeClr>
                    </a:solidFill>
                    <a:latin typeface="+mn-ea"/>
                  </a:rPr>
                  <a:t>。</a:t>
                </a:r>
                <a:endParaRPr lang="zh-CN" altLang="en-US" sz="1050" dirty="0" smtClean="0">
                  <a:solidFill>
                    <a:schemeClr val="tx1">
                      <a:lumMod val="75000"/>
                      <a:lumOff val="25000"/>
                    </a:schemeClr>
                  </a:solidFill>
                  <a:latin typeface="+mn-ea"/>
                </a:endParaRPr>
              </a:p>
            </p:txBody>
          </p:sp>
          <p:sp>
            <p:nvSpPr>
              <p:cNvPr id="17" name="矩形 16"/>
              <p:cNvSpPr/>
              <p:nvPr/>
            </p:nvSpPr>
            <p:spPr>
              <a:xfrm>
                <a:off x="7727480" y="3464575"/>
                <a:ext cx="2050552" cy="362792"/>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文档开发</a:t>
                </a:r>
              </a:p>
            </p:txBody>
          </p:sp>
        </p:grpSp>
      </p:grpSp>
      <p:grpSp>
        <p:nvGrpSpPr>
          <p:cNvPr id="32" name="组合 31"/>
          <p:cNvGrpSpPr/>
          <p:nvPr/>
        </p:nvGrpSpPr>
        <p:grpSpPr>
          <a:xfrm>
            <a:off x="1080471" y="4424665"/>
            <a:ext cx="5015529" cy="880305"/>
            <a:chOff x="1080471" y="4424665"/>
            <a:chExt cx="5015529" cy="880305"/>
          </a:xfrm>
        </p:grpSpPr>
        <p:grpSp>
          <p:nvGrpSpPr>
            <p:cNvPr id="28" name="组合 27"/>
            <p:cNvGrpSpPr/>
            <p:nvPr/>
          </p:nvGrpSpPr>
          <p:grpSpPr>
            <a:xfrm>
              <a:off x="1080471" y="4506685"/>
              <a:ext cx="798285" cy="798285"/>
              <a:chOff x="2959100" y="1866900"/>
              <a:chExt cx="1536700" cy="1536700"/>
            </a:xfrm>
          </p:grpSpPr>
          <p:sp>
            <p:nvSpPr>
              <p:cNvPr id="29" name="椭圆 2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0" name="椭圆 2"/>
              <p:cNvSpPr/>
              <p:nvPr/>
            </p:nvSpPr>
            <p:spPr>
              <a:xfrm>
                <a:off x="3361590" y="2269986"/>
                <a:ext cx="731720" cy="730528"/>
              </a:xfrm>
              <a:custGeom>
                <a:avLst/>
                <a:gdLst>
                  <a:gd name="connsiteX0" fmla="*/ 521716 w 606580"/>
                  <a:gd name="connsiteY0" fmla="*/ 473869 h 605592"/>
                  <a:gd name="connsiteX1" fmla="*/ 474642 w 606580"/>
                  <a:gd name="connsiteY1" fmla="*/ 520867 h 605592"/>
                  <a:gd name="connsiteX2" fmla="*/ 521716 w 606580"/>
                  <a:gd name="connsiteY2" fmla="*/ 567772 h 605592"/>
                  <a:gd name="connsiteX3" fmla="*/ 568698 w 606580"/>
                  <a:gd name="connsiteY3" fmla="*/ 520867 h 605592"/>
                  <a:gd name="connsiteX4" fmla="*/ 521716 w 606580"/>
                  <a:gd name="connsiteY4" fmla="*/ 473869 h 605592"/>
                  <a:gd name="connsiteX5" fmla="*/ 60630 w 606580"/>
                  <a:gd name="connsiteY5" fmla="*/ 401194 h 605592"/>
                  <a:gd name="connsiteX6" fmla="*/ 37882 w 606580"/>
                  <a:gd name="connsiteY6" fmla="*/ 423905 h 605592"/>
                  <a:gd name="connsiteX7" fmla="*/ 60630 w 606580"/>
                  <a:gd name="connsiteY7" fmla="*/ 446616 h 605592"/>
                  <a:gd name="connsiteX8" fmla="*/ 83378 w 606580"/>
                  <a:gd name="connsiteY8" fmla="*/ 423905 h 605592"/>
                  <a:gd name="connsiteX9" fmla="*/ 60630 w 606580"/>
                  <a:gd name="connsiteY9" fmla="*/ 401194 h 605592"/>
                  <a:gd name="connsiteX10" fmla="*/ 242639 w 606580"/>
                  <a:gd name="connsiteY10" fmla="*/ 218047 h 605592"/>
                  <a:gd name="connsiteX11" fmla="*/ 291153 w 606580"/>
                  <a:gd name="connsiteY11" fmla="*/ 266490 h 605592"/>
                  <a:gd name="connsiteX12" fmla="*/ 242639 w 606580"/>
                  <a:gd name="connsiteY12" fmla="*/ 314933 h 605592"/>
                  <a:gd name="connsiteX13" fmla="*/ 194125 w 606580"/>
                  <a:gd name="connsiteY13" fmla="*/ 266490 h 605592"/>
                  <a:gd name="connsiteX14" fmla="*/ 242639 w 606580"/>
                  <a:gd name="connsiteY14" fmla="*/ 218047 h 605592"/>
                  <a:gd name="connsiteX15" fmla="*/ 242613 w 606580"/>
                  <a:gd name="connsiteY15" fmla="*/ 183170 h 605592"/>
                  <a:gd name="connsiteX16" fmla="*/ 159235 w 606580"/>
                  <a:gd name="connsiteY16" fmla="*/ 266505 h 605592"/>
                  <a:gd name="connsiteX17" fmla="*/ 242613 w 606580"/>
                  <a:gd name="connsiteY17" fmla="*/ 349747 h 605592"/>
                  <a:gd name="connsiteX18" fmla="*/ 326084 w 606580"/>
                  <a:gd name="connsiteY18" fmla="*/ 266505 h 605592"/>
                  <a:gd name="connsiteX19" fmla="*/ 242613 w 606580"/>
                  <a:gd name="connsiteY19" fmla="*/ 183170 h 605592"/>
                  <a:gd name="connsiteX20" fmla="*/ 448923 w 606580"/>
                  <a:gd name="connsiteY20" fmla="*/ 37821 h 605592"/>
                  <a:gd name="connsiteX21" fmla="*/ 426175 w 606580"/>
                  <a:gd name="connsiteY21" fmla="*/ 60532 h 605592"/>
                  <a:gd name="connsiteX22" fmla="*/ 448923 w 606580"/>
                  <a:gd name="connsiteY22" fmla="*/ 83242 h 605592"/>
                  <a:gd name="connsiteX23" fmla="*/ 471671 w 606580"/>
                  <a:gd name="connsiteY23" fmla="*/ 60532 h 605592"/>
                  <a:gd name="connsiteX24" fmla="*/ 448923 w 606580"/>
                  <a:gd name="connsiteY24" fmla="*/ 37821 h 605592"/>
                  <a:gd name="connsiteX25" fmla="*/ 448923 w 606580"/>
                  <a:gd name="connsiteY25" fmla="*/ 0 h 605592"/>
                  <a:gd name="connsiteX26" fmla="*/ 509553 w 606580"/>
                  <a:gd name="connsiteY26" fmla="*/ 60532 h 605592"/>
                  <a:gd name="connsiteX27" fmla="*/ 448923 w 606580"/>
                  <a:gd name="connsiteY27" fmla="*/ 121156 h 605592"/>
                  <a:gd name="connsiteX28" fmla="*/ 424132 w 606580"/>
                  <a:gd name="connsiteY28" fmla="*/ 115779 h 605592"/>
                  <a:gd name="connsiteX29" fmla="*/ 338340 w 606580"/>
                  <a:gd name="connsiteY29" fmla="*/ 192255 h 605592"/>
                  <a:gd name="connsiteX30" fmla="*/ 363967 w 606580"/>
                  <a:gd name="connsiteY30" fmla="*/ 266505 h 605592"/>
                  <a:gd name="connsiteX31" fmla="*/ 340662 w 606580"/>
                  <a:gd name="connsiteY31" fmla="*/ 337604 h 605592"/>
                  <a:gd name="connsiteX32" fmla="*/ 463036 w 606580"/>
                  <a:gd name="connsiteY32" fmla="*/ 459779 h 605592"/>
                  <a:gd name="connsiteX33" fmla="*/ 521716 w 606580"/>
                  <a:gd name="connsiteY33" fmla="*/ 436049 h 605592"/>
                  <a:gd name="connsiteX34" fmla="*/ 606580 w 606580"/>
                  <a:gd name="connsiteY34" fmla="*/ 520867 h 605592"/>
                  <a:gd name="connsiteX35" fmla="*/ 521624 w 606580"/>
                  <a:gd name="connsiteY35" fmla="*/ 605592 h 605592"/>
                  <a:gd name="connsiteX36" fmla="*/ 436760 w 606580"/>
                  <a:gd name="connsiteY36" fmla="*/ 520867 h 605592"/>
                  <a:gd name="connsiteX37" fmla="*/ 442052 w 606580"/>
                  <a:gd name="connsiteY37" fmla="*/ 492316 h 605592"/>
                  <a:gd name="connsiteX38" fmla="*/ 313921 w 606580"/>
                  <a:gd name="connsiteY38" fmla="*/ 364394 h 605592"/>
                  <a:gd name="connsiteX39" fmla="*/ 242613 w 606580"/>
                  <a:gd name="connsiteY39" fmla="*/ 387568 h 605592"/>
                  <a:gd name="connsiteX40" fmla="*/ 162764 w 606580"/>
                  <a:gd name="connsiteY40" fmla="*/ 357534 h 605592"/>
                  <a:gd name="connsiteX41" fmla="*/ 114947 w 606580"/>
                  <a:gd name="connsiteY41" fmla="*/ 397394 h 605592"/>
                  <a:gd name="connsiteX42" fmla="*/ 121353 w 606580"/>
                  <a:gd name="connsiteY42" fmla="*/ 423905 h 605592"/>
                  <a:gd name="connsiteX43" fmla="*/ 60630 w 606580"/>
                  <a:gd name="connsiteY43" fmla="*/ 484529 h 605592"/>
                  <a:gd name="connsiteX44" fmla="*/ 0 w 606580"/>
                  <a:gd name="connsiteY44" fmla="*/ 423905 h 605592"/>
                  <a:gd name="connsiteX45" fmla="*/ 60630 w 606580"/>
                  <a:gd name="connsiteY45" fmla="*/ 363374 h 605592"/>
                  <a:gd name="connsiteX46" fmla="*/ 88299 w 606580"/>
                  <a:gd name="connsiteY46" fmla="*/ 370326 h 605592"/>
                  <a:gd name="connsiteX47" fmla="*/ 138530 w 606580"/>
                  <a:gd name="connsiteY47" fmla="*/ 328427 h 605592"/>
                  <a:gd name="connsiteX48" fmla="*/ 121353 w 606580"/>
                  <a:gd name="connsiteY48" fmla="*/ 266505 h 605592"/>
                  <a:gd name="connsiteX49" fmla="*/ 151715 w 606580"/>
                  <a:gd name="connsiteY49" fmla="*/ 186507 h 605592"/>
                  <a:gd name="connsiteX50" fmla="*/ 90620 w 606580"/>
                  <a:gd name="connsiteY50" fmla="*/ 127830 h 605592"/>
                  <a:gd name="connsiteX51" fmla="*/ 81057 w 606580"/>
                  <a:gd name="connsiteY51" fmla="*/ 129313 h 605592"/>
                  <a:gd name="connsiteX52" fmla="*/ 44660 w 606580"/>
                  <a:gd name="connsiteY52" fmla="*/ 92976 h 605592"/>
                  <a:gd name="connsiteX53" fmla="*/ 81057 w 606580"/>
                  <a:gd name="connsiteY53" fmla="*/ 56638 h 605592"/>
                  <a:gd name="connsiteX54" fmla="*/ 117454 w 606580"/>
                  <a:gd name="connsiteY54" fmla="*/ 92976 h 605592"/>
                  <a:gd name="connsiteX55" fmla="*/ 116618 w 606580"/>
                  <a:gd name="connsiteY55" fmla="*/ 100299 h 605592"/>
                  <a:gd name="connsiteX56" fmla="*/ 181148 w 606580"/>
                  <a:gd name="connsiteY56" fmla="*/ 162221 h 605592"/>
                  <a:gd name="connsiteX57" fmla="*/ 242613 w 606580"/>
                  <a:gd name="connsiteY57" fmla="*/ 145350 h 605592"/>
                  <a:gd name="connsiteX58" fmla="*/ 310579 w 606580"/>
                  <a:gd name="connsiteY58" fmla="*/ 166114 h 605592"/>
                  <a:gd name="connsiteX59" fmla="*/ 396092 w 606580"/>
                  <a:gd name="connsiteY59" fmla="*/ 89917 h 605592"/>
                  <a:gd name="connsiteX60" fmla="*/ 388200 w 606580"/>
                  <a:gd name="connsiteY60" fmla="*/ 60532 h 605592"/>
                  <a:gd name="connsiteX61" fmla="*/ 448923 w 606580"/>
                  <a:gd name="connsiteY6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06580" h="605592">
                    <a:moveTo>
                      <a:pt x="521716" y="473869"/>
                    </a:moveTo>
                    <a:cubicBezTo>
                      <a:pt x="495812" y="473869"/>
                      <a:pt x="474642" y="494911"/>
                      <a:pt x="474642" y="520867"/>
                    </a:cubicBezTo>
                    <a:cubicBezTo>
                      <a:pt x="474642" y="546729"/>
                      <a:pt x="495812" y="567772"/>
                      <a:pt x="521716" y="567772"/>
                    </a:cubicBezTo>
                    <a:cubicBezTo>
                      <a:pt x="547621" y="567772"/>
                      <a:pt x="568698" y="546729"/>
                      <a:pt x="568698" y="520867"/>
                    </a:cubicBezTo>
                    <a:cubicBezTo>
                      <a:pt x="568698" y="495004"/>
                      <a:pt x="547621" y="473869"/>
                      <a:pt x="521716" y="473869"/>
                    </a:cubicBezTo>
                    <a:close/>
                    <a:moveTo>
                      <a:pt x="60630" y="401194"/>
                    </a:moveTo>
                    <a:cubicBezTo>
                      <a:pt x="48096" y="401194"/>
                      <a:pt x="37882" y="411391"/>
                      <a:pt x="37882" y="423905"/>
                    </a:cubicBezTo>
                    <a:cubicBezTo>
                      <a:pt x="37882" y="436512"/>
                      <a:pt x="48096" y="446616"/>
                      <a:pt x="60630" y="446616"/>
                    </a:cubicBezTo>
                    <a:cubicBezTo>
                      <a:pt x="73165" y="446616"/>
                      <a:pt x="83378" y="436512"/>
                      <a:pt x="83378" y="423905"/>
                    </a:cubicBezTo>
                    <a:cubicBezTo>
                      <a:pt x="83378" y="411391"/>
                      <a:pt x="73165" y="401194"/>
                      <a:pt x="60630" y="401194"/>
                    </a:cubicBezTo>
                    <a:close/>
                    <a:moveTo>
                      <a:pt x="242639" y="218047"/>
                    </a:moveTo>
                    <a:cubicBezTo>
                      <a:pt x="269433" y="218047"/>
                      <a:pt x="291153" y="239736"/>
                      <a:pt x="291153" y="266490"/>
                    </a:cubicBezTo>
                    <a:cubicBezTo>
                      <a:pt x="291153" y="293244"/>
                      <a:pt x="269433" y="314933"/>
                      <a:pt x="242639" y="314933"/>
                    </a:cubicBezTo>
                    <a:cubicBezTo>
                      <a:pt x="215845" y="314933"/>
                      <a:pt x="194125" y="293244"/>
                      <a:pt x="194125" y="266490"/>
                    </a:cubicBezTo>
                    <a:cubicBezTo>
                      <a:pt x="194125" y="239736"/>
                      <a:pt x="215845" y="218047"/>
                      <a:pt x="242639" y="218047"/>
                    </a:cubicBezTo>
                    <a:close/>
                    <a:moveTo>
                      <a:pt x="242613" y="183170"/>
                    </a:moveTo>
                    <a:cubicBezTo>
                      <a:pt x="196653" y="183170"/>
                      <a:pt x="159235" y="220527"/>
                      <a:pt x="159235" y="266505"/>
                    </a:cubicBezTo>
                    <a:cubicBezTo>
                      <a:pt x="159235" y="312390"/>
                      <a:pt x="196653" y="349747"/>
                      <a:pt x="242613" y="349747"/>
                    </a:cubicBezTo>
                    <a:cubicBezTo>
                      <a:pt x="288666" y="349747"/>
                      <a:pt x="326084" y="312390"/>
                      <a:pt x="326084" y="266505"/>
                    </a:cubicBezTo>
                    <a:cubicBezTo>
                      <a:pt x="326084" y="220527"/>
                      <a:pt x="288666" y="183170"/>
                      <a:pt x="242613" y="183170"/>
                    </a:cubicBezTo>
                    <a:close/>
                    <a:moveTo>
                      <a:pt x="448923" y="37821"/>
                    </a:moveTo>
                    <a:cubicBezTo>
                      <a:pt x="436389" y="37821"/>
                      <a:pt x="426175" y="48017"/>
                      <a:pt x="426175" y="60532"/>
                    </a:cubicBezTo>
                    <a:cubicBezTo>
                      <a:pt x="426175" y="73138"/>
                      <a:pt x="436389" y="83242"/>
                      <a:pt x="448923" y="83242"/>
                    </a:cubicBezTo>
                    <a:cubicBezTo>
                      <a:pt x="461458" y="83242"/>
                      <a:pt x="471671" y="73138"/>
                      <a:pt x="471671" y="60532"/>
                    </a:cubicBezTo>
                    <a:cubicBezTo>
                      <a:pt x="471671" y="48017"/>
                      <a:pt x="461458" y="37821"/>
                      <a:pt x="448923" y="37821"/>
                    </a:cubicBezTo>
                    <a:close/>
                    <a:moveTo>
                      <a:pt x="448923" y="0"/>
                    </a:moveTo>
                    <a:cubicBezTo>
                      <a:pt x="482349" y="0"/>
                      <a:pt x="509553" y="27160"/>
                      <a:pt x="509553" y="60532"/>
                    </a:cubicBezTo>
                    <a:cubicBezTo>
                      <a:pt x="509553" y="93995"/>
                      <a:pt x="482441" y="121156"/>
                      <a:pt x="448923" y="121156"/>
                    </a:cubicBezTo>
                    <a:cubicBezTo>
                      <a:pt x="440102" y="121156"/>
                      <a:pt x="431653" y="119116"/>
                      <a:pt x="424132" y="115779"/>
                    </a:cubicBezTo>
                    <a:lnTo>
                      <a:pt x="338340" y="192255"/>
                    </a:lnTo>
                    <a:cubicBezTo>
                      <a:pt x="354310" y="212741"/>
                      <a:pt x="363967" y="238510"/>
                      <a:pt x="363967" y="266505"/>
                    </a:cubicBezTo>
                    <a:cubicBezTo>
                      <a:pt x="363967" y="293109"/>
                      <a:pt x="355239" y="317674"/>
                      <a:pt x="340662" y="337604"/>
                    </a:cubicBezTo>
                    <a:lnTo>
                      <a:pt x="463036" y="459779"/>
                    </a:lnTo>
                    <a:cubicBezTo>
                      <a:pt x="478263" y="445133"/>
                      <a:pt x="498876" y="436049"/>
                      <a:pt x="521716" y="436049"/>
                    </a:cubicBezTo>
                    <a:cubicBezTo>
                      <a:pt x="568605" y="436049"/>
                      <a:pt x="606580" y="474055"/>
                      <a:pt x="606580" y="520867"/>
                    </a:cubicBezTo>
                    <a:cubicBezTo>
                      <a:pt x="606580" y="567679"/>
                      <a:pt x="568605" y="605592"/>
                      <a:pt x="521624" y="605592"/>
                    </a:cubicBezTo>
                    <a:cubicBezTo>
                      <a:pt x="474735" y="605592"/>
                      <a:pt x="436760" y="567679"/>
                      <a:pt x="436760" y="520867"/>
                    </a:cubicBezTo>
                    <a:cubicBezTo>
                      <a:pt x="436760" y="510763"/>
                      <a:pt x="438803" y="501215"/>
                      <a:pt x="442052" y="492316"/>
                    </a:cubicBezTo>
                    <a:lnTo>
                      <a:pt x="313921" y="364394"/>
                    </a:lnTo>
                    <a:cubicBezTo>
                      <a:pt x="293866" y="378947"/>
                      <a:pt x="269261" y="387568"/>
                      <a:pt x="242613" y="387568"/>
                    </a:cubicBezTo>
                    <a:cubicBezTo>
                      <a:pt x="211973" y="387568"/>
                      <a:pt x="184119" y="376166"/>
                      <a:pt x="162764" y="357534"/>
                    </a:cubicBezTo>
                    <a:lnTo>
                      <a:pt x="114947" y="397394"/>
                    </a:lnTo>
                    <a:cubicBezTo>
                      <a:pt x="118939" y="405458"/>
                      <a:pt x="121353" y="414357"/>
                      <a:pt x="121353" y="423905"/>
                    </a:cubicBezTo>
                    <a:cubicBezTo>
                      <a:pt x="121353" y="457369"/>
                      <a:pt x="94149" y="484529"/>
                      <a:pt x="60630" y="484529"/>
                    </a:cubicBezTo>
                    <a:cubicBezTo>
                      <a:pt x="27205" y="484529"/>
                      <a:pt x="0" y="457369"/>
                      <a:pt x="0" y="423905"/>
                    </a:cubicBezTo>
                    <a:cubicBezTo>
                      <a:pt x="0" y="390534"/>
                      <a:pt x="27205" y="363374"/>
                      <a:pt x="60630" y="363374"/>
                    </a:cubicBezTo>
                    <a:cubicBezTo>
                      <a:pt x="70658" y="363374"/>
                      <a:pt x="79943" y="366062"/>
                      <a:pt x="88299" y="370326"/>
                    </a:cubicBezTo>
                    <a:lnTo>
                      <a:pt x="138530" y="328427"/>
                    </a:lnTo>
                    <a:cubicBezTo>
                      <a:pt x="127667" y="310258"/>
                      <a:pt x="121353" y="289123"/>
                      <a:pt x="121353" y="266505"/>
                    </a:cubicBezTo>
                    <a:cubicBezTo>
                      <a:pt x="121353" y="235822"/>
                      <a:pt x="132866" y="207828"/>
                      <a:pt x="151715" y="186507"/>
                    </a:cubicBezTo>
                    <a:lnTo>
                      <a:pt x="90620" y="127830"/>
                    </a:lnTo>
                    <a:cubicBezTo>
                      <a:pt x="87556" y="128757"/>
                      <a:pt x="84399" y="129313"/>
                      <a:pt x="81057" y="129313"/>
                    </a:cubicBezTo>
                    <a:cubicBezTo>
                      <a:pt x="60909" y="129313"/>
                      <a:pt x="44660" y="113091"/>
                      <a:pt x="44660" y="92976"/>
                    </a:cubicBezTo>
                    <a:cubicBezTo>
                      <a:pt x="44660" y="72953"/>
                      <a:pt x="60909" y="56638"/>
                      <a:pt x="81057" y="56638"/>
                    </a:cubicBezTo>
                    <a:cubicBezTo>
                      <a:pt x="101112" y="56638"/>
                      <a:pt x="117454" y="72953"/>
                      <a:pt x="117454" y="92976"/>
                    </a:cubicBezTo>
                    <a:cubicBezTo>
                      <a:pt x="117454" y="95478"/>
                      <a:pt x="117175" y="97981"/>
                      <a:pt x="116618" y="100299"/>
                    </a:cubicBezTo>
                    <a:lnTo>
                      <a:pt x="181148" y="162221"/>
                    </a:lnTo>
                    <a:cubicBezTo>
                      <a:pt x="199160" y="151560"/>
                      <a:pt x="220144" y="145350"/>
                      <a:pt x="242613" y="145350"/>
                    </a:cubicBezTo>
                    <a:cubicBezTo>
                      <a:pt x="267868" y="145350"/>
                      <a:pt x="291266" y="153044"/>
                      <a:pt x="310579" y="166114"/>
                    </a:cubicBezTo>
                    <a:lnTo>
                      <a:pt x="396092" y="89917"/>
                    </a:lnTo>
                    <a:cubicBezTo>
                      <a:pt x="391264" y="81203"/>
                      <a:pt x="388200" y="71284"/>
                      <a:pt x="388200" y="60532"/>
                    </a:cubicBezTo>
                    <a:cubicBezTo>
                      <a:pt x="388200" y="27160"/>
                      <a:pt x="415405" y="0"/>
                      <a:pt x="44892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8" name="组合 17"/>
            <p:cNvGrpSpPr/>
            <p:nvPr/>
          </p:nvGrpSpPr>
          <p:grpSpPr>
            <a:xfrm>
              <a:off x="1982882" y="4424665"/>
              <a:ext cx="4113118" cy="797984"/>
              <a:chOff x="7727479" y="3464575"/>
              <a:chExt cx="4113118" cy="797984"/>
            </a:xfrm>
          </p:grpSpPr>
          <p:sp>
            <p:nvSpPr>
              <p:cNvPr id="19" name="矩形 18"/>
              <p:cNvSpPr/>
              <p:nvPr/>
            </p:nvSpPr>
            <p:spPr>
              <a:xfrm>
                <a:off x="7727479" y="3747033"/>
                <a:ext cx="4113118" cy="515526"/>
              </a:xfrm>
              <a:prstGeom prst="rect">
                <a:avLst/>
              </a:prstGeom>
            </p:spPr>
            <p:txBody>
              <a:bodyPr wrap="square">
                <a:spAutoFit/>
                <a:scene3d>
                  <a:camera prst="orthographicFront"/>
                  <a:lightRig rig="threePt" dir="t"/>
                </a:scene3d>
                <a:sp3d contourW="12700"/>
              </a:bodyPr>
              <a:lstStyle/>
              <a:p>
                <a:pPr>
                  <a:lnSpc>
                    <a:spcPct val="125000"/>
                  </a:lnSpc>
                </a:pPr>
                <a:r>
                  <a:rPr lang="zh-CN" altLang="en-US" sz="1100" dirty="0">
                    <a:solidFill>
                      <a:schemeClr val="tx1">
                        <a:lumMod val="75000"/>
                        <a:lumOff val="25000"/>
                      </a:schemeClr>
                    </a:solidFill>
                    <a:latin typeface="+mn-ea"/>
                  </a:rPr>
                  <a:t>对于开发文档的评审，由供方组织和实施，用户文档的评审应由需方实现，包括当需要时与文档管理者讨论</a:t>
                </a:r>
                <a:endParaRPr lang="zh-CN" altLang="en-US" sz="1100" dirty="0" smtClean="0">
                  <a:solidFill>
                    <a:schemeClr val="tx1">
                      <a:lumMod val="75000"/>
                      <a:lumOff val="25000"/>
                    </a:schemeClr>
                  </a:solidFill>
                  <a:latin typeface="+mn-ea"/>
                </a:endParaRPr>
              </a:p>
            </p:txBody>
          </p:sp>
          <p:sp>
            <p:nvSpPr>
              <p:cNvPr id="20" name="矩形 19"/>
              <p:cNvSpPr/>
              <p:nvPr/>
            </p:nvSpPr>
            <p:spPr>
              <a:xfrm>
                <a:off x="7727480" y="3464575"/>
                <a:ext cx="2050552" cy="362792"/>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评审文档</a:t>
                </a:r>
                <a:endParaRPr lang="zh-CN" altLang="en-US" sz="1600" b="1" dirty="0">
                  <a:latin typeface="+mn-ea"/>
                </a:endParaRPr>
              </a:p>
            </p:txBody>
          </p:sp>
        </p:grpSp>
      </p:grpSp>
      <p:cxnSp>
        <p:nvCxnSpPr>
          <p:cNvPr id="22" name="直接连接符 21"/>
          <p:cNvCxnSpPr/>
          <p:nvPr/>
        </p:nvCxnSpPr>
        <p:spPr>
          <a:xfrm>
            <a:off x="903287" y="3789363"/>
            <a:ext cx="5218113" cy="0"/>
          </a:xfrm>
          <a:prstGeom prst="line">
            <a:avLst/>
          </a:prstGeom>
          <a:ln w="28575">
            <a:solidFill>
              <a:srgbClr val="395F72"/>
            </a:solidFill>
          </a:ln>
        </p:spPr>
        <p:style>
          <a:lnRef idx="1">
            <a:schemeClr val="accent1"/>
          </a:lnRef>
          <a:fillRef idx="0">
            <a:schemeClr val="accent1"/>
          </a:fillRef>
          <a:effectRef idx="0">
            <a:schemeClr val="accent1"/>
          </a:effectRef>
          <a:fontRef idx="minor">
            <a:schemeClr val="tx1"/>
          </a:fontRef>
        </p:style>
      </p:cxnSp>
      <p:pic>
        <p:nvPicPr>
          <p:cNvPr id="24" name="图片占位符 23"/>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6662" r="16662"/>
          <a:stretch>
            <a:fillRect/>
          </a:stretch>
        </p:blipFill>
        <p:spPr/>
      </p:pic>
      <p:grpSp>
        <p:nvGrpSpPr>
          <p:cNvPr id="33" name="组合 32"/>
          <p:cNvGrpSpPr/>
          <p:nvPr/>
        </p:nvGrpSpPr>
        <p:grpSpPr>
          <a:xfrm>
            <a:off x="611211" y="268578"/>
            <a:ext cx="9055303" cy="907242"/>
            <a:chOff x="611211" y="268578"/>
            <a:chExt cx="9055303" cy="907242"/>
          </a:xfrm>
        </p:grpSpPr>
        <p:sp>
          <p:nvSpPr>
            <p:cNvPr id="34"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35" name="矩形 34"/>
            <p:cNvSpPr/>
            <p:nvPr/>
          </p:nvSpPr>
          <p:spPr>
            <a:xfrm>
              <a:off x="1719241" y="570577"/>
              <a:ext cx="7947273" cy="369332"/>
            </a:xfrm>
            <a:prstGeom prst="rect">
              <a:avLst/>
            </a:prstGeom>
          </p:spPr>
          <p:txBody>
            <a:bodyPr wrap="square">
              <a:spAutoFit/>
            </a:bodyPr>
            <a:lstStyle/>
            <a:p>
              <a:r>
                <a:rPr lang="zh-CN" altLang="en-US" b="1" dirty="0" smtClean="0"/>
                <a:t>中华人民共和国</a:t>
              </a:r>
              <a:r>
                <a:rPr lang="zh-CN" altLang="en-US" b="1" dirty="0"/>
                <a:t>国家标准 </a:t>
              </a:r>
              <a:r>
                <a:rPr lang="en-US" altLang="zh-CN" b="1" dirty="0" smtClean="0"/>
                <a:t>GB/T  </a:t>
              </a:r>
              <a:r>
                <a:rPr lang="en-US" altLang="zh-CN" b="1" dirty="0"/>
                <a:t>8567—2006</a:t>
              </a:r>
            </a:p>
          </p:txBody>
        </p:sp>
        <p:grpSp>
          <p:nvGrpSpPr>
            <p:cNvPr id="36" name="组合 35"/>
            <p:cNvGrpSpPr/>
            <p:nvPr/>
          </p:nvGrpSpPr>
          <p:grpSpPr>
            <a:xfrm>
              <a:off x="611211" y="268578"/>
              <a:ext cx="907242" cy="907242"/>
              <a:chOff x="2959100" y="1866900"/>
              <a:chExt cx="1536700" cy="1536700"/>
            </a:xfrm>
          </p:grpSpPr>
          <p:sp>
            <p:nvSpPr>
              <p:cNvPr id="37" name="椭圆 36"/>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8"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spTree>
    <p:extLst>
      <p:ext uri="{BB962C8B-B14F-4D97-AF65-F5344CB8AC3E}">
        <p14:creationId xmlns:p14="http://schemas.microsoft.com/office/powerpoint/2010/main" val="1877534860"/>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childTnLst>
                          </p:cTn>
                        </p:par>
                        <p:par>
                          <p:cTn id="10" fill="hold">
                            <p:stCondLst>
                              <p:cond delay="500"/>
                            </p:stCondLst>
                            <p:childTnLst>
                              <p:par>
                                <p:cTn id="11" presetID="12" presetClass="entr" presetSubtype="8" fill="hold" nodeType="after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additive="base">
                                        <p:cTn id="13" dur="500"/>
                                        <p:tgtEl>
                                          <p:spTgt spid="31"/>
                                        </p:tgtEl>
                                        <p:attrNameLst>
                                          <p:attrName>ppt_x</p:attrName>
                                        </p:attrNameLst>
                                      </p:cBhvr>
                                      <p:tavLst>
                                        <p:tav tm="0">
                                          <p:val>
                                            <p:strVal val="#ppt_x-#ppt_w*1.125000"/>
                                          </p:val>
                                        </p:tav>
                                        <p:tav tm="100000">
                                          <p:val>
                                            <p:strVal val="#ppt_x"/>
                                          </p:val>
                                        </p:tav>
                                      </p:tavLst>
                                    </p:anim>
                                    <p:animEffect transition="in" filter="wipe(right)">
                                      <p:cBhvr>
                                        <p:cTn id="14" dur="500"/>
                                        <p:tgtEl>
                                          <p:spTgt spid="31"/>
                                        </p:tgtEl>
                                      </p:cBhvr>
                                    </p:animEffect>
                                  </p:childTnLst>
                                </p:cTn>
                              </p:par>
                            </p:childTnLst>
                          </p:cTn>
                        </p:par>
                        <p:par>
                          <p:cTn id="15" fill="hold">
                            <p:stCondLst>
                              <p:cond delay="1000"/>
                            </p:stCondLst>
                            <p:childTnLst>
                              <p:par>
                                <p:cTn id="16" presetID="12" presetClass="entr" presetSubtype="8" fill="hold" nodeType="afterEffect">
                                  <p:stCondLst>
                                    <p:cond delay="0"/>
                                  </p:stCondLst>
                                  <p:childTnLst>
                                    <p:set>
                                      <p:cBhvr>
                                        <p:cTn id="17" dur="1" fill="hold">
                                          <p:stCondLst>
                                            <p:cond delay="0"/>
                                          </p:stCondLst>
                                        </p:cTn>
                                        <p:tgtEl>
                                          <p:spTgt spid="32"/>
                                        </p:tgtEl>
                                        <p:attrNameLst>
                                          <p:attrName>style.visibility</p:attrName>
                                        </p:attrNameLst>
                                      </p:cBhvr>
                                      <p:to>
                                        <p:strVal val="visible"/>
                                      </p:to>
                                    </p:set>
                                    <p:anim calcmode="lin" valueType="num">
                                      <p:cBhvr additive="base">
                                        <p:cTn id="18" dur="500"/>
                                        <p:tgtEl>
                                          <p:spTgt spid="32"/>
                                        </p:tgtEl>
                                        <p:attrNameLst>
                                          <p:attrName>ppt_x</p:attrName>
                                        </p:attrNameLst>
                                      </p:cBhvr>
                                      <p:tavLst>
                                        <p:tav tm="0">
                                          <p:val>
                                            <p:strVal val="#ppt_x-#ppt_w*1.125000"/>
                                          </p:val>
                                        </p:tav>
                                        <p:tav tm="100000">
                                          <p:val>
                                            <p:strVal val="#ppt_x"/>
                                          </p:val>
                                        </p:tav>
                                      </p:tavLst>
                                    </p:anim>
                                    <p:animEffect transition="in" filter="wipe(right)">
                                      <p:cBhvr>
                                        <p:cTn id="19" dur="500"/>
                                        <p:tgtEl>
                                          <p:spTgt spid="32"/>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left)">
                                      <p:cBhvr>
                                        <p:cTn id="23" dur="500"/>
                                        <p:tgtEl>
                                          <p:spTgt spid="22"/>
                                        </p:tgtEl>
                                      </p:cBhvr>
                                    </p:animEffect>
                                  </p:childTnLst>
                                </p:cTn>
                              </p:par>
                              <p:par>
                                <p:cTn id="24" presetID="1" presetClass="entr" presetSubtype="0" fill="hold" nodeType="withEffect">
                                  <p:stCondLst>
                                    <p:cond delay="0"/>
                                  </p:stCondLst>
                                  <p:childTnLst>
                                    <p:set>
                                      <p:cBhvr>
                                        <p:cTn id="25"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4453229" y="1830437"/>
            <a:ext cx="3285540" cy="3656598"/>
            <a:chOff x="4453229" y="1961063"/>
            <a:chExt cx="3285540" cy="3656598"/>
          </a:xfrm>
        </p:grpSpPr>
        <p:sp>
          <p:nvSpPr>
            <p:cNvPr id="10" name="空心弧 9"/>
            <p:cNvSpPr/>
            <p:nvPr/>
          </p:nvSpPr>
          <p:spPr>
            <a:xfrm>
              <a:off x="4679262" y="2372625"/>
              <a:ext cx="2833475" cy="2833475"/>
            </a:xfrm>
            <a:prstGeom prst="blockArc">
              <a:avLst>
                <a:gd name="adj1" fmla="val 12600000"/>
                <a:gd name="adj2" fmla="val 162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空心弧 10"/>
            <p:cNvSpPr/>
            <p:nvPr/>
          </p:nvSpPr>
          <p:spPr>
            <a:xfrm>
              <a:off x="4679262" y="2372625"/>
              <a:ext cx="2833475" cy="2833475"/>
            </a:xfrm>
            <a:prstGeom prst="blockArc">
              <a:avLst>
                <a:gd name="adj1" fmla="val 9000000"/>
                <a:gd name="adj2" fmla="val 126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空心弧 11"/>
            <p:cNvSpPr/>
            <p:nvPr/>
          </p:nvSpPr>
          <p:spPr>
            <a:xfrm>
              <a:off x="4679262" y="2372625"/>
              <a:ext cx="2833475" cy="2833475"/>
            </a:xfrm>
            <a:prstGeom prst="blockArc">
              <a:avLst>
                <a:gd name="adj1" fmla="val 5400000"/>
                <a:gd name="adj2" fmla="val 90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空心弧 12"/>
            <p:cNvSpPr/>
            <p:nvPr/>
          </p:nvSpPr>
          <p:spPr>
            <a:xfrm>
              <a:off x="4679262" y="2372625"/>
              <a:ext cx="2833475" cy="2833475"/>
            </a:xfrm>
            <a:prstGeom prst="blockArc">
              <a:avLst>
                <a:gd name="adj1" fmla="val 1800000"/>
                <a:gd name="adj2" fmla="val 54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空心弧 13"/>
            <p:cNvSpPr/>
            <p:nvPr/>
          </p:nvSpPr>
          <p:spPr>
            <a:xfrm>
              <a:off x="4679262" y="2372625"/>
              <a:ext cx="2833475" cy="2833475"/>
            </a:xfrm>
            <a:prstGeom prst="blockArc">
              <a:avLst>
                <a:gd name="adj1" fmla="val 19800000"/>
                <a:gd name="adj2" fmla="val 18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5" name="空心弧 14"/>
            <p:cNvSpPr/>
            <p:nvPr/>
          </p:nvSpPr>
          <p:spPr>
            <a:xfrm>
              <a:off x="4679262" y="2372625"/>
              <a:ext cx="2833475" cy="2833475"/>
            </a:xfrm>
            <a:prstGeom prst="blockArc">
              <a:avLst>
                <a:gd name="adj1" fmla="val 16200000"/>
                <a:gd name="adj2" fmla="val 198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7" name="任意多边形 16"/>
            <p:cNvSpPr/>
            <p:nvPr/>
          </p:nvSpPr>
          <p:spPr>
            <a:xfrm>
              <a:off x="5652507" y="1961063"/>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01</a:t>
              </a:r>
              <a:endParaRPr lang="zh-CN" altLang="en-US" sz="2400" i="1" dirty="0">
                <a:latin typeface="Century Gothic" panose="020B0502020202020204" pitchFamily="34" charset="0"/>
              </a:endParaRPr>
            </a:p>
          </p:txBody>
        </p:sp>
        <p:sp>
          <p:nvSpPr>
            <p:cNvPr id="18" name="任意多边形 17"/>
            <p:cNvSpPr/>
            <p:nvPr/>
          </p:nvSpPr>
          <p:spPr>
            <a:xfrm>
              <a:off x="6851784" y="2653467"/>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02</a:t>
              </a:r>
              <a:endParaRPr lang="zh-CN" altLang="en-US" sz="2400" i="1" dirty="0">
                <a:latin typeface="Century Gothic" panose="020B0502020202020204" pitchFamily="34" charset="0"/>
              </a:endParaRPr>
            </a:p>
          </p:txBody>
        </p:sp>
        <p:sp>
          <p:nvSpPr>
            <p:cNvPr id="19" name="任意多边形 18"/>
            <p:cNvSpPr/>
            <p:nvPr/>
          </p:nvSpPr>
          <p:spPr>
            <a:xfrm>
              <a:off x="6851784" y="4038273"/>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03</a:t>
              </a:r>
              <a:endParaRPr lang="zh-CN" altLang="en-US" sz="2400" i="1" dirty="0">
                <a:latin typeface="Century Gothic" panose="020B0502020202020204" pitchFamily="34" charset="0"/>
              </a:endParaRPr>
            </a:p>
          </p:txBody>
        </p:sp>
        <p:sp>
          <p:nvSpPr>
            <p:cNvPr id="20" name="任意多边形 19"/>
            <p:cNvSpPr/>
            <p:nvPr/>
          </p:nvSpPr>
          <p:spPr>
            <a:xfrm>
              <a:off x="5652507" y="4730676"/>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04</a:t>
              </a:r>
              <a:endParaRPr lang="zh-CN" altLang="en-US" sz="2400" i="1" dirty="0">
                <a:latin typeface="Century Gothic" panose="020B0502020202020204" pitchFamily="34" charset="0"/>
              </a:endParaRPr>
            </a:p>
          </p:txBody>
        </p:sp>
        <p:sp>
          <p:nvSpPr>
            <p:cNvPr id="21" name="任意多边形 20"/>
            <p:cNvSpPr/>
            <p:nvPr/>
          </p:nvSpPr>
          <p:spPr>
            <a:xfrm>
              <a:off x="4453229" y="4038273"/>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05</a:t>
              </a:r>
              <a:endParaRPr lang="zh-CN" altLang="en-US" sz="2400" i="1" dirty="0">
                <a:latin typeface="Century Gothic" panose="020B0502020202020204" pitchFamily="34" charset="0"/>
              </a:endParaRPr>
            </a:p>
          </p:txBody>
        </p:sp>
        <p:sp>
          <p:nvSpPr>
            <p:cNvPr id="22" name="任意多边形 21"/>
            <p:cNvSpPr/>
            <p:nvPr/>
          </p:nvSpPr>
          <p:spPr>
            <a:xfrm>
              <a:off x="4453229" y="2653467"/>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06</a:t>
              </a:r>
              <a:endParaRPr lang="zh-CN" altLang="en-US" sz="2400" i="1" dirty="0">
                <a:latin typeface="Century Gothic" panose="020B0502020202020204" pitchFamily="34" charset="0"/>
              </a:endParaRPr>
            </a:p>
          </p:txBody>
        </p:sp>
      </p:grpSp>
      <p:grpSp>
        <p:nvGrpSpPr>
          <p:cNvPr id="23" name="组合 22"/>
          <p:cNvGrpSpPr/>
          <p:nvPr/>
        </p:nvGrpSpPr>
        <p:grpSpPr>
          <a:xfrm>
            <a:off x="7924061" y="1820293"/>
            <a:ext cx="3266227" cy="980726"/>
            <a:chOff x="7727479" y="3464575"/>
            <a:chExt cx="3266227" cy="980726"/>
          </a:xfrm>
        </p:grpSpPr>
        <p:sp>
          <p:nvSpPr>
            <p:cNvPr id="24" name="矩形 23"/>
            <p:cNvSpPr/>
            <p:nvPr/>
          </p:nvSpPr>
          <p:spPr>
            <a:xfrm>
              <a:off x="7727479" y="3747033"/>
              <a:ext cx="3266227" cy="698268"/>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solidFill>
                    <a:schemeClr val="tx1">
                      <a:lumMod val="75000"/>
                      <a:lumOff val="25000"/>
                    </a:schemeClr>
                  </a:solidFill>
                  <a:latin typeface="+mn-ea"/>
                </a:rPr>
                <a:t>在此阶段</a:t>
              </a:r>
              <a:r>
                <a:rPr lang="zh-CN" altLang="en-US" sz="1050" dirty="0">
                  <a:solidFill>
                    <a:schemeClr val="tx1">
                      <a:lumMod val="75000"/>
                      <a:lumOff val="25000"/>
                    </a:schemeClr>
                  </a:solidFill>
                  <a:latin typeface="+mn-ea"/>
                </a:rPr>
                <a:t>内，要确定该软件的开发目标和总的要求，要进行可行性分析、投资</a:t>
              </a:r>
              <a:r>
                <a:rPr lang="en-US" altLang="zh-CN" sz="1050" dirty="0">
                  <a:solidFill>
                    <a:schemeClr val="tx1">
                      <a:lumMod val="75000"/>
                      <a:lumOff val="25000"/>
                    </a:schemeClr>
                  </a:solidFill>
                  <a:latin typeface="+mn-ea"/>
                </a:rPr>
                <a:t>——</a:t>
              </a:r>
              <a:r>
                <a:rPr lang="zh-CN" altLang="en-US" sz="1050" dirty="0">
                  <a:solidFill>
                    <a:schemeClr val="tx1">
                      <a:lumMod val="75000"/>
                      <a:lumOff val="25000"/>
                    </a:schemeClr>
                  </a:solidFill>
                  <a:latin typeface="+mn-ea"/>
                </a:rPr>
                <a:t>收益分析、制订开发计划，并完成</a:t>
              </a:r>
              <a:r>
                <a:rPr lang="zh-CN" altLang="en-US" sz="1050" b="1" dirty="0">
                  <a:latin typeface="+mn-ea"/>
                </a:rPr>
                <a:t>可行性分析报告</a:t>
              </a:r>
              <a:r>
                <a:rPr lang="zh-CN" altLang="en-US" sz="1050" dirty="0">
                  <a:solidFill>
                    <a:schemeClr val="tx1">
                      <a:lumMod val="75000"/>
                      <a:lumOff val="25000"/>
                    </a:schemeClr>
                  </a:solidFill>
                  <a:latin typeface="+mn-ea"/>
                </a:rPr>
                <a:t>、</a:t>
              </a:r>
              <a:r>
                <a:rPr lang="zh-CN" altLang="en-US" sz="1050" b="1" dirty="0">
                  <a:latin typeface="+mn-ea"/>
                </a:rPr>
                <a:t>开发计划等</a:t>
              </a:r>
              <a:r>
                <a:rPr lang="zh-CN" altLang="en-US" sz="1050" dirty="0">
                  <a:solidFill>
                    <a:schemeClr val="tx1">
                      <a:lumMod val="75000"/>
                      <a:lumOff val="25000"/>
                    </a:schemeClr>
                  </a:solidFill>
                  <a:latin typeface="+mn-ea"/>
                </a:rPr>
                <a:t>文档。</a:t>
              </a:r>
              <a:endParaRPr lang="zh-CN" altLang="en-US" sz="1050" dirty="0" smtClean="0">
                <a:solidFill>
                  <a:schemeClr val="tx1">
                    <a:lumMod val="75000"/>
                    <a:lumOff val="25000"/>
                  </a:schemeClr>
                </a:solidFill>
                <a:latin typeface="+mn-ea"/>
              </a:endParaRPr>
            </a:p>
          </p:txBody>
        </p:sp>
        <p:sp>
          <p:nvSpPr>
            <p:cNvPr id="25" name="矩形 24"/>
            <p:cNvSpPr/>
            <p:nvPr/>
          </p:nvSpPr>
          <p:spPr>
            <a:xfrm>
              <a:off x="7727480" y="3464575"/>
              <a:ext cx="3266226" cy="387798"/>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b="1" dirty="0" smtClean="0">
                  <a:latin typeface="+mn-ea"/>
                </a:rPr>
                <a:t>1.</a:t>
              </a:r>
              <a:r>
                <a:rPr lang="zh-CN" altLang="en-US" sz="1600" b="1" dirty="0" smtClean="0">
                  <a:latin typeface="+mn-ea"/>
                </a:rPr>
                <a:t>可行性分析</a:t>
              </a:r>
              <a:r>
                <a:rPr lang="en-US" altLang="zh-CN" sz="1600" b="1" dirty="0">
                  <a:latin typeface="+mn-ea"/>
                </a:rPr>
                <a:t>(</a:t>
              </a:r>
              <a:r>
                <a:rPr lang="zh-CN" altLang="en-US" sz="1600" b="1" dirty="0">
                  <a:latin typeface="+mn-ea"/>
                </a:rPr>
                <a:t>研究</a:t>
              </a:r>
              <a:r>
                <a:rPr lang="en-US" altLang="zh-CN" sz="1600" b="1" dirty="0">
                  <a:latin typeface="+mn-ea"/>
                </a:rPr>
                <a:t>)</a:t>
              </a:r>
              <a:r>
                <a:rPr lang="zh-CN" altLang="en-US" sz="1600" b="1" dirty="0">
                  <a:latin typeface="+mn-ea"/>
                </a:rPr>
                <a:t>与计划阶段</a:t>
              </a:r>
            </a:p>
          </p:txBody>
        </p:sp>
      </p:grpSp>
      <p:grpSp>
        <p:nvGrpSpPr>
          <p:cNvPr id="26" name="组合 25"/>
          <p:cNvGrpSpPr/>
          <p:nvPr/>
        </p:nvGrpSpPr>
        <p:grpSpPr>
          <a:xfrm>
            <a:off x="7924061" y="3275331"/>
            <a:ext cx="3266227" cy="1384683"/>
            <a:chOff x="7727479" y="3464575"/>
            <a:chExt cx="3266227" cy="1384683"/>
          </a:xfrm>
        </p:grpSpPr>
        <p:sp>
          <p:nvSpPr>
            <p:cNvPr id="27" name="矩形 26"/>
            <p:cNvSpPr/>
            <p:nvPr/>
          </p:nvSpPr>
          <p:spPr>
            <a:xfrm>
              <a:off x="7727479" y="3747033"/>
              <a:ext cx="3266227" cy="1102225"/>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solidFill>
                    <a:schemeClr val="tx1">
                      <a:lumMod val="75000"/>
                      <a:lumOff val="25000"/>
                    </a:schemeClr>
                  </a:solidFill>
                  <a:latin typeface="+mn-ea"/>
                </a:rPr>
                <a:t>在此阶段</a:t>
              </a:r>
              <a:r>
                <a:rPr lang="zh-CN" altLang="en-US" sz="1050" dirty="0">
                  <a:solidFill>
                    <a:schemeClr val="tx1">
                      <a:lumMod val="75000"/>
                      <a:lumOff val="25000"/>
                    </a:schemeClr>
                  </a:solidFill>
                  <a:latin typeface="+mn-ea"/>
                </a:rPr>
                <a:t>内，由系统分析人员对被设计的系统进行系统分析，确定对该软件的各项功能、性能需求和设计约束，确定对文档编制的要求，作为本阶段工作的结果，一般地说</a:t>
              </a:r>
              <a:r>
                <a:rPr lang="zh-CN" altLang="en-US" sz="1050" b="1" dirty="0">
                  <a:latin typeface="+mn-ea"/>
                </a:rPr>
                <a:t>软件需求规格</a:t>
              </a:r>
              <a:r>
                <a:rPr lang="zh-CN" altLang="en-US" sz="1050" b="1" dirty="0" smtClean="0">
                  <a:latin typeface="+mn-ea"/>
                </a:rPr>
                <a:t>说明</a:t>
              </a:r>
              <a:r>
                <a:rPr lang="zh-CN" altLang="en-US" sz="1050" dirty="0" smtClean="0">
                  <a:latin typeface="+mn-ea"/>
                </a:rPr>
                <a:t>、</a:t>
              </a:r>
              <a:r>
                <a:rPr lang="zh-CN" altLang="en-US" sz="1050" b="1" dirty="0">
                  <a:latin typeface="+mn-ea"/>
                </a:rPr>
                <a:t>数据要求说明</a:t>
              </a:r>
              <a:r>
                <a:rPr lang="zh-CN" altLang="en-US" sz="1050" dirty="0">
                  <a:latin typeface="+mn-ea"/>
                </a:rPr>
                <a:t>和</a:t>
              </a:r>
              <a:r>
                <a:rPr lang="zh-CN" altLang="en-US" sz="1050" b="1" dirty="0">
                  <a:latin typeface="+mn-ea"/>
                </a:rPr>
                <a:t>初步的用户手册</a:t>
              </a:r>
              <a:r>
                <a:rPr lang="zh-CN" altLang="en-US" sz="1050" dirty="0">
                  <a:solidFill>
                    <a:schemeClr val="tx1">
                      <a:lumMod val="75000"/>
                      <a:lumOff val="25000"/>
                    </a:schemeClr>
                  </a:solidFill>
                  <a:latin typeface="+mn-ea"/>
                </a:rPr>
                <a:t>应该编写出来。</a:t>
              </a:r>
              <a:endParaRPr lang="zh-CN" altLang="en-US" sz="1050" dirty="0" smtClean="0">
                <a:solidFill>
                  <a:schemeClr val="tx1">
                    <a:lumMod val="75000"/>
                    <a:lumOff val="25000"/>
                  </a:schemeClr>
                </a:solidFill>
                <a:latin typeface="+mn-ea"/>
              </a:endParaRPr>
            </a:p>
          </p:txBody>
        </p:sp>
        <p:sp>
          <p:nvSpPr>
            <p:cNvPr id="28" name="矩形 27"/>
            <p:cNvSpPr/>
            <p:nvPr/>
          </p:nvSpPr>
          <p:spPr>
            <a:xfrm>
              <a:off x="7727480" y="3464575"/>
              <a:ext cx="2050552" cy="387798"/>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b="1" dirty="0" smtClean="0">
                  <a:latin typeface="+mn-ea"/>
                </a:rPr>
                <a:t>2.</a:t>
              </a:r>
              <a:r>
                <a:rPr lang="zh-CN" altLang="en-US" sz="1600" b="1" dirty="0" smtClean="0">
                  <a:latin typeface="+mn-ea"/>
                </a:rPr>
                <a:t>需求分析</a:t>
              </a:r>
              <a:r>
                <a:rPr lang="zh-CN" altLang="en-US" sz="1600" b="1" dirty="0">
                  <a:latin typeface="+mn-ea"/>
                </a:rPr>
                <a:t>阶段</a:t>
              </a:r>
            </a:p>
          </p:txBody>
        </p:sp>
      </p:grpSp>
      <p:grpSp>
        <p:nvGrpSpPr>
          <p:cNvPr id="29" name="组合 28"/>
          <p:cNvGrpSpPr/>
          <p:nvPr/>
        </p:nvGrpSpPr>
        <p:grpSpPr>
          <a:xfrm>
            <a:off x="7924061" y="4730368"/>
            <a:ext cx="3266227" cy="1990618"/>
            <a:chOff x="7727479" y="3464575"/>
            <a:chExt cx="3266227" cy="1990618"/>
          </a:xfrm>
        </p:grpSpPr>
        <p:sp>
          <p:nvSpPr>
            <p:cNvPr id="30" name="矩形 29"/>
            <p:cNvSpPr/>
            <p:nvPr/>
          </p:nvSpPr>
          <p:spPr>
            <a:xfrm>
              <a:off x="7727479" y="3747033"/>
              <a:ext cx="3266227" cy="170816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rPr>
                <a:t>在设计阶段内，系统设计人员和程序设计人员</a:t>
              </a:r>
              <a:r>
                <a:rPr lang="zh-CN" altLang="en-US" sz="1050" dirty="0" smtClean="0">
                  <a:solidFill>
                    <a:schemeClr val="tx1">
                      <a:lumMod val="75000"/>
                      <a:lumOff val="25000"/>
                    </a:schemeClr>
                  </a:solidFill>
                  <a:latin typeface="+mn-ea"/>
                </a:rPr>
                <a:t>应在</a:t>
              </a:r>
              <a:r>
                <a:rPr lang="zh-CN" altLang="en-US" sz="1050" dirty="0">
                  <a:solidFill>
                    <a:schemeClr val="tx1">
                      <a:lumMod val="75000"/>
                      <a:lumOff val="25000"/>
                    </a:schemeClr>
                  </a:solidFill>
                  <a:latin typeface="+mn-ea"/>
                </a:rPr>
                <a:t>反复理解软件需求的基础上，提出多个设计，分析每个</a:t>
              </a:r>
              <a:r>
                <a:rPr lang="zh-CN" altLang="en-US" sz="1050" dirty="0" smtClean="0">
                  <a:solidFill>
                    <a:schemeClr val="tx1">
                      <a:lumMod val="75000"/>
                      <a:lumOff val="25000"/>
                    </a:schemeClr>
                  </a:solidFill>
                  <a:latin typeface="+mn-ea"/>
                </a:rPr>
                <a:t>设计的</a:t>
              </a:r>
              <a:r>
                <a:rPr lang="zh-CN" altLang="en-US" sz="1050" dirty="0">
                  <a:solidFill>
                    <a:schemeClr val="tx1">
                      <a:lumMod val="75000"/>
                      <a:lumOff val="25000"/>
                    </a:schemeClr>
                  </a:solidFill>
                  <a:latin typeface="+mn-ea"/>
                </a:rPr>
                <a:t>功能并进行相互比较，最后确定一个设计，包括该软件的结构、模块</a:t>
              </a:r>
              <a:r>
                <a:rPr lang="en-US" altLang="zh-CN" sz="1050" dirty="0">
                  <a:solidFill>
                    <a:schemeClr val="tx1">
                      <a:lumMod val="75000"/>
                      <a:lumOff val="25000"/>
                    </a:schemeClr>
                  </a:solidFill>
                  <a:latin typeface="+mn-ea"/>
                </a:rPr>
                <a:t>(</a:t>
              </a:r>
              <a:r>
                <a:rPr lang="zh-CN" altLang="en-US" sz="1050" dirty="0">
                  <a:solidFill>
                    <a:schemeClr val="tx1">
                      <a:lumMod val="75000"/>
                      <a:lumOff val="25000"/>
                    </a:schemeClr>
                  </a:solidFill>
                  <a:latin typeface="+mn-ea"/>
                </a:rPr>
                <a:t>或</a:t>
              </a:r>
              <a:r>
                <a:rPr lang="en-US" altLang="zh-CN" sz="1050" dirty="0">
                  <a:solidFill>
                    <a:schemeClr val="tx1">
                      <a:lumMod val="75000"/>
                      <a:lumOff val="25000"/>
                    </a:schemeClr>
                  </a:solidFill>
                  <a:latin typeface="+mn-ea"/>
                </a:rPr>
                <a:t>CSCI)</a:t>
              </a:r>
              <a:r>
                <a:rPr lang="zh-CN" altLang="en-US" sz="1050" dirty="0">
                  <a:solidFill>
                    <a:schemeClr val="tx1">
                      <a:lumMod val="75000"/>
                      <a:lumOff val="25000"/>
                    </a:schemeClr>
                  </a:solidFill>
                  <a:latin typeface="+mn-ea"/>
                </a:rPr>
                <a:t>的划分、功能的分配，以及处理流程</a:t>
              </a:r>
              <a:r>
                <a:rPr lang="zh-CN" altLang="en-US" sz="1050" dirty="0" smtClean="0">
                  <a:solidFill>
                    <a:schemeClr val="tx1">
                      <a:lumMod val="75000"/>
                      <a:lumOff val="25000"/>
                    </a:schemeClr>
                  </a:solidFill>
                  <a:latin typeface="+mn-ea"/>
                </a:rPr>
                <a:t>。被</a:t>
              </a:r>
              <a:r>
                <a:rPr lang="zh-CN" altLang="en-US" sz="1050" dirty="0">
                  <a:solidFill>
                    <a:schemeClr val="tx1">
                      <a:lumMod val="75000"/>
                      <a:lumOff val="25000"/>
                    </a:schemeClr>
                  </a:solidFill>
                  <a:latin typeface="+mn-ea"/>
                </a:rPr>
                <a:t>设计系统比较</a:t>
              </a:r>
              <a:r>
                <a:rPr lang="zh-CN" altLang="en-US" sz="1050" dirty="0" smtClean="0">
                  <a:solidFill>
                    <a:schemeClr val="tx1">
                      <a:lumMod val="75000"/>
                      <a:lumOff val="25000"/>
                    </a:schemeClr>
                  </a:solidFill>
                  <a:latin typeface="+mn-ea"/>
                </a:rPr>
                <a:t>复杂</a:t>
              </a:r>
              <a:r>
                <a:rPr lang="zh-CN" altLang="en-US" sz="1050" dirty="0">
                  <a:solidFill>
                    <a:schemeClr val="tx1">
                      <a:lumMod val="75000"/>
                      <a:lumOff val="25000"/>
                    </a:schemeClr>
                  </a:solidFill>
                  <a:latin typeface="+mn-ea"/>
                </a:rPr>
                <a:t>时</a:t>
              </a:r>
              <a:r>
                <a:rPr lang="zh-CN" altLang="en-US" sz="1050" dirty="0" smtClean="0">
                  <a:solidFill>
                    <a:schemeClr val="tx1">
                      <a:lumMod val="75000"/>
                      <a:lumOff val="25000"/>
                    </a:schemeClr>
                  </a:solidFill>
                  <a:latin typeface="+mn-ea"/>
                </a:rPr>
                <a:t>，</a:t>
              </a:r>
              <a:r>
                <a:rPr lang="zh-CN" altLang="en-US" sz="1050" dirty="0">
                  <a:solidFill>
                    <a:schemeClr val="tx1">
                      <a:lumMod val="75000"/>
                      <a:lumOff val="25000"/>
                    </a:schemeClr>
                  </a:solidFill>
                  <a:latin typeface="+mn-ea"/>
                </a:rPr>
                <a:t>设计阶段应分解成概要设计阶段和详细设计阶段两个</a:t>
              </a:r>
              <a:r>
                <a:rPr lang="zh-CN" altLang="en-US" sz="1050" dirty="0" smtClean="0">
                  <a:solidFill>
                    <a:schemeClr val="tx1">
                      <a:lumMod val="75000"/>
                      <a:lumOff val="25000"/>
                    </a:schemeClr>
                  </a:solidFill>
                  <a:latin typeface="+mn-ea"/>
                </a:rPr>
                <a:t>步骤</a:t>
              </a:r>
              <a:r>
                <a:rPr lang="zh-CN" altLang="en-US" sz="1050" dirty="0">
                  <a:solidFill>
                    <a:schemeClr val="tx1">
                      <a:lumMod val="75000"/>
                      <a:lumOff val="25000"/>
                    </a:schemeClr>
                  </a:solidFill>
                  <a:latin typeface="+mn-ea"/>
                </a:rPr>
                <a:t>。</a:t>
              </a:r>
              <a:r>
                <a:rPr lang="zh-CN" altLang="en-US" sz="1050" dirty="0" smtClean="0">
                  <a:solidFill>
                    <a:schemeClr val="tx1">
                      <a:lumMod val="75000"/>
                      <a:lumOff val="25000"/>
                    </a:schemeClr>
                  </a:solidFill>
                  <a:latin typeface="+mn-ea"/>
                </a:rPr>
                <a:t>应</a:t>
              </a:r>
              <a:r>
                <a:rPr lang="zh-CN" altLang="en-US" sz="1050" dirty="0">
                  <a:solidFill>
                    <a:schemeClr val="tx1">
                      <a:lumMod val="75000"/>
                      <a:lumOff val="25000"/>
                    </a:schemeClr>
                  </a:solidFill>
                  <a:latin typeface="+mn-ea"/>
                </a:rPr>
                <a:t>完成的文档包括：</a:t>
              </a:r>
              <a:r>
                <a:rPr lang="zh-CN" altLang="en-US" sz="1050" b="1" dirty="0">
                  <a:latin typeface="+mn-ea"/>
                </a:rPr>
                <a:t>结构设计说明</a:t>
              </a:r>
              <a:r>
                <a:rPr lang="zh-CN" altLang="en-US" sz="1050" dirty="0">
                  <a:latin typeface="+mn-ea"/>
                </a:rPr>
                <a:t>、</a:t>
              </a:r>
              <a:r>
                <a:rPr lang="zh-CN" altLang="en-US" sz="1050" b="1" dirty="0">
                  <a:latin typeface="+mn-ea"/>
                </a:rPr>
                <a:t>详细设计说明</a:t>
              </a:r>
              <a:r>
                <a:rPr lang="zh-CN" altLang="en-US" sz="1050" dirty="0">
                  <a:solidFill>
                    <a:schemeClr val="tx1">
                      <a:lumMod val="75000"/>
                      <a:lumOff val="25000"/>
                    </a:schemeClr>
                  </a:solidFill>
                  <a:latin typeface="+mn-ea"/>
                </a:rPr>
                <a:t>和</a:t>
              </a:r>
              <a:r>
                <a:rPr lang="zh-CN" altLang="en-US" sz="1050" b="1" dirty="0">
                  <a:latin typeface="+mn-ea"/>
                </a:rPr>
                <a:t>测试计划初稿</a:t>
              </a:r>
              <a:r>
                <a:rPr lang="zh-CN" altLang="en-US" sz="1050" dirty="0">
                  <a:solidFill>
                    <a:schemeClr val="tx1">
                      <a:lumMod val="75000"/>
                      <a:lumOff val="25000"/>
                    </a:schemeClr>
                  </a:solidFill>
                  <a:latin typeface="+mn-ea"/>
                </a:rPr>
                <a:t>。</a:t>
              </a:r>
              <a:endParaRPr lang="zh-CN" altLang="en-US" sz="1050" dirty="0" smtClean="0">
                <a:solidFill>
                  <a:schemeClr val="tx1">
                    <a:lumMod val="75000"/>
                    <a:lumOff val="25000"/>
                  </a:schemeClr>
                </a:solidFill>
                <a:latin typeface="+mn-ea"/>
              </a:endParaRPr>
            </a:p>
          </p:txBody>
        </p:sp>
        <p:sp>
          <p:nvSpPr>
            <p:cNvPr id="31" name="矩形 30"/>
            <p:cNvSpPr/>
            <p:nvPr/>
          </p:nvSpPr>
          <p:spPr>
            <a:xfrm>
              <a:off x="7727480" y="3464575"/>
              <a:ext cx="2050552" cy="362792"/>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b="1" dirty="0" smtClean="0">
                  <a:latin typeface="+mn-ea"/>
                </a:rPr>
                <a:t>3.</a:t>
              </a:r>
              <a:r>
                <a:rPr lang="zh-CN" altLang="en-US" sz="1600" b="1" dirty="0" smtClean="0">
                  <a:latin typeface="+mn-ea"/>
                </a:rPr>
                <a:t>设计阶段</a:t>
              </a:r>
              <a:endParaRPr lang="zh-CN" altLang="en-US" sz="1600" b="1" dirty="0">
                <a:latin typeface="+mn-ea"/>
              </a:endParaRPr>
            </a:p>
          </p:txBody>
        </p:sp>
      </p:grpSp>
      <p:grpSp>
        <p:nvGrpSpPr>
          <p:cNvPr id="32" name="组合 31"/>
          <p:cNvGrpSpPr/>
          <p:nvPr/>
        </p:nvGrpSpPr>
        <p:grpSpPr>
          <a:xfrm>
            <a:off x="955577" y="1820293"/>
            <a:ext cx="3266227" cy="980726"/>
            <a:chOff x="7727479" y="3464575"/>
            <a:chExt cx="3266227" cy="980726"/>
          </a:xfrm>
        </p:grpSpPr>
        <p:sp>
          <p:nvSpPr>
            <p:cNvPr id="33" name="矩形 32"/>
            <p:cNvSpPr/>
            <p:nvPr/>
          </p:nvSpPr>
          <p:spPr>
            <a:xfrm>
              <a:off x="7727479" y="3747033"/>
              <a:ext cx="3266227" cy="698268"/>
            </a:xfrm>
            <a:prstGeom prst="rect">
              <a:avLst/>
            </a:prstGeom>
          </p:spPr>
          <p:txBody>
            <a:bodyPr wrap="square">
              <a:spAutoFit/>
              <a:scene3d>
                <a:camera prst="orthographicFront"/>
                <a:lightRig rig="threePt" dir="t"/>
              </a:scene3d>
              <a:sp3d contourW="12700"/>
            </a:bodyPr>
            <a:lstStyle/>
            <a:p>
              <a:pPr algn="r">
                <a:lnSpc>
                  <a:spcPct val="125000"/>
                </a:lnSpc>
              </a:pPr>
              <a:r>
                <a:rPr lang="zh-CN" altLang="en-US" sz="1050" dirty="0">
                  <a:solidFill>
                    <a:schemeClr val="tx1">
                      <a:lumMod val="75000"/>
                      <a:lumOff val="25000"/>
                    </a:schemeClr>
                  </a:solidFill>
                  <a:latin typeface="+mn-ea"/>
                </a:rPr>
                <a:t>在运行和维护阶段，软件将在运行使用中不断地被维护，根据新提出的需求进行必要而且可能的扩充和删改、更新和升级。</a:t>
              </a:r>
              <a:endParaRPr lang="zh-CN" altLang="en-US" sz="1050" dirty="0" smtClean="0">
                <a:solidFill>
                  <a:schemeClr val="tx1">
                    <a:lumMod val="75000"/>
                    <a:lumOff val="25000"/>
                  </a:schemeClr>
                </a:solidFill>
                <a:latin typeface="+mn-ea"/>
              </a:endParaRPr>
            </a:p>
          </p:txBody>
        </p:sp>
        <p:sp>
          <p:nvSpPr>
            <p:cNvPr id="34" name="矩形 33"/>
            <p:cNvSpPr/>
            <p:nvPr/>
          </p:nvSpPr>
          <p:spPr>
            <a:xfrm>
              <a:off x="8943154" y="3464575"/>
              <a:ext cx="2050552" cy="387798"/>
            </a:xfrm>
            <a:prstGeom prst="rect">
              <a:avLst/>
            </a:prstGeom>
          </p:spPr>
          <p:txBody>
            <a:bodyPr wrap="square">
              <a:spAutoFit/>
              <a:scene3d>
                <a:camera prst="orthographicFront"/>
                <a:lightRig rig="threePt" dir="t"/>
              </a:scene3d>
              <a:sp3d contourW="12700"/>
            </a:bodyPr>
            <a:lstStyle/>
            <a:p>
              <a:pPr algn="r">
                <a:lnSpc>
                  <a:spcPct val="120000"/>
                </a:lnSpc>
              </a:pPr>
              <a:r>
                <a:rPr lang="en-US" altLang="zh-CN" sz="1600" b="1" dirty="0" smtClean="0">
                  <a:latin typeface="+mn-ea"/>
                </a:rPr>
                <a:t>6.</a:t>
              </a:r>
              <a:r>
                <a:rPr lang="zh-CN" altLang="en-US" sz="1600" b="1" dirty="0" smtClean="0">
                  <a:latin typeface="+mn-ea"/>
                </a:rPr>
                <a:t>运行</a:t>
              </a:r>
              <a:r>
                <a:rPr lang="zh-CN" altLang="en-US" sz="1600" b="1" dirty="0">
                  <a:latin typeface="+mn-ea"/>
                </a:rPr>
                <a:t>和维护阶段</a:t>
              </a:r>
            </a:p>
          </p:txBody>
        </p:sp>
      </p:grpSp>
      <p:grpSp>
        <p:nvGrpSpPr>
          <p:cNvPr id="35" name="组合 34"/>
          <p:cNvGrpSpPr/>
          <p:nvPr/>
        </p:nvGrpSpPr>
        <p:grpSpPr>
          <a:xfrm>
            <a:off x="955577" y="3275331"/>
            <a:ext cx="3266227" cy="1182704"/>
            <a:chOff x="7727479" y="3464575"/>
            <a:chExt cx="3266227" cy="1182704"/>
          </a:xfrm>
        </p:grpSpPr>
        <p:sp>
          <p:nvSpPr>
            <p:cNvPr id="36" name="矩形 35"/>
            <p:cNvSpPr/>
            <p:nvPr/>
          </p:nvSpPr>
          <p:spPr>
            <a:xfrm>
              <a:off x="7727479" y="3747033"/>
              <a:ext cx="3266227" cy="900246"/>
            </a:xfrm>
            <a:prstGeom prst="rect">
              <a:avLst/>
            </a:prstGeom>
          </p:spPr>
          <p:txBody>
            <a:bodyPr wrap="square">
              <a:spAutoFit/>
              <a:scene3d>
                <a:camera prst="orthographicFront"/>
                <a:lightRig rig="threePt" dir="t"/>
              </a:scene3d>
              <a:sp3d contourW="12700"/>
            </a:bodyPr>
            <a:lstStyle/>
            <a:p>
              <a:pPr algn="r">
                <a:lnSpc>
                  <a:spcPct val="125000"/>
                </a:lnSpc>
              </a:pPr>
              <a:r>
                <a:rPr lang="zh-CN" altLang="en-US" sz="1050" dirty="0">
                  <a:solidFill>
                    <a:schemeClr val="tx1">
                      <a:lumMod val="75000"/>
                      <a:lumOff val="25000"/>
                    </a:schemeClr>
                  </a:solidFill>
                  <a:latin typeface="+mn-ea"/>
                </a:rPr>
                <a:t>在测试阶段：该程序将被全面地测试，已编制的文档将被检查审阅。一般要完成测试分析报告。作为开发工作的结束，所生产的程序、文档以及开发工作本身将逐项被评价，最后写出</a:t>
              </a:r>
              <a:r>
                <a:rPr lang="zh-CN" altLang="en-US" sz="1050" b="1" dirty="0">
                  <a:latin typeface="+mn-ea"/>
                </a:rPr>
                <a:t>项目开发总结报告</a:t>
              </a:r>
              <a:r>
                <a:rPr lang="zh-CN" altLang="en-US" sz="1050" dirty="0">
                  <a:solidFill>
                    <a:schemeClr val="tx1">
                      <a:lumMod val="75000"/>
                      <a:lumOff val="25000"/>
                    </a:schemeClr>
                  </a:solidFill>
                  <a:latin typeface="+mn-ea"/>
                </a:rPr>
                <a:t>。</a:t>
              </a:r>
              <a:endParaRPr lang="zh-CN" altLang="en-US" sz="1050" dirty="0" smtClean="0">
                <a:solidFill>
                  <a:schemeClr val="tx1">
                    <a:lumMod val="75000"/>
                    <a:lumOff val="25000"/>
                  </a:schemeClr>
                </a:solidFill>
                <a:latin typeface="+mn-ea"/>
              </a:endParaRPr>
            </a:p>
          </p:txBody>
        </p:sp>
        <p:sp>
          <p:nvSpPr>
            <p:cNvPr id="37" name="矩形 36"/>
            <p:cNvSpPr/>
            <p:nvPr/>
          </p:nvSpPr>
          <p:spPr>
            <a:xfrm>
              <a:off x="8943154" y="3464575"/>
              <a:ext cx="2050552" cy="387798"/>
            </a:xfrm>
            <a:prstGeom prst="rect">
              <a:avLst/>
            </a:prstGeom>
          </p:spPr>
          <p:txBody>
            <a:bodyPr wrap="square">
              <a:spAutoFit/>
              <a:scene3d>
                <a:camera prst="orthographicFront"/>
                <a:lightRig rig="threePt" dir="t"/>
              </a:scene3d>
              <a:sp3d contourW="12700"/>
            </a:bodyPr>
            <a:lstStyle/>
            <a:p>
              <a:pPr algn="r">
                <a:lnSpc>
                  <a:spcPct val="120000"/>
                </a:lnSpc>
              </a:pPr>
              <a:r>
                <a:rPr lang="en-US" altLang="zh-CN" sz="1600" b="1" dirty="0">
                  <a:latin typeface="+mn-ea"/>
                </a:rPr>
                <a:t>5</a:t>
              </a:r>
              <a:r>
                <a:rPr lang="en-US" altLang="zh-CN" sz="1600" b="1" dirty="0" smtClean="0">
                  <a:latin typeface="+mn-ea"/>
                </a:rPr>
                <a:t>.</a:t>
              </a:r>
              <a:r>
                <a:rPr lang="zh-CN" altLang="en-US" sz="1600" b="1" dirty="0" smtClean="0">
                  <a:latin typeface="+mn-ea"/>
                </a:rPr>
                <a:t>测试阶段</a:t>
              </a:r>
              <a:endParaRPr lang="zh-CN" altLang="en-US" sz="1600" b="1" dirty="0">
                <a:latin typeface="+mn-ea"/>
              </a:endParaRPr>
            </a:p>
          </p:txBody>
        </p:sp>
      </p:grpSp>
      <p:grpSp>
        <p:nvGrpSpPr>
          <p:cNvPr id="38" name="组合 37"/>
          <p:cNvGrpSpPr/>
          <p:nvPr/>
        </p:nvGrpSpPr>
        <p:grpSpPr>
          <a:xfrm>
            <a:off x="955577" y="4730368"/>
            <a:ext cx="3266227" cy="1384683"/>
            <a:chOff x="7727479" y="3464575"/>
            <a:chExt cx="3266227" cy="1384683"/>
          </a:xfrm>
        </p:grpSpPr>
        <p:sp>
          <p:nvSpPr>
            <p:cNvPr id="39" name="矩形 38"/>
            <p:cNvSpPr/>
            <p:nvPr/>
          </p:nvSpPr>
          <p:spPr>
            <a:xfrm>
              <a:off x="7727479" y="3747033"/>
              <a:ext cx="3266227" cy="1102225"/>
            </a:xfrm>
            <a:prstGeom prst="rect">
              <a:avLst/>
            </a:prstGeom>
          </p:spPr>
          <p:txBody>
            <a:bodyPr wrap="square">
              <a:spAutoFit/>
              <a:scene3d>
                <a:camera prst="orthographicFront"/>
                <a:lightRig rig="threePt" dir="t"/>
              </a:scene3d>
              <a:sp3d contourW="12700"/>
            </a:bodyPr>
            <a:lstStyle/>
            <a:p>
              <a:pPr algn="r">
                <a:lnSpc>
                  <a:spcPct val="125000"/>
                </a:lnSpc>
              </a:pPr>
              <a:r>
                <a:rPr lang="zh-CN" altLang="en-US" sz="1050" dirty="0">
                  <a:solidFill>
                    <a:schemeClr val="tx1">
                      <a:lumMod val="75000"/>
                      <a:lumOff val="25000"/>
                    </a:schemeClr>
                  </a:solidFill>
                  <a:latin typeface="+mn-ea"/>
                </a:rPr>
                <a:t>在</a:t>
              </a:r>
              <a:r>
                <a:rPr lang="zh-CN" altLang="en-US" sz="1050" dirty="0" smtClean="0">
                  <a:solidFill>
                    <a:schemeClr val="tx1">
                      <a:lumMod val="75000"/>
                      <a:lumOff val="25000"/>
                    </a:schemeClr>
                  </a:solidFill>
                  <a:latin typeface="+mn-ea"/>
                </a:rPr>
                <a:t>实现阶段，</a:t>
              </a:r>
              <a:r>
                <a:rPr lang="zh-CN" altLang="en-US" sz="1050" dirty="0">
                  <a:solidFill>
                    <a:schemeClr val="tx1">
                      <a:lumMod val="75000"/>
                      <a:lumOff val="25000"/>
                    </a:schemeClr>
                  </a:solidFill>
                  <a:latin typeface="+mn-ea"/>
                </a:rPr>
                <a:t>要完成源程序的编码、</a:t>
              </a:r>
              <a:r>
                <a:rPr lang="zh-CN" altLang="en-US" sz="1050" dirty="0" smtClean="0">
                  <a:solidFill>
                    <a:schemeClr val="tx1">
                      <a:lumMod val="75000"/>
                      <a:lumOff val="25000"/>
                    </a:schemeClr>
                  </a:solidFill>
                  <a:latin typeface="+mn-ea"/>
                </a:rPr>
                <a:t>编译和</a:t>
              </a:r>
              <a:r>
                <a:rPr lang="zh-CN" altLang="en-US" sz="1050" dirty="0">
                  <a:solidFill>
                    <a:schemeClr val="tx1">
                      <a:lumMod val="75000"/>
                      <a:lumOff val="25000"/>
                    </a:schemeClr>
                  </a:solidFill>
                  <a:latin typeface="+mn-ea"/>
                </a:rPr>
                <a:t>排错调试得到无语法错的程序清单，要开始编写进度日报、周报和月报</a:t>
              </a:r>
              <a:r>
                <a:rPr lang="en-US" altLang="zh-CN" sz="1050" dirty="0">
                  <a:solidFill>
                    <a:schemeClr val="tx1">
                      <a:lumMod val="75000"/>
                      <a:lumOff val="25000"/>
                    </a:schemeClr>
                  </a:solidFill>
                  <a:latin typeface="+mn-ea"/>
                </a:rPr>
                <a:t>(</a:t>
              </a:r>
              <a:r>
                <a:rPr lang="zh-CN" altLang="en-US" sz="1050" dirty="0">
                  <a:solidFill>
                    <a:schemeClr val="tx1">
                      <a:lumMod val="75000"/>
                      <a:lumOff val="25000"/>
                    </a:schemeClr>
                  </a:solidFill>
                  <a:latin typeface="+mn-ea"/>
                </a:rPr>
                <a:t>是否要有日报或周报，取决于项目的重要性和规模</a:t>
              </a:r>
              <a:r>
                <a:rPr lang="en-US" altLang="zh-CN" sz="1050" dirty="0">
                  <a:solidFill>
                    <a:schemeClr val="tx1">
                      <a:lumMod val="75000"/>
                      <a:lumOff val="25000"/>
                    </a:schemeClr>
                  </a:solidFill>
                  <a:latin typeface="+mn-ea"/>
                </a:rPr>
                <a:t>)</a:t>
              </a:r>
              <a:r>
                <a:rPr lang="zh-CN" altLang="en-US" sz="1050" dirty="0">
                  <a:solidFill>
                    <a:schemeClr val="tx1">
                      <a:lumMod val="75000"/>
                      <a:lumOff val="25000"/>
                    </a:schemeClr>
                  </a:solidFill>
                  <a:latin typeface="+mn-ea"/>
                </a:rPr>
                <a:t>，并且要完成</a:t>
              </a:r>
              <a:r>
                <a:rPr lang="zh-CN" altLang="en-US" sz="1050" b="1" dirty="0">
                  <a:latin typeface="+mn-ea"/>
                </a:rPr>
                <a:t>用户手册</a:t>
              </a:r>
              <a:r>
                <a:rPr lang="zh-CN" altLang="en-US" sz="1050" dirty="0">
                  <a:solidFill>
                    <a:schemeClr val="tx1">
                      <a:lumMod val="75000"/>
                      <a:lumOff val="25000"/>
                    </a:schemeClr>
                  </a:solidFill>
                  <a:latin typeface="+mn-ea"/>
                </a:rPr>
                <a:t>、</a:t>
              </a:r>
              <a:r>
                <a:rPr lang="zh-CN" altLang="en-US" sz="1050" b="1" dirty="0">
                  <a:latin typeface="+mn-ea"/>
                </a:rPr>
                <a:t>操作手册等面向用户的文档</a:t>
              </a:r>
              <a:r>
                <a:rPr lang="zh-CN" altLang="en-US" sz="1050" dirty="0">
                  <a:solidFill>
                    <a:schemeClr val="tx1">
                      <a:lumMod val="75000"/>
                      <a:lumOff val="25000"/>
                    </a:schemeClr>
                  </a:solidFill>
                  <a:latin typeface="+mn-ea"/>
                </a:rPr>
                <a:t>的编写工作，还要完成</a:t>
              </a:r>
              <a:r>
                <a:rPr lang="zh-CN" altLang="en-US" sz="1050" b="1" dirty="0">
                  <a:latin typeface="+mn-ea"/>
                </a:rPr>
                <a:t>测试计划的编制</a:t>
              </a:r>
              <a:r>
                <a:rPr lang="zh-CN" altLang="en-US" sz="1050" dirty="0">
                  <a:solidFill>
                    <a:schemeClr val="tx1">
                      <a:lumMod val="75000"/>
                      <a:lumOff val="25000"/>
                    </a:schemeClr>
                  </a:solidFill>
                  <a:latin typeface="+mn-ea"/>
                </a:rPr>
                <a:t>。</a:t>
              </a:r>
              <a:endParaRPr lang="zh-CN" altLang="en-US" sz="1050" dirty="0" smtClean="0">
                <a:solidFill>
                  <a:schemeClr val="tx1">
                    <a:lumMod val="75000"/>
                    <a:lumOff val="25000"/>
                  </a:schemeClr>
                </a:solidFill>
                <a:latin typeface="+mn-ea"/>
              </a:endParaRPr>
            </a:p>
          </p:txBody>
        </p:sp>
        <p:sp>
          <p:nvSpPr>
            <p:cNvPr id="40" name="矩形 39"/>
            <p:cNvSpPr/>
            <p:nvPr/>
          </p:nvSpPr>
          <p:spPr>
            <a:xfrm>
              <a:off x="8943154" y="3464575"/>
              <a:ext cx="2050552" cy="387798"/>
            </a:xfrm>
            <a:prstGeom prst="rect">
              <a:avLst/>
            </a:prstGeom>
          </p:spPr>
          <p:txBody>
            <a:bodyPr wrap="square">
              <a:spAutoFit/>
              <a:scene3d>
                <a:camera prst="orthographicFront"/>
                <a:lightRig rig="threePt" dir="t"/>
              </a:scene3d>
              <a:sp3d contourW="12700"/>
            </a:bodyPr>
            <a:lstStyle/>
            <a:p>
              <a:pPr algn="r">
                <a:lnSpc>
                  <a:spcPct val="120000"/>
                </a:lnSpc>
              </a:pPr>
              <a:r>
                <a:rPr lang="en-US" altLang="zh-CN" sz="1600" b="1" dirty="0">
                  <a:latin typeface="+mn-ea"/>
                </a:rPr>
                <a:t>4</a:t>
              </a:r>
              <a:r>
                <a:rPr lang="en-US" altLang="zh-CN" sz="1600" b="1" dirty="0" smtClean="0">
                  <a:latin typeface="+mn-ea"/>
                </a:rPr>
                <a:t>.</a:t>
              </a:r>
              <a:r>
                <a:rPr lang="zh-CN" altLang="en-US" sz="1600" b="1" dirty="0" smtClean="0">
                  <a:latin typeface="+mn-ea"/>
                </a:rPr>
                <a:t>实现阶段</a:t>
              </a:r>
              <a:endParaRPr lang="zh-CN" altLang="en-US" sz="1600" b="1" dirty="0">
                <a:latin typeface="+mn-ea"/>
              </a:endParaRPr>
            </a:p>
          </p:txBody>
        </p:sp>
      </p:grpSp>
      <p:grpSp>
        <p:nvGrpSpPr>
          <p:cNvPr id="42" name="组合 41"/>
          <p:cNvGrpSpPr/>
          <p:nvPr/>
        </p:nvGrpSpPr>
        <p:grpSpPr>
          <a:xfrm>
            <a:off x="611211" y="268578"/>
            <a:ext cx="9055303" cy="907242"/>
            <a:chOff x="611211" y="268578"/>
            <a:chExt cx="9055303" cy="907242"/>
          </a:xfrm>
        </p:grpSpPr>
        <p:sp>
          <p:nvSpPr>
            <p:cNvPr id="4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44" name="矩形 43"/>
            <p:cNvSpPr/>
            <p:nvPr/>
          </p:nvSpPr>
          <p:spPr>
            <a:xfrm>
              <a:off x="1719241" y="570577"/>
              <a:ext cx="7947273" cy="369332"/>
            </a:xfrm>
            <a:prstGeom prst="rect">
              <a:avLst/>
            </a:prstGeom>
          </p:spPr>
          <p:txBody>
            <a:bodyPr wrap="square">
              <a:spAutoFit/>
            </a:bodyPr>
            <a:lstStyle/>
            <a:p>
              <a:r>
                <a:rPr lang="zh-CN" altLang="en-US" b="1" dirty="0" smtClean="0"/>
                <a:t>软件生命周期及产生的相关文档</a:t>
              </a:r>
              <a:endParaRPr lang="en-US" altLang="zh-CN" b="1" dirty="0"/>
            </a:p>
          </p:txBody>
        </p:sp>
        <p:grpSp>
          <p:nvGrpSpPr>
            <p:cNvPr id="45" name="组合 44"/>
            <p:cNvGrpSpPr/>
            <p:nvPr/>
          </p:nvGrpSpPr>
          <p:grpSpPr>
            <a:xfrm>
              <a:off x="611211" y="268578"/>
              <a:ext cx="907242" cy="907242"/>
              <a:chOff x="2959100" y="1866900"/>
              <a:chExt cx="1536700" cy="1536700"/>
            </a:xfrm>
          </p:grpSpPr>
          <p:sp>
            <p:nvSpPr>
              <p:cNvPr id="46" name="椭圆 45"/>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7"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spTree>
    <p:extLst>
      <p:ext uri="{BB962C8B-B14F-4D97-AF65-F5344CB8AC3E}">
        <p14:creationId xmlns:p14="http://schemas.microsoft.com/office/powerpoint/2010/main" val="1556782575"/>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32"/>
                                        </p:tgtEl>
                                        <p:attrNameLst>
                                          <p:attrName>style.visibility</p:attrName>
                                        </p:attrNameLst>
                                      </p:cBhvr>
                                      <p:to>
                                        <p:strVal val="visible"/>
                                      </p:to>
                                    </p:set>
                                    <p:anim calcmode="lin" valueType="num">
                                      <p:cBhvr additive="base">
                                        <p:cTn id="14" dur="500" fill="hold"/>
                                        <p:tgtEl>
                                          <p:spTgt spid="32"/>
                                        </p:tgtEl>
                                        <p:attrNameLst>
                                          <p:attrName>ppt_x</p:attrName>
                                        </p:attrNameLst>
                                      </p:cBhvr>
                                      <p:tavLst>
                                        <p:tav tm="0">
                                          <p:val>
                                            <p:strVal val="0-#ppt_w/2"/>
                                          </p:val>
                                        </p:tav>
                                        <p:tav tm="100000">
                                          <p:val>
                                            <p:strVal val="#ppt_x"/>
                                          </p:val>
                                        </p:tav>
                                      </p:tavLst>
                                    </p:anim>
                                    <p:anim calcmode="lin" valueType="num">
                                      <p:cBhvr additive="base">
                                        <p:cTn id="15" dur="500" fill="hold"/>
                                        <p:tgtEl>
                                          <p:spTgt spid="32"/>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0"/>
                                  </p:stCondLst>
                                  <p:childTnLst>
                                    <p:set>
                                      <p:cBhvr>
                                        <p:cTn id="17" dur="1" fill="hold">
                                          <p:stCondLst>
                                            <p:cond delay="0"/>
                                          </p:stCondLst>
                                        </p:cTn>
                                        <p:tgtEl>
                                          <p:spTgt spid="35"/>
                                        </p:tgtEl>
                                        <p:attrNameLst>
                                          <p:attrName>style.visibility</p:attrName>
                                        </p:attrNameLst>
                                      </p:cBhvr>
                                      <p:to>
                                        <p:strVal val="visible"/>
                                      </p:to>
                                    </p:set>
                                    <p:anim calcmode="lin" valueType="num">
                                      <p:cBhvr additive="base">
                                        <p:cTn id="18" dur="500" fill="hold"/>
                                        <p:tgtEl>
                                          <p:spTgt spid="35"/>
                                        </p:tgtEl>
                                        <p:attrNameLst>
                                          <p:attrName>ppt_x</p:attrName>
                                        </p:attrNameLst>
                                      </p:cBhvr>
                                      <p:tavLst>
                                        <p:tav tm="0">
                                          <p:val>
                                            <p:strVal val="0-#ppt_w/2"/>
                                          </p:val>
                                        </p:tav>
                                        <p:tav tm="100000">
                                          <p:val>
                                            <p:strVal val="#ppt_x"/>
                                          </p:val>
                                        </p:tav>
                                      </p:tavLst>
                                    </p:anim>
                                    <p:anim calcmode="lin" valueType="num">
                                      <p:cBhvr additive="base">
                                        <p:cTn id="19" dur="500" fill="hold"/>
                                        <p:tgtEl>
                                          <p:spTgt spid="35"/>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0"/>
                                  </p:stCondLst>
                                  <p:childTnLst>
                                    <p:set>
                                      <p:cBhvr>
                                        <p:cTn id="21" dur="1" fill="hold">
                                          <p:stCondLst>
                                            <p:cond delay="0"/>
                                          </p:stCondLst>
                                        </p:cTn>
                                        <p:tgtEl>
                                          <p:spTgt spid="38"/>
                                        </p:tgtEl>
                                        <p:attrNameLst>
                                          <p:attrName>style.visibility</p:attrName>
                                        </p:attrNameLst>
                                      </p:cBhvr>
                                      <p:to>
                                        <p:strVal val="visible"/>
                                      </p:to>
                                    </p:set>
                                    <p:anim calcmode="lin" valueType="num">
                                      <p:cBhvr additive="base">
                                        <p:cTn id="22" dur="500" fill="hold"/>
                                        <p:tgtEl>
                                          <p:spTgt spid="38"/>
                                        </p:tgtEl>
                                        <p:attrNameLst>
                                          <p:attrName>ppt_x</p:attrName>
                                        </p:attrNameLst>
                                      </p:cBhvr>
                                      <p:tavLst>
                                        <p:tav tm="0">
                                          <p:val>
                                            <p:strVal val="0-#ppt_w/2"/>
                                          </p:val>
                                        </p:tav>
                                        <p:tav tm="100000">
                                          <p:val>
                                            <p:strVal val="#ppt_x"/>
                                          </p:val>
                                        </p:tav>
                                      </p:tavLst>
                                    </p:anim>
                                    <p:anim calcmode="lin" valueType="num">
                                      <p:cBhvr additive="base">
                                        <p:cTn id="23" dur="500" fill="hold"/>
                                        <p:tgtEl>
                                          <p:spTgt spid="38"/>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0"/>
                                  </p:stCondLst>
                                  <p:childTnLst>
                                    <p:set>
                                      <p:cBhvr>
                                        <p:cTn id="25" dur="1" fill="hold">
                                          <p:stCondLst>
                                            <p:cond delay="0"/>
                                          </p:stCondLst>
                                        </p:cTn>
                                        <p:tgtEl>
                                          <p:spTgt spid="23"/>
                                        </p:tgtEl>
                                        <p:attrNameLst>
                                          <p:attrName>style.visibility</p:attrName>
                                        </p:attrNameLst>
                                      </p:cBhvr>
                                      <p:to>
                                        <p:strVal val="visible"/>
                                      </p:to>
                                    </p:set>
                                    <p:anim calcmode="lin" valueType="num">
                                      <p:cBhvr additive="base">
                                        <p:cTn id="26" dur="500" fill="hold"/>
                                        <p:tgtEl>
                                          <p:spTgt spid="23"/>
                                        </p:tgtEl>
                                        <p:attrNameLst>
                                          <p:attrName>ppt_x</p:attrName>
                                        </p:attrNameLst>
                                      </p:cBhvr>
                                      <p:tavLst>
                                        <p:tav tm="0">
                                          <p:val>
                                            <p:strVal val="1+#ppt_w/2"/>
                                          </p:val>
                                        </p:tav>
                                        <p:tav tm="100000">
                                          <p:val>
                                            <p:strVal val="#ppt_x"/>
                                          </p:val>
                                        </p:tav>
                                      </p:tavLst>
                                    </p:anim>
                                    <p:anim calcmode="lin" valueType="num">
                                      <p:cBhvr additive="base">
                                        <p:cTn id="27" dur="500" fill="hold"/>
                                        <p:tgtEl>
                                          <p:spTgt spid="23"/>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stCondLst>
                                    <p:cond delay="0"/>
                                  </p:stCondLst>
                                  <p:childTnLst>
                                    <p:set>
                                      <p:cBhvr>
                                        <p:cTn id="29" dur="1" fill="hold">
                                          <p:stCondLst>
                                            <p:cond delay="0"/>
                                          </p:stCondLst>
                                        </p:cTn>
                                        <p:tgtEl>
                                          <p:spTgt spid="26"/>
                                        </p:tgtEl>
                                        <p:attrNameLst>
                                          <p:attrName>style.visibility</p:attrName>
                                        </p:attrNameLst>
                                      </p:cBhvr>
                                      <p:to>
                                        <p:strVal val="visible"/>
                                      </p:to>
                                    </p:set>
                                    <p:anim calcmode="lin" valueType="num">
                                      <p:cBhvr additive="base">
                                        <p:cTn id="30" dur="500" fill="hold"/>
                                        <p:tgtEl>
                                          <p:spTgt spid="26"/>
                                        </p:tgtEl>
                                        <p:attrNameLst>
                                          <p:attrName>ppt_x</p:attrName>
                                        </p:attrNameLst>
                                      </p:cBhvr>
                                      <p:tavLst>
                                        <p:tav tm="0">
                                          <p:val>
                                            <p:strVal val="1+#ppt_w/2"/>
                                          </p:val>
                                        </p:tav>
                                        <p:tav tm="100000">
                                          <p:val>
                                            <p:strVal val="#ppt_x"/>
                                          </p:val>
                                        </p:tav>
                                      </p:tavLst>
                                    </p:anim>
                                    <p:anim calcmode="lin" valueType="num">
                                      <p:cBhvr additive="base">
                                        <p:cTn id="31" dur="500" fill="hold"/>
                                        <p:tgtEl>
                                          <p:spTgt spid="26"/>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0"/>
                                  </p:stCondLst>
                                  <p:childTnLst>
                                    <p:set>
                                      <p:cBhvr>
                                        <p:cTn id="33" dur="1" fill="hold">
                                          <p:stCondLst>
                                            <p:cond delay="0"/>
                                          </p:stCondLst>
                                        </p:cTn>
                                        <p:tgtEl>
                                          <p:spTgt spid="29"/>
                                        </p:tgtEl>
                                        <p:attrNameLst>
                                          <p:attrName>style.visibility</p:attrName>
                                        </p:attrNameLst>
                                      </p:cBhvr>
                                      <p:to>
                                        <p:strVal val="visible"/>
                                      </p:to>
                                    </p:set>
                                    <p:anim calcmode="lin" valueType="num">
                                      <p:cBhvr additive="base">
                                        <p:cTn id="34" dur="500" fill="hold"/>
                                        <p:tgtEl>
                                          <p:spTgt spid="29"/>
                                        </p:tgtEl>
                                        <p:attrNameLst>
                                          <p:attrName>ppt_x</p:attrName>
                                        </p:attrNameLst>
                                      </p:cBhvr>
                                      <p:tavLst>
                                        <p:tav tm="0">
                                          <p:val>
                                            <p:strVal val="1+#ppt_w/2"/>
                                          </p:val>
                                        </p:tav>
                                        <p:tav tm="100000">
                                          <p:val>
                                            <p:strVal val="#ppt_x"/>
                                          </p:val>
                                        </p:tav>
                                      </p:tavLst>
                                    </p:anim>
                                    <p:anim calcmode="lin" valueType="num">
                                      <p:cBhvr additive="base">
                                        <p:cTn id="35" dur="500" fill="hold"/>
                                        <p:tgtEl>
                                          <p:spTgt spid="29"/>
                                        </p:tgtEl>
                                        <p:attrNameLst>
                                          <p:attrName>ppt_y</p:attrName>
                                        </p:attrNameLst>
                                      </p:cBhvr>
                                      <p:tavLst>
                                        <p:tav tm="0">
                                          <p:val>
                                            <p:strVal val="#ppt_y"/>
                                          </p:val>
                                        </p:tav>
                                        <p:tav tm="100000">
                                          <p:val>
                                            <p:strVal val="#ppt_y"/>
                                          </p:val>
                                        </p:tav>
                                      </p:tavLst>
                                    </p:anim>
                                  </p:childTnLst>
                                </p:cTn>
                              </p:par>
                              <p:par>
                                <p:cTn id="36" presetID="1" presetClass="entr" presetSubtype="0" fill="hold" nodeType="withEffect">
                                  <p:stCondLst>
                                    <p:cond delay="0"/>
                                  </p:stCondLst>
                                  <p:childTnLst>
                                    <p:set>
                                      <p:cBhvr>
                                        <p:cTn id="37"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406900" y="1308100"/>
            <a:ext cx="3378200" cy="3378200"/>
            <a:chOff x="3600450" y="933450"/>
            <a:chExt cx="4991100" cy="4991100"/>
          </a:xfrm>
        </p:grpSpPr>
        <p:sp>
          <p:nvSpPr>
            <p:cNvPr id="4" name="椭圆 3"/>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5285520" y="2520146"/>
            <a:ext cx="1620957" cy="954107"/>
          </a:xfrm>
          <a:prstGeom prst="rect">
            <a:avLst/>
          </a:prstGeom>
          <a:noFill/>
        </p:spPr>
        <p:txBody>
          <a:bodyPr wrap="none" rtlCol="0">
            <a:spAutoFit/>
            <a:scene3d>
              <a:camera prst="orthographicFront"/>
              <a:lightRig rig="threePt" dir="t"/>
            </a:scene3d>
            <a:sp3d contourW="12700"/>
          </a:bodyPr>
          <a:lstStyle/>
          <a:p>
            <a:pPr lvl="0" algn="ctr">
              <a:defRPr/>
            </a:pPr>
            <a:r>
              <a:rPr lang="zh-CN" altLang="en-US" sz="2800" i="1" dirty="0">
                <a:solidFill>
                  <a:schemeClr val="bg1"/>
                </a:solidFill>
                <a:latin typeface="Century Gothic" panose="020B0502020202020204" pitchFamily="34" charset="0"/>
                <a:ea typeface="方正兰亭中黑_GBK" panose="02000000000000000000" pitchFamily="2" charset="-122"/>
              </a:rPr>
              <a:t>各类</a:t>
            </a:r>
            <a:r>
              <a:rPr lang="zh-CN" altLang="en-US" sz="2800" i="1" dirty="0" smtClean="0">
                <a:solidFill>
                  <a:schemeClr val="bg1"/>
                </a:solidFill>
                <a:latin typeface="Century Gothic" panose="020B0502020202020204" pitchFamily="34" charset="0"/>
                <a:ea typeface="方正兰亭中黑_GBK" panose="02000000000000000000" pitchFamily="2" charset="-122"/>
              </a:rPr>
              <a:t>文档</a:t>
            </a:r>
            <a:endParaRPr lang="en-US" altLang="zh-CN" sz="2800" i="1" dirty="0" smtClean="0">
              <a:solidFill>
                <a:schemeClr val="bg1"/>
              </a:solidFill>
              <a:latin typeface="Century Gothic" panose="020B0502020202020204" pitchFamily="34" charset="0"/>
              <a:ea typeface="方正兰亭中黑_GBK" panose="02000000000000000000" pitchFamily="2" charset="-122"/>
            </a:endParaRPr>
          </a:p>
          <a:p>
            <a:pPr lvl="0" algn="ctr">
              <a:defRPr/>
            </a:pPr>
            <a:r>
              <a:rPr lang="zh-CN" altLang="en-US" sz="2800" i="1" dirty="0" smtClean="0">
                <a:solidFill>
                  <a:schemeClr val="bg1"/>
                </a:solidFill>
                <a:latin typeface="Century Gothic" panose="020B0502020202020204" pitchFamily="34" charset="0"/>
                <a:ea typeface="方正兰亭中黑_GBK" panose="02000000000000000000" pitchFamily="2" charset="-122"/>
              </a:rPr>
              <a:t>说明</a:t>
            </a:r>
            <a:endParaRPr lang="zh-CN" altLang="en-US" sz="2800" i="1" dirty="0">
              <a:solidFill>
                <a:schemeClr val="bg1"/>
              </a:solidFill>
              <a:latin typeface="Century Gothic" panose="020B0502020202020204" pitchFamily="34" charset="0"/>
              <a:ea typeface="方正兰亭中黑_GBK" panose="02000000000000000000" pitchFamily="2" charset="-122"/>
            </a:endParaRP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60000" y="-360000"/>
            <a:ext cx="3600000" cy="3600000"/>
          </a:xfrm>
          <a:prstGeom prst="rect">
            <a:avLst/>
          </a:prstGeom>
        </p:spPr>
      </p:pic>
    </p:spTree>
    <p:extLst>
      <p:ext uri="{BB962C8B-B14F-4D97-AF65-F5344CB8AC3E}">
        <p14:creationId xmlns:p14="http://schemas.microsoft.com/office/powerpoint/2010/main" val="10261101"/>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53" presetClass="entr" presetSubtype="16"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5148496" cy="907242"/>
            <a:chOff x="611211" y="268578"/>
            <a:chExt cx="5148496" cy="907242"/>
          </a:xfrm>
        </p:grpSpPr>
        <p:sp>
          <p:nvSpPr>
            <p:cNvPr id="2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796121" y="503327"/>
              <a:ext cx="3963586" cy="461665"/>
            </a:xfrm>
            <a:prstGeom prst="rect">
              <a:avLst/>
            </a:prstGeom>
          </p:spPr>
          <p:txBody>
            <a:bodyPr wrap="none">
              <a:spAutoFit/>
            </a:bodyPr>
            <a:lstStyle/>
            <a:p>
              <a:r>
                <a:rPr lang="zh-CN" altLang="zh-CN" sz="2400" dirty="0" smtClean="0"/>
                <a:t>可行性分析</a:t>
              </a:r>
              <a:r>
                <a:rPr lang="en-US" altLang="zh-CN" sz="2400" dirty="0"/>
                <a:t>(</a:t>
              </a:r>
              <a:r>
                <a:rPr lang="zh-CN" altLang="zh-CN" sz="2400" dirty="0"/>
                <a:t>研究</a:t>
              </a:r>
              <a:r>
                <a:rPr lang="en-US" altLang="zh-CN" sz="2400" dirty="0"/>
                <a:t>)</a:t>
              </a:r>
              <a:r>
                <a:rPr lang="zh-CN" altLang="zh-CN" sz="2400" dirty="0"/>
                <a:t>报告</a:t>
              </a:r>
              <a:r>
                <a:rPr lang="en-US" altLang="zh-CN" sz="2400" dirty="0"/>
                <a:t>(FAR)</a:t>
              </a:r>
              <a:endParaRPr lang="zh-CN" altLang="zh-CN" sz="2400" dirty="0"/>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18" name="组合 17"/>
          <p:cNvGrpSpPr/>
          <p:nvPr/>
        </p:nvGrpSpPr>
        <p:grpSpPr>
          <a:xfrm>
            <a:off x="978062" y="1012976"/>
            <a:ext cx="10067308" cy="4575023"/>
            <a:chOff x="978062" y="1012976"/>
            <a:chExt cx="10067308" cy="4575023"/>
          </a:xfrm>
        </p:grpSpPr>
        <p:grpSp>
          <p:nvGrpSpPr>
            <p:cNvPr id="47" name="组合 46"/>
            <p:cNvGrpSpPr/>
            <p:nvPr/>
          </p:nvGrpSpPr>
          <p:grpSpPr>
            <a:xfrm>
              <a:off x="1209673" y="1012976"/>
              <a:ext cx="9835697" cy="4575023"/>
              <a:chOff x="1209673" y="2006600"/>
              <a:chExt cx="7593737" cy="3532186"/>
            </a:xfrm>
          </p:grpSpPr>
          <p:sp>
            <p:nvSpPr>
              <p:cNvPr id="2" name="矩形 1"/>
              <p:cNvSpPr/>
              <p:nvPr/>
            </p:nvSpPr>
            <p:spPr>
              <a:xfrm>
                <a:off x="1209673" y="2617635"/>
                <a:ext cx="7593737" cy="2921151"/>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1400287" y="2006600"/>
                <a:ext cx="7268653" cy="2067674"/>
                <a:chOff x="1400287" y="2006600"/>
                <a:chExt cx="7268653" cy="2067674"/>
              </a:xfrm>
            </p:grpSpPr>
            <p:sp>
              <p:nvSpPr>
                <p:cNvPr id="7" name="椭圆 6"/>
                <p:cNvSpPr/>
                <p:nvPr/>
              </p:nvSpPr>
              <p:spPr>
                <a:xfrm>
                  <a:off x="1506514"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7"/>
                <p:cNvSpPr/>
                <p:nvPr/>
              </p:nvSpPr>
              <p:spPr>
                <a:xfrm>
                  <a:off x="1603089" y="2301580"/>
                  <a:ext cx="832050" cy="632111"/>
                </a:xfrm>
                <a:custGeom>
                  <a:avLst/>
                  <a:gdLst>
                    <a:gd name="connsiteX0" fmla="*/ 332561 w 606914"/>
                    <a:gd name="connsiteY0" fmla="*/ 314722 h 461075"/>
                    <a:gd name="connsiteX1" fmla="*/ 522673 w 606914"/>
                    <a:gd name="connsiteY1" fmla="*/ 314722 h 461075"/>
                    <a:gd name="connsiteX2" fmla="*/ 539614 w 606914"/>
                    <a:gd name="connsiteY2" fmla="*/ 331552 h 461075"/>
                    <a:gd name="connsiteX3" fmla="*/ 522763 w 606914"/>
                    <a:gd name="connsiteY3" fmla="*/ 348382 h 461075"/>
                    <a:gd name="connsiteX4" fmla="*/ 332561 w 606914"/>
                    <a:gd name="connsiteY4" fmla="*/ 348382 h 461075"/>
                    <a:gd name="connsiteX5" fmla="*/ 315710 w 606914"/>
                    <a:gd name="connsiteY5" fmla="*/ 331552 h 461075"/>
                    <a:gd name="connsiteX6" fmla="*/ 332561 w 606914"/>
                    <a:gd name="connsiteY6" fmla="*/ 314722 h 461075"/>
                    <a:gd name="connsiteX7" fmla="*/ 176382 w 606914"/>
                    <a:gd name="connsiteY7" fmla="*/ 289604 h 461075"/>
                    <a:gd name="connsiteX8" fmla="*/ 103153 w 606914"/>
                    <a:gd name="connsiteY8" fmla="*/ 347707 h 461075"/>
                    <a:gd name="connsiteX9" fmla="*/ 249611 w 606914"/>
                    <a:gd name="connsiteY9" fmla="*/ 347707 h 461075"/>
                    <a:gd name="connsiteX10" fmla="*/ 176382 w 606914"/>
                    <a:gd name="connsiteY10" fmla="*/ 289604 h 461075"/>
                    <a:gd name="connsiteX11" fmla="*/ 176293 w 606914"/>
                    <a:gd name="connsiteY11" fmla="*/ 255941 h 461075"/>
                    <a:gd name="connsiteX12" fmla="*/ 284926 w 606914"/>
                    <a:gd name="connsiteY12" fmla="*/ 362031 h 461075"/>
                    <a:gd name="connsiteX13" fmla="*/ 268255 w 606914"/>
                    <a:gd name="connsiteY13" fmla="*/ 381548 h 461075"/>
                    <a:gd name="connsiteX14" fmla="*/ 268165 w 606914"/>
                    <a:gd name="connsiteY14" fmla="*/ 381548 h 461075"/>
                    <a:gd name="connsiteX15" fmla="*/ 84241 w 606914"/>
                    <a:gd name="connsiteY15" fmla="*/ 381548 h 461075"/>
                    <a:gd name="connsiteX16" fmla="*/ 67390 w 606914"/>
                    <a:gd name="connsiteY16" fmla="*/ 364717 h 461075"/>
                    <a:gd name="connsiteX17" fmla="*/ 176293 w 606914"/>
                    <a:gd name="connsiteY17" fmla="*/ 255941 h 461075"/>
                    <a:gd name="connsiteX18" fmla="*/ 332561 w 606914"/>
                    <a:gd name="connsiteY18" fmla="*/ 230538 h 461075"/>
                    <a:gd name="connsiteX19" fmla="*/ 522673 w 606914"/>
                    <a:gd name="connsiteY19" fmla="*/ 230538 h 461075"/>
                    <a:gd name="connsiteX20" fmla="*/ 539614 w 606914"/>
                    <a:gd name="connsiteY20" fmla="*/ 247368 h 461075"/>
                    <a:gd name="connsiteX21" fmla="*/ 522763 w 606914"/>
                    <a:gd name="connsiteY21" fmla="*/ 264198 h 461075"/>
                    <a:gd name="connsiteX22" fmla="*/ 332561 w 606914"/>
                    <a:gd name="connsiteY22" fmla="*/ 264198 h 461075"/>
                    <a:gd name="connsiteX23" fmla="*/ 315710 w 606914"/>
                    <a:gd name="connsiteY23" fmla="*/ 247368 h 461075"/>
                    <a:gd name="connsiteX24" fmla="*/ 332561 w 606914"/>
                    <a:gd name="connsiteY24" fmla="*/ 230538 h 461075"/>
                    <a:gd name="connsiteX25" fmla="*/ 176282 w 606914"/>
                    <a:gd name="connsiteY25" fmla="*/ 147025 h 461075"/>
                    <a:gd name="connsiteX26" fmla="*/ 150914 w 606914"/>
                    <a:gd name="connsiteY26" fmla="*/ 172270 h 461075"/>
                    <a:gd name="connsiteX27" fmla="*/ 176282 w 606914"/>
                    <a:gd name="connsiteY27" fmla="*/ 197604 h 461075"/>
                    <a:gd name="connsiteX28" fmla="*/ 201560 w 606914"/>
                    <a:gd name="connsiteY28" fmla="*/ 172270 h 461075"/>
                    <a:gd name="connsiteX29" fmla="*/ 176282 w 606914"/>
                    <a:gd name="connsiteY29" fmla="*/ 147025 h 461075"/>
                    <a:gd name="connsiteX30" fmla="*/ 332561 w 606914"/>
                    <a:gd name="connsiteY30" fmla="*/ 146353 h 461075"/>
                    <a:gd name="connsiteX31" fmla="*/ 522673 w 606914"/>
                    <a:gd name="connsiteY31" fmla="*/ 146353 h 461075"/>
                    <a:gd name="connsiteX32" fmla="*/ 539614 w 606914"/>
                    <a:gd name="connsiteY32" fmla="*/ 163183 h 461075"/>
                    <a:gd name="connsiteX33" fmla="*/ 522763 w 606914"/>
                    <a:gd name="connsiteY33" fmla="*/ 180013 h 461075"/>
                    <a:gd name="connsiteX34" fmla="*/ 332561 w 606914"/>
                    <a:gd name="connsiteY34" fmla="*/ 180013 h 461075"/>
                    <a:gd name="connsiteX35" fmla="*/ 315710 w 606914"/>
                    <a:gd name="connsiteY35" fmla="*/ 163183 h 461075"/>
                    <a:gd name="connsiteX36" fmla="*/ 332561 w 606914"/>
                    <a:gd name="connsiteY36" fmla="*/ 146353 h 461075"/>
                    <a:gd name="connsiteX37" fmla="*/ 176282 w 606914"/>
                    <a:gd name="connsiteY37" fmla="*/ 113187 h 461075"/>
                    <a:gd name="connsiteX38" fmla="*/ 235265 w 606914"/>
                    <a:gd name="connsiteY38" fmla="*/ 172180 h 461075"/>
                    <a:gd name="connsiteX39" fmla="*/ 176282 w 606914"/>
                    <a:gd name="connsiteY39" fmla="*/ 231173 h 461075"/>
                    <a:gd name="connsiteX40" fmla="*/ 117209 w 606914"/>
                    <a:gd name="connsiteY40" fmla="*/ 172180 h 461075"/>
                    <a:gd name="connsiteX41" fmla="*/ 176282 w 606914"/>
                    <a:gd name="connsiteY41" fmla="*/ 113187 h 461075"/>
                    <a:gd name="connsiteX42" fmla="*/ 50546 w 606914"/>
                    <a:gd name="connsiteY42" fmla="*/ 67300 h 461075"/>
                    <a:gd name="connsiteX43" fmla="*/ 33698 w 606914"/>
                    <a:gd name="connsiteY43" fmla="*/ 84125 h 461075"/>
                    <a:gd name="connsiteX44" fmla="*/ 33698 w 606914"/>
                    <a:gd name="connsiteY44" fmla="*/ 410600 h 461075"/>
                    <a:gd name="connsiteX45" fmla="*/ 50546 w 606914"/>
                    <a:gd name="connsiteY45" fmla="*/ 427425 h 461075"/>
                    <a:gd name="connsiteX46" fmla="*/ 556458 w 606914"/>
                    <a:gd name="connsiteY46" fmla="*/ 427425 h 461075"/>
                    <a:gd name="connsiteX47" fmla="*/ 573306 w 606914"/>
                    <a:gd name="connsiteY47" fmla="*/ 410600 h 461075"/>
                    <a:gd name="connsiteX48" fmla="*/ 573217 w 606914"/>
                    <a:gd name="connsiteY48" fmla="*/ 410600 h 461075"/>
                    <a:gd name="connsiteX49" fmla="*/ 573217 w 606914"/>
                    <a:gd name="connsiteY49" fmla="*/ 84125 h 461075"/>
                    <a:gd name="connsiteX50" fmla="*/ 556368 w 606914"/>
                    <a:gd name="connsiteY50" fmla="*/ 67300 h 461075"/>
                    <a:gd name="connsiteX51" fmla="*/ 387791 w 606914"/>
                    <a:gd name="connsiteY51" fmla="*/ 67300 h 461075"/>
                    <a:gd name="connsiteX52" fmla="*/ 387791 w 606914"/>
                    <a:gd name="connsiteY52" fmla="*/ 84125 h 461075"/>
                    <a:gd name="connsiteX53" fmla="*/ 370942 w 606914"/>
                    <a:gd name="connsiteY53" fmla="*/ 100950 h 461075"/>
                    <a:gd name="connsiteX54" fmla="*/ 235972 w 606914"/>
                    <a:gd name="connsiteY54" fmla="*/ 100950 h 461075"/>
                    <a:gd name="connsiteX55" fmla="*/ 219124 w 606914"/>
                    <a:gd name="connsiteY55" fmla="*/ 84125 h 461075"/>
                    <a:gd name="connsiteX56" fmla="*/ 219124 w 606914"/>
                    <a:gd name="connsiteY56" fmla="*/ 67300 h 461075"/>
                    <a:gd name="connsiteX57" fmla="*/ 253000 w 606914"/>
                    <a:gd name="connsiteY57" fmla="*/ 33650 h 461075"/>
                    <a:gd name="connsiteX58" fmla="*/ 253000 w 606914"/>
                    <a:gd name="connsiteY58" fmla="*/ 67300 h 461075"/>
                    <a:gd name="connsiteX59" fmla="*/ 354183 w 606914"/>
                    <a:gd name="connsiteY59" fmla="*/ 67300 h 461075"/>
                    <a:gd name="connsiteX60" fmla="*/ 354183 w 606914"/>
                    <a:gd name="connsiteY60" fmla="*/ 33650 h 461075"/>
                    <a:gd name="connsiteX61" fmla="*/ 236152 w 606914"/>
                    <a:gd name="connsiteY61" fmla="*/ 0 h 461075"/>
                    <a:gd name="connsiteX62" fmla="*/ 371032 w 606914"/>
                    <a:gd name="connsiteY62" fmla="*/ 0 h 461075"/>
                    <a:gd name="connsiteX63" fmla="*/ 387880 w 606914"/>
                    <a:gd name="connsiteY63" fmla="*/ 16825 h 461075"/>
                    <a:gd name="connsiteX64" fmla="*/ 387880 w 606914"/>
                    <a:gd name="connsiteY64" fmla="*/ 33650 h 461075"/>
                    <a:gd name="connsiteX65" fmla="*/ 556458 w 606914"/>
                    <a:gd name="connsiteY65" fmla="*/ 33650 h 461075"/>
                    <a:gd name="connsiteX66" fmla="*/ 606914 w 606914"/>
                    <a:gd name="connsiteY66" fmla="*/ 84125 h 461075"/>
                    <a:gd name="connsiteX67" fmla="*/ 606914 w 606914"/>
                    <a:gd name="connsiteY67" fmla="*/ 410600 h 461075"/>
                    <a:gd name="connsiteX68" fmla="*/ 556368 w 606914"/>
                    <a:gd name="connsiteY68" fmla="*/ 461075 h 461075"/>
                    <a:gd name="connsiteX69" fmla="*/ 50546 w 606914"/>
                    <a:gd name="connsiteY69" fmla="*/ 461075 h 461075"/>
                    <a:gd name="connsiteX70" fmla="*/ 0 w 606914"/>
                    <a:gd name="connsiteY70" fmla="*/ 410600 h 461075"/>
                    <a:gd name="connsiteX71" fmla="*/ 0 w 606914"/>
                    <a:gd name="connsiteY71" fmla="*/ 84125 h 461075"/>
                    <a:gd name="connsiteX72" fmla="*/ 50546 w 606914"/>
                    <a:gd name="connsiteY72" fmla="*/ 33650 h 461075"/>
                    <a:gd name="connsiteX73" fmla="*/ 219303 w 606914"/>
                    <a:gd name="connsiteY73" fmla="*/ 33650 h 461075"/>
                    <a:gd name="connsiteX74" fmla="*/ 219303 w 606914"/>
                    <a:gd name="connsiteY74" fmla="*/ 16825 h 461075"/>
                    <a:gd name="connsiteX75" fmla="*/ 236152 w 606914"/>
                    <a:gd name="connsiteY75" fmla="*/ 0 h 46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6914" h="461075">
                      <a:moveTo>
                        <a:pt x="332561" y="314722"/>
                      </a:moveTo>
                      <a:lnTo>
                        <a:pt x="522673" y="314722"/>
                      </a:lnTo>
                      <a:cubicBezTo>
                        <a:pt x="531995" y="314722"/>
                        <a:pt x="539614" y="322242"/>
                        <a:pt x="539614" y="331552"/>
                      </a:cubicBezTo>
                      <a:cubicBezTo>
                        <a:pt x="539614" y="340862"/>
                        <a:pt x="532085" y="348382"/>
                        <a:pt x="522763" y="348382"/>
                      </a:cubicBezTo>
                      <a:lnTo>
                        <a:pt x="332561" y="348382"/>
                      </a:lnTo>
                      <a:cubicBezTo>
                        <a:pt x="323239" y="348382"/>
                        <a:pt x="315710" y="340862"/>
                        <a:pt x="315710" y="331552"/>
                      </a:cubicBezTo>
                      <a:cubicBezTo>
                        <a:pt x="315710" y="322242"/>
                        <a:pt x="323239" y="314722"/>
                        <a:pt x="332561" y="314722"/>
                      </a:cubicBezTo>
                      <a:close/>
                      <a:moveTo>
                        <a:pt x="176382" y="289604"/>
                      </a:moveTo>
                      <a:cubicBezTo>
                        <a:pt x="140798" y="289604"/>
                        <a:pt x="110772" y="314403"/>
                        <a:pt x="103153" y="347707"/>
                      </a:cubicBezTo>
                      <a:lnTo>
                        <a:pt x="249611" y="347707"/>
                      </a:lnTo>
                      <a:cubicBezTo>
                        <a:pt x="241903" y="314582"/>
                        <a:pt x="211966" y="289604"/>
                        <a:pt x="176382" y="289604"/>
                      </a:cubicBezTo>
                      <a:close/>
                      <a:moveTo>
                        <a:pt x="176293" y="255941"/>
                      </a:moveTo>
                      <a:cubicBezTo>
                        <a:pt x="235450" y="255941"/>
                        <a:pt x="283672" y="303212"/>
                        <a:pt x="284926" y="362031"/>
                      </a:cubicBezTo>
                      <a:cubicBezTo>
                        <a:pt x="285106" y="362927"/>
                        <a:pt x="286002" y="381548"/>
                        <a:pt x="268255" y="381548"/>
                      </a:cubicBezTo>
                      <a:lnTo>
                        <a:pt x="268165" y="381548"/>
                      </a:lnTo>
                      <a:lnTo>
                        <a:pt x="84241" y="381548"/>
                      </a:lnTo>
                      <a:cubicBezTo>
                        <a:pt x="74919" y="381548"/>
                        <a:pt x="67390" y="374028"/>
                        <a:pt x="67390" y="364717"/>
                      </a:cubicBezTo>
                      <a:cubicBezTo>
                        <a:pt x="67390" y="304734"/>
                        <a:pt x="116239" y="255941"/>
                        <a:pt x="176293" y="255941"/>
                      </a:cubicBezTo>
                      <a:close/>
                      <a:moveTo>
                        <a:pt x="332561" y="230538"/>
                      </a:moveTo>
                      <a:lnTo>
                        <a:pt x="522673" y="230538"/>
                      </a:lnTo>
                      <a:cubicBezTo>
                        <a:pt x="531995" y="230538"/>
                        <a:pt x="539614" y="238058"/>
                        <a:pt x="539614" y="247368"/>
                      </a:cubicBezTo>
                      <a:cubicBezTo>
                        <a:pt x="539614" y="256678"/>
                        <a:pt x="532085" y="264198"/>
                        <a:pt x="522763" y="264198"/>
                      </a:cubicBezTo>
                      <a:lnTo>
                        <a:pt x="332561" y="264198"/>
                      </a:lnTo>
                      <a:cubicBezTo>
                        <a:pt x="323239" y="264198"/>
                        <a:pt x="315710" y="256678"/>
                        <a:pt x="315710" y="247368"/>
                      </a:cubicBezTo>
                      <a:cubicBezTo>
                        <a:pt x="315710" y="238058"/>
                        <a:pt x="323239" y="230538"/>
                        <a:pt x="332561" y="230538"/>
                      </a:cubicBezTo>
                      <a:close/>
                      <a:moveTo>
                        <a:pt x="176282" y="147025"/>
                      </a:moveTo>
                      <a:cubicBezTo>
                        <a:pt x="162388" y="147025"/>
                        <a:pt x="151003" y="158305"/>
                        <a:pt x="150914" y="172270"/>
                      </a:cubicBezTo>
                      <a:cubicBezTo>
                        <a:pt x="150914" y="186235"/>
                        <a:pt x="162298" y="197604"/>
                        <a:pt x="176282" y="197604"/>
                      </a:cubicBezTo>
                      <a:cubicBezTo>
                        <a:pt x="190266" y="197604"/>
                        <a:pt x="201560" y="186235"/>
                        <a:pt x="201560" y="172270"/>
                      </a:cubicBezTo>
                      <a:cubicBezTo>
                        <a:pt x="201560" y="158305"/>
                        <a:pt x="190266" y="147025"/>
                        <a:pt x="176282" y="147025"/>
                      </a:cubicBezTo>
                      <a:close/>
                      <a:moveTo>
                        <a:pt x="332561" y="146353"/>
                      </a:moveTo>
                      <a:lnTo>
                        <a:pt x="522673" y="146353"/>
                      </a:lnTo>
                      <a:cubicBezTo>
                        <a:pt x="531995" y="146353"/>
                        <a:pt x="539614" y="153963"/>
                        <a:pt x="539614" y="163183"/>
                      </a:cubicBezTo>
                      <a:cubicBezTo>
                        <a:pt x="539614" y="172493"/>
                        <a:pt x="532085" y="180013"/>
                        <a:pt x="522763" y="180013"/>
                      </a:cubicBezTo>
                      <a:lnTo>
                        <a:pt x="332561" y="180013"/>
                      </a:lnTo>
                      <a:cubicBezTo>
                        <a:pt x="323239" y="180013"/>
                        <a:pt x="315710" y="172493"/>
                        <a:pt x="315710" y="163183"/>
                      </a:cubicBezTo>
                      <a:cubicBezTo>
                        <a:pt x="315710" y="153873"/>
                        <a:pt x="323239" y="146353"/>
                        <a:pt x="332561" y="146353"/>
                      </a:cubicBezTo>
                      <a:close/>
                      <a:moveTo>
                        <a:pt x="176282" y="113187"/>
                      </a:moveTo>
                      <a:cubicBezTo>
                        <a:pt x="208732" y="113187"/>
                        <a:pt x="235265" y="139685"/>
                        <a:pt x="235265" y="172180"/>
                      </a:cubicBezTo>
                      <a:cubicBezTo>
                        <a:pt x="235265" y="204676"/>
                        <a:pt x="208732" y="231173"/>
                        <a:pt x="176282" y="231173"/>
                      </a:cubicBezTo>
                      <a:cubicBezTo>
                        <a:pt x="143742" y="231173"/>
                        <a:pt x="117209" y="204765"/>
                        <a:pt x="117209" y="172180"/>
                      </a:cubicBezTo>
                      <a:cubicBezTo>
                        <a:pt x="117209" y="139685"/>
                        <a:pt x="143742" y="113187"/>
                        <a:pt x="176282" y="113187"/>
                      </a:cubicBezTo>
                      <a:close/>
                      <a:moveTo>
                        <a:pt x="50546" y="67300"/>
                      </a:moveTo>
                      <a:cubicBezTo>
                        <a:pt x="41226" y="67300"/>
                        <a:pt x="33698" y="74818"/>
                        <a:pt x="33698" y="84125"/>
                      </a:cubicBezTo>
                      <a:lnTo>
                        <a:pt x="33698" y="410600"/>
                      </a:lnTo>
                      <a:cubicBezTo>
                        <a:pt x="33698" y="419908"/>
                        <a:pt x="41226" y="427425"/>
                        <a:pt x="50546" y="427425"/>
                      </a:cubicBezTo>
                      <a:lnTo>
                        <a:pt x="556458" y="427425"/>
                      </a:lnTo>
                      <a:cubicBezTo>
                        <a:pt x="565778" y="427425"/>
                        <a:pt x="573306" y="419908"/>
                        <a:pt x="573306" y="410600"/>
                      </a:cubicBezTo>
                      <a:lnTo>
                        <a:pt x="573217" y="410600"/>
                      </a:lnTo>
                      <a:lnTo>
                        <a:pt x="573217" y="84125"/>
                      </a:lnTo>
                      <a:cubicBezTo>
                        <a:pt x="573217" y="74818"/>
                        <a:pt x="565689" y="67300"/>
                        <a:pt x="556368" y="67300"/>
                      </a:cubicBezTo>
                      <a:lnTo>
                        <a:pt x="387791" y="67300"/>
                      </a:lnTo>
                      <a:lnTo>
                        <a:pt x="387791" y="84125"/>
                      </a:lnTo>
                      <a:cubicBezTo>
                        <a:pt x="387791" y="93432"/>
                        <a:pt x="380262" y="100950"/>
                        <a:pt x="370942" y="100950"/>
                      </a:cubicBezTo>
                      <a:lnTo>
                        <a:pt x="235972" y="100950"/>
                      </a:lnTo>
                      <a:cubicBezTo>
                        <a:pt x="226652" y="100950"/>
                        <a:pt x="219124" y="93432"/>
                        <a:pt x="219124" y="84125"/>
                      </a:cubicBezTo>
                      <a:lnTo>
                        <a:pt x="219124" y="67300"/>
                      </a:lnTo>
                      <a:close/>
                      <a:moveTo>
                        <a:pt x="253000" y="33650"/>
                      </a:moveTo>
                      <a:lnTo>
                        <a:pt x="253000" y="67300"/>
                      </a:lnTo>
                      <a:lnTo>
                        <a:pt x="354183" y="67300"/>
                      </a:lnTo>
                      <a:lnTo>
                        <a:pt x="354183" y="33650"/>
                      </a:lnTo>
                      <a:close/>
                      <a:moveTo>
                        <a:pt x="236152" y="0"/>
                      </a:moveTo>
                      <a:lnTo>
                        <a:pt x="371032" y="0"/>
                      </a:lnTo>
                      <a:cubicBezTo>
                        <a:pt x="380352" y="0"/>
                        <a:pt x="387880" y="7518"/>
                        <a:pt x="387880" y="16825"/>
                      </a:cubicBezTo>
                      <a:lnTo>
                        <a:pt x="387880" y="33650"/>
                      </a:lnTo>
                      <a:lnTo>
                        <a:pt x="556458" y="33650"/>
                      </a:lnTo>
                      <a:cubicBezTo>
                        <a:pt x="584330" y="33650"/>
                        <a:pt x="607004" y="56292"/>
                        <a:pt x="606914" y="84125"/>
                      </a:cubicBezTo>
                      <a:lnTo>
                        <a:pt x="606914" y="410600"/>
                      </a:lnTo>
                      <a:cubicBezTo>
                        <a:pt x="606914" y="438433"/>
                        <a:pt x="584240" y="461075"/>
                        <a:pt x="556368" y="461075"/>
                      </a:cubicBezTo>
                      <a:lnTo>
                        <a:pt x="50546" y="461075"/>
                      </a:lnTo>
                      <a:cubicBezTo>
                        <a:pt x="22674" y="461075"/>
                        <a:pt x="0" y="438433"/>
                        <a:pt x="0" y="410600"/>
                      </a:cubicBezTo>
                      <a:lnTo>
                        <a:pt x="0" y="84125"/>
                      </a:lnTo>
                      <a:cubicBezTo>
                        <a:pt x="0" y="56292"/>
                        <a:pt x="22674" y="33650"/>
                        <a:pt x="50546" y="33650"/>
                      </a:cubicBezTo>
                      <a:lnTo>
                        <a:pt x="219303" y="33650"/>
                      </a:lnTo>
                      <a:lnTo>
                        <a:pt x="219303" y="16825"/>
                      </a:lnTo>
                      <a:cubicBezTo>
                        <a:pt x="219303" y="7518"/>
                        <a:pt x="226831" y="0"/>
                        <a:pt x="236152"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矩形 25"/>
                <p:cNvSpPr/>
                <p:nvPr/>
              </p:nvSpPr>
              <p:spPr>
                <a:xfrm>
                  <a:off x="1400287" y="2933690"/>
                  <a:ext cx="7268653" cy="1140584"/>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smtClean="0">
                      <a:solidFill>
                        <a:schemeClr val="tx1">
                          <a:lumMod val="75000"/>
                          <a:lumOff val="25000"/>
                        </a:schemeClr>
                      </a:solidFill>
                      <a:latin typeface="+mn-ea"/>
                    </a:rPr>
                    <a:t>说明：</a:t>
                  </a:r>
                  <a:r>
                    <a:rPr lang="en-US" altLang="zh-CN" sz="2000" b="1" dirty="0" smtClean="0">
                      <a:solidFill>
                        <a:schemeClr val="tx1">
                          <a:lumMod val="75000"/>
                          <a:lumOff val="25000"/>
                        </a:schemeClr>
                      </a:solidFill>
                      <a:latin typeface="+mn-ea"/>
                    </a:rPr>
                    <a:t>《</a:t>
                  </a:r>
                  <a:r>
                    <a:rPr lang="zh-CN" altLang="en-US" sz="2000" b="1" dirty="0">
                      <a:solidFill>
                        <a:schemeClr val="tx1">
                          <a:lumMod val="75000"/>
                          <a:lumOff val="25000"/>
                        </a:schemeClr>
                      </a:solidFill>
                      <a:latin typeface="+mn-ea"/>
                    </a:rPr>
                    <a:t>可行性分析</a:t>
                  </a:r>
                  <a:r>
                    <a:rPr lang="en-US" altLang="zh-CN" sz="2000" b="1"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研究</a:t>
                  </a:r>
                  <a:r>
                    <a:rPr lang="en-US" altLang="zh-CN" sz="2000" b="1"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报告</a:t>
                  </a:r>
                  <a:r>
                    <a:rPr lang="en-US" altLang="zh-CN" sz="2000" b="1" dirty="0">
                      <a:solidFill>
                        <a:schemeClr val="tx1">
                          <a:lumMod val="75000"/>
                          <a:lumOff val="25000"/>
                        </a:schemeClr>
                      </a:solidFill>
                      <a:latin typeface="+mn-ea"/>
                    </a:rPr>
                    <a:t>》(FAR)</a:t>
                  </a:r>
                  <a:r>
                    <a:rPr lang="zh-CN" altLang="en-US" sz="2000" dirty="0">
                      <a:solidFill>
                        <a:schemeClr val="tx1">
                          <a:lumMod val="75000"/>
                          <a:lumOff val="25000"/>
                        </a:schemeClr>
                      </a:solidFill>
                      <a:latin typeface="+mn-ea"/>
                    </a:rPr>
                    <a:t>是</a:t>
                  </a:r>
                  <a:r>
                    <a:rPr lang="zh-CN" altLang="en-US" sz="2000" b="1" dirty="0">
                      <a:solidFill>
                        <a:schemeClr val="tx1">
                          <a:lumMod val="75000"/>
                          <a:lumOff val="25000"/>
                        </a:schemeClr>
                      </a:solidFill>
                      <a:latin typeface="+mn-ea"/>
                    </a:rPr>
                    <a:t>项目初期</a:t>
                  </a:r>
                  <a:r>
                    <a:rPr lang="zh-CN" altLang="en-US" sz="2000" b="1" dirty="0" smtClean="0">
                      <a:solidFill>
                        <a:schemeClr val="tx1">
                          <a:lumMod val="75000"/>
                          <a:lumOff val="25000"/>
                        </a:schemeClr>
                      </a:solidFill>
                      <a:latin typeface="+mn-ea"/>
                    </a:rPr>
                    <a:t>策划</a:t>
                  </a:r>
                  <a:r>
                    <a:rPr lang="en-US" altLang="zh-CN" sz="2000" b="1" dirty="0" smtClean="0">
                      <a:solidFill>
                        <a:schemeClr val="tx1">
                          <a:lumMod val="75000"/>
                          <a:lumOff val="25000"/>
                        </a:schemeClr>
                      </a:solidFill>
                      <a:latin typeface="+mn-ea"/>
                    </a:rPr>
                    <a:t>,</a:t>
                  </a:r>
                  <a:r>
                    <a:rPr lang="zh-CN" altLang="en-US" sz="2000" b="1" dirty="0" smtClean="0">
                      <a:solidFill>
                        <a:schemeClr val="tx1">
                          <a:lumMod val="75000"/>
                          <a:lumOff val="25000"/>
                        </a:schemeClr>
                      </a:solidFill>
                      <a:latin typeface="+mn-ea"/>
                    </a:rPr>
                    <a:t>需求</a:t>
                  </a:r>
                  <a:r>
                    <a:rPr lang="zh-CN" altLang="en-US" sz="2000" b="1" dirty="0">
                      <a:solidFill>
                        <a:schemeClr val="tx1">
                          <a:lumMod val="75000"/>
                          <a:lumOff val="25000"/>
                        </a:schemeClr>
                      </a:solidFill>
                      <a:latin typeface="+mn-ea"/>
                    </a:rPr>
                    <a:t>调研与分析</a:t>
                  </a:r>
                  <a:r>
                    <a:rPr lang="zh-CN" altLang="en-US" sz="2000" dirty="0" smtClean="0">
                      <a:solidFill>
                        <a:schemeClr val="tx1">
                          <a:lumMod val="75000"/>
                          <a:lumOff val="25000"/>
                        </a:schemeClr>
                      </a:solidFill>
                      <a:latin typeface="+mn-ea"/>
                    </a:rPr>
                    <a:t>的结果，</a:t>
                  </a:r>
                  <a:r>
                    <a:rPr lang="zh-CN" altLang="en-US" sz="2000" dirty="0">
                      <a:solidFill>
                        <a:schemeClr val="tx1">
                          <a:lumMod val="75000"/>
                          <a:lumOff val="25000"/>
                        </a:schemeClr>
                      </a:solidFill>
                      <a:latin typeface="+mn-ea"/>
                    </a:rPr>
                    <a:t>它分析了</a:t>
                  </a:r>
                  <a:r>
                    <a:rPr lang="zh-CN" altLang="en-US" sz="2000" b="1" dirty="0">
                      <a:solidFill>
                        <a:schemeClr val="tx1">
                          <a:lumMod val="75000"/>
                          <a:lumOff val="25000"/>
                        </a:schemeClr>
                      </a:solidFill>
                      <a:latin typeface="+mn-ea"/>
                    </a:rPr>
                    <a:t>项目的要求</a:t>
                  </a:r>
                  <a:r>
                    <a:rPr lang="zh-CN" altLang="en-US" sz="2000"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目标和环境</a:t>
                  </a:r>
                  <a:r>
                    <a:rPr lang="zh-CN" altLang="en-US" sz="2000" dirty="0">
                      <a:solidFill>
                        <a:schemeClr val="tx1">
                          <a:lumMod val="75000"/>
                          <a:lumOff val="25000"/>
                        </a:schemeClr>
                      </a:solidFill>
                      <a:latin typeface="+mn-ea"/>
                    </a:rPr>
                    <a:t>；提出了几种</a:t>
                  </a:r>
                  <a:r>
                    <a:rPr lang="zh-CN" altLang="en-US" sz="2000" b="1" dirty="0">
                      <a:solidFill>
                        <a:schemeClr val="tx1">
                          <a:lumMod val="75000"/>
                          <a:lumOff val="25000"/>
                        </a:schemeClr>
                      </a:solidFill>
                      <a:latin typeface="+mn-ea"/>
                    </a:rPr>
                    <a:t>可供选择的方案</a:t>
                  </a:r>
                  <a:r>
                    <a:rPr lang="zh-CN" altLang="en-US" sz="2000" dirty="0">
                      <a:solidFill>
                        <a:schemeClr val="tx1">
                          <a:lumMod val="75000"/>
                          <a:lumOff val="25000"/>
                        </a:schemeClr>
                      </a:solidFill>
                      <a:latin typeface="+mn-ea"/>
                    </a:rPr>
                    <a:t>；并从</a:t>
                  </a:r>
                  <a:r>
                    <a:rPr lang="zh-CN" altLang="en-US" sz="2000" b="1" dirty="0">
                      <a:solidFill>
                        <a:schemeClr val="tx1">
                          <a:lumMod val="75000"/>
                          <a:lumOff val="25000"/>
                        </a:schemeClr>
                      </a:solidFill>
                      <a:latin typeface="+mn-ea"/>
                    </a:rPr>
                    <a:t>技术、经济</a:t>
                  </a:r>
                  <a:r>
                    <a:rPr lang="zh-CN" altLang="en-US" sz="2000" dirty="0">
                      <a:solidFill>
                        <a:schemeClr val="tx1">
                          <a:lumMod val="75000"/>
                          <a:lumOff val="25000"/>
                        </a:schemeClr>
                      </a:solidFill>
                      <a:latin typeface="+mn-ea"/>
                    </a:rPr>
                    <a:t>和</a:t>
                  </a:r>
                  <a:r>
                    <a:rPr lang="zh-CN" altLang="en-US" sz="2000" b="1" dirty="0">
                      <a:solidFill>
                        <a:schemeClr val="tx1">
                          <a:lumMod val="75000"/>
                          <a:lumOff val="25000"/>
                        </a:schemeClr>
                      </a:solidFill>
                      <a:latin typeface="+mn-ea"/>
                    </a:rPr>
                    <a:t>法律</a:t>
                  </a:r>
                  <a:r>
                    <a:rPr lang="zh-CN" altLang="en-US" sz="2000" dirty="0">
                      <a:solidFill>
                        <a:schemeClr val="tx1">
                          <a:lumMod val="75000"/>
                          <a:lumOff val="25000"/>
                        </a:schemeClr>
                      </a:solidFill>
                      <a:latin typeface="+mn-ea"/>
                    </a:rPr>
                    <a:t>各方面进行了可行性分析</a:t>
                  </a:r>
                  <a:r>
                    <a:rPr lang="zh-CN" altLang="en-US" sz="2000" dirty="0" smtClean="0">
                      <a:solidFill>
                        <a:schemeClr val="tx1">
                          <a:lumMod val="75000"/>
                          <a:lumOff val="25000"/>
                        </a:schemeClr>
                      </a:solidFill>
                      <a:latin typeface="+mn-ea"/>
                    </a:rPr>
                    <a:t>。</a:t>
                  </a:r>
                  <a:endParaRPr lang="zh-CN" altLang="en-US" sz="2000" dirty="0">
                    <a:solidFill>
                      <a:schemeClr val="tx1">
                        <a:lumMod val="75000"/>
                        <a:lumOff val="25000"/>
                      </a:schemeClr>
                    </a:solidFill>
                    <a:latin typeface="+mn-ea"/>
                  </a:endParaRPr>
                </a:p>
              </p:txBody>
            </p:sp>
          </p:grpSp>
        </p:grpSp>
        <p:sp>
          <p:nvSpPr>
            <p:cNvPr id="70" name="椭圆 69"/>
            <p:cNvSpPr/>
            <p:nvPr/>
          </p:nvSpPr>
          <p:spPr>
            <a:xfrm>
              <a:off x="978062" y="221377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p:cNvSpPr/>
            <p:nvPr/>
          </p:nvSpPr>
          <p:spPr>
            <a:xfrm>
              <a:off x="1518453" y="4328217"/>
              <a:ext cx="9414636" cy="553998"/>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smtClean="0">
                  <a:solidFill>
                    <a:schemeClr val="tx1">
                      <a:lumMod val="75000"/>
                      <a:lumOff val="25000"/>
                    </a:schemeClr>
                  </a:solidFill>
                  <a:latin typeface="+mn-ea"/>
                </a:rPr>
                <a:t>作用：</a:t>
              </a:r>
              <a:r>
                <a:rPr lang="zh-CN" altLang="en-US" sz="2000" dirty="0">
                  <a:solidFill>
                    <a:schemeClr val="tx1">
                      <a:lumMod val="75000"/>
                      <a:lumOff val="25000"/>
                    </a:schemeClr>
                  </a:solidFill>
                  <a:latin typeface="+mn-ea"/>
                </a:rPr>
                <a:t>可作为</a:t>
              </a:r>
              <a:r>
                <a:rPr lang="zh-CN" altLang="en-US" sz="2000" b="1" dirty="0">
                  <a:solidFill>
                    <a:schemeClr val="tx1">
                      <a:lumMod val="75000"/>
                      <a:lumOff val="25000"/>
                    </a:schemeClr>
                  </a:solidFill>
                  <a:latin typeface="+mn-ea"/>
                </a:rPr>
                <a:t>项目决策的依据</a:t>
              </a:r>
              <a:r>
                <a:rPr lang="zh-CN" altLang="en-US" sz="2000" dirty="0">
                  <a:solidFill>
                    <a:schemeClr val="tx1">
                      <a:lumMod val="75000"/>
                      <a:lumOff val="25000"/>
                    </a:schemeClr>
                  </a:solidFill>
                  <a:latin typeface="+mn-ea"/>
                </a:rPr>
                <a:t>。也可以作为</a:t>
              </a:r>
              <a:r>
                <a:rPr lang="zh-CN" altLang="en-US" sz="2000" b="1" dirty="0">
                  <a:solidFill>
                    <a:schemeClr val="tx1">
                      <a:lumMod val="75000"/>
                      <a:lumOff val="25000"/>
                    </a:schemeClr>
                  </a:solidFill>
                  <a:latin typeface="+mn-ea"/>
                </a:rPr>
                <a:t>项目建议书、投标书</a:t>
              </a:r>
              <a:r>
                <a:rPr lang="zh-CN" altLang="en-US" sz="2000" dirty="0">
                  <a:solidFill>
                    <a:schemeClr val="tx1">
                      <a:lumMod val="75000"/>
                      <a:lumOff val="25000"/>
                    </a:schemeClr>
                  </a:solidFill>
                  <a:latin typeface="+mn-ea"/>
                </a:rPr>
                <a:t>等文件的基础</a:t>
              </a:r>
              <a:r>
                <a:rPr lang="zh-CN" altLang="en-US" sz="2000" dirty="0" smtClean="0">
                  <a:solidFill>
                    <a:schemeClr val="tx1">
                      <a:lumMod val="75000"/>
                      <a:lumOff val="25000"/>
                    </a:schemeClr>
                  </a:solidFill>
                  <a:latin typeface="+mn-ea"/>
                </a:rPr>
                <a:t>。</a:t>
              </a:r>
              <a:endParaRPr lang="zh-CN" altLang="en-US" sz="2000" dirty="0">
                <a:solidFill>
                  <a:schemeClr val="tx1">
                    <a:lumMod val="75000"/>
                    <a:lumOff val="25000"/>
                  </a:schemeClr>
                </a:solidFill>
                <a:latin typeface="+mn-ea"/>
              </a:endParaRPr>
            </a:p>
          </p:txBody>
        </p:sp>
        <p:sp>
          <p:nvSpPr>
            <p:cNvPr id="73" name="椭圆 72"/>
            <p:cNvSpPr/>
            <p:nvPr/>
          </p:nvSpPr>
          <p:spPr>
            <a:xfrm>
              <a:off x="978062" y="4395563"/>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831382592"/>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animEffect transition="in" filter="fade">
                                      <p:cBhvr>
                                        <p:cTn id="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319466" y="1465381"/>
            <a:ext cx="3146428" cy="4122057"/>
            <a:chOff x="1303338" y="2019754"/>
            <a:chExt cx="2723696" cy="3568246"/>
          </a:xfrm>
        </p:grpSpPr>
        <p:sp>
          <p:nvSpPr>
            <p:cNvPr id="8" name="矩形 7"/>
            <p:cNvSpPr/>
            <p:nvPr/>
          </p:nvSpPr>
          <p:spPr>
            <a:xfrm>
              <a:off x="1303338" y="2019754"/>
              <a:ext cx="2723696" cy="3568246"/>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10"/>
            <p:cNvSpPr/>
            <p:nvPr/>
          </p:nvSpPr>
          <p:spPr>
            <a:xfrm>
              <a:off x="2261684" y="2395725"/>
              <a:ext cx="807004" cy="747211"/>
            </a:xfrm>
            <a:custGeom>
              <a:avLst/>
              <a:gdLst>
                <a:gd name="connsiteX0" fmla="*/ 255474 w 607639"/>
                <a:gd name="connsiteY0" fmla="*/ 364047 h 562618"/>
                <a:gd name="connsiteX1" fmla="*/ 365996 w 607639"/>
                <a:gd name="connsiteY1" fmla="*/ 364047 h 562618"/>
                <a:gd name="connsiteX2" fmla="*/ 377031 w 607639"/>
                <a:gd name="connsiteY2" fmla="*/ 375055 h 562618"/>
                <a:gd name="connsiteX3" fmla="*/ 365996 w 607639"/>
                <a:gd name="connsiteY3" fmla="*/ 386063 h 562618"/>
                <a:gd name="connsiteX4" fmla="*/ 255474 w 607639"/>
                <a:gd name="connsiteY4" fmla="*/ 386063 h 562618"/>
                <a:gd name="connsiteX5" fmla="*/ 244439 w 607639"/>
                <a:gd name="connsiteY5" fmla="*/ 375055 h 562618"/>
                <a:gd name="connsiteX6" fmla="*/ 255474 w 607639"/>
                <a:gd name="connsiteY6" fmla="*/ 364047 h 562618"/>
                <a:gd name="connsiteX7" fmla="*/ 596602 w 607639"/>
                <a:gd name="connsiteY7" fmla="*/ 296234 h 562618"/>
                <a:gd name="connsiteX8" fmla="*/ 607639 w 607639"/>
                <a:gd name="connsiteY8" fmla="*/ 307256 h 562618"/>
                <a:gd name="connsiteX9" fmla="*/ 607639 w 607639"/>
                <a:gd name="connsiteY9" fmla="*/ 550530 h 562618"/>
                <a:gd name="connsiteX10" fmla="*/ 597937 w 607639"/>
                <a:gd name="connsiteY10" fmla="*/ 562618 h 562618"/>
                <a:gd name="connsiteX11" fmla="*/ 12461 w 607639"/>
                <a:gd name="connsiteY11" fmla="*/ 562618 h 562618"/>
                <a:gd name="connsiteX12" fmla="*/ 0 w 607639"/>
                <a:gd name="connsiteY12" fmla="*/ 550530 h 562618"/>
                <a:gd name="connsiteX13" fmla="*/ 0 w 607639"/>
                <a:gd name="connsiteY13" fmla="*/ 307522 h 562618"/>
                <a:gd name="connsiteX14" fmla="*/ 11037 w 607639"/>
                <a:gd name="connsiteY14" fmla="*/ 296501 h 562618"/>
                <a:gd name="connsiteX15" fmla="*/ 22073 w 607639"/>
                <a:gd name="connsiteY15" fmla="*/ 307522 h 562618"/>
                <a:gd name="connsiteX16" fmla="*/ 22073 w 607639"/>
                <a:gd name="connsiteY16" fmla="*/ 540575 h 562618"/>
                <a:gd name="connsiteX17" fmla="*/ 585477 w 607639"/>
                <a:gd name="connsiteY17" fmla="*/ 540575 h 562618"/>
                <a:gd name="connsiteX18" fmla="*/ 585477 w 607639"/>
                <a:gd name="connsiteY18" fmla="*/ 307256 h 562618"/>
                <a:gd name="connsiteX19" fmla="*/ 596602 w 607639"/>
                <a:gd name="connsiteY19" fmla="*/ 296234 h 562618"/>
                <a:gd name="connsiteX20" fmla="*/ 34534 w 607639"/>
                <a:gd name="connsiteY20" fmla="*/ 121414 h 562618"/>
                <a:gd name="connsiteX21" fmla="*/ 22073 w 607639"/>
                <a:gd name="connsiteY21" fmla="*/ 131101 h 562618"/>
                <a:gd name="connsiteX22" fmla="*/ 22073 w 607639"/>
                <a:gd name="connsiteY22" fmla="*/ 208150 h 562618"/>
                <a:gd name="connsiteX23" fmla="*/ 57141 w 607639"/>
                <a:gd name="connsiteY23" fmla="*/ 252761 h 562618"/>
                <a:gd name="connsiteX24" fmla="*/ 270576 w 607639"/>
                <a:gd name="connsiteY24" fmla="*/ 307860 h 562618"/>
                <a:gd name="connsiteX25" fmla="*/ 350147 w 607639"/>
                <a:gd name="connsiteY25" fmla="*/ 307415 h 562618"/>
                <a:gd name="connsiteX26" fmla="*/ 551655 w 607639"/>
                <a:gd name="connsiteY26" fmla="*/ 253206 h 562618"/>
                <a:gd name="connsiteX27" fmla="*/ 585477 w 607639"/>
                <a:gd name="connsiteY27" fmla="*/ 208150 h 562618"/>
                <a:gd name="connsiteX28" fmla="*/ 585477 w 607639"/>
                <a:gd name="connsiteY28" fmla="*/ 131101 h 562618"/>
                <a:gd name="connsiteX29" fmla="*/ 575864 w 607639"/>
                <a:gd name="connsiteY29" fmla="*/ 121414 h 562618"/>
                <a:gd name="connsiteX30" fmla="*/ 34534 w 607639"/>
                <a:gd name="connsiteY30" fmla="*/ 99286 h 562618"/>
                <a:gd name="connsiteX31" fmla="*/ 575864 w 607639"/>
                <a:gd name="connsiteY31" fmla="*/ 99286 h 562618"/>
                <a:gd name="connsiteX32" fmla="*/ 607639 w 607639"/>
                <a:gd name="connsiteY32" fmla="*/ 131101 h 562618"/>
                <a:gd name="connsiteX33" fmla="*/ 607639 w 607639"/>
                <a:gd name="connsiteY33" fmla="*/ 208150 h 562618"/>
                <a:gd name="connsiteX34" fmla="*/ 557351 w 607639"/>
                <a:gd name="connsiteY34" fmla="*/ 274534 h 562618"/>
                <a:gd name="connsiteX35" fmla="*/ 356199 w 607639"/>
                <a:gd name="connsiteY35" fmla="*/ 328744 h 562618"/>
                <a:gd name="connsiteX36" fmla="*/ 309382 w 607639"/>
                <a:gd name="connsiteY36" fmla="*/ 333987 h 562618"/>
                <a:gd name="connsiteX37" fmla="*/ 264880 w 607639"/>
                <a:gd name="connsiteY37" fmla="*/ 329188 h 562618"/>
                <a:gd name="connsiteX38" fmla="*/ 51712 w 607639"/>
                <a:gd name="connsiteY38" fmla="*/ 274090 h 562618"/>
                <a:gd name="connsiteX39" fmla="*/ 0 w 607639"/>
                <a:gd name="connsiteY39" fmla="*/ 208150 h 562618"/>
                <a:gd name="connsiteX40" fmla="*/ 0 w 607639"/>
                <a:gd name="connsiteY40" fmla="*/ 131101 h 562618"/>
                <a:gd name="connsiteX41" fmla="*/ 34534 w 607639"/>
                <a:gd name="connsiteY41" fmla="*/ 99286 h 562618"/>
                <a:gd name="connsiteX42" fmla="*/ 211210 w 607639"/>
                <a:gd name="connsiteY42" fmla="*/ 0 h 562618"/>
                <a:gd name="connsiteX43" fmla="*/ 399187 w 607639"/>
                <a:gd name="connsiteY43" fmla="*/ 0 h 562618"/>
                <a:gd name="connsiteX44" fmla="*/ 430872 w 607639"/>
                <a:gd name="connsiteY44" fmla="*/ 31735 h 562618"/>
                <a:gd name="connsiteX45" fmla="*/ 430872 w 607639"/>
                <a:gd name="connsiteY45" fmla="*/ 75914 h 562618"/>
                <a:gd name="connsiteX46" fmla="*/ 419836 w 607639"/>
                <a:gd name="connsiteY46" fmla="*/ 86937 h 562618"/>
                <a:gd name="connsiteX47" fmla="*/ 408710 w 607639"/>
                <a:gd name="connsiteY47" fmla="*/ 75914 h 562618"/>
                <a:gd name="connsiteX48" fmla="*/ 408710 w 607639"/>
                <a:gd name="connsiteY48" fmla="*/ 31735 h 562618"/>
                <a:gd name="connsiteX49" fmla="*/ 399187 w 607639"/>
                <a:gd name="connsiteY49" fmla="*/ 22045 h 562618"/>
                <a:gd name="connsiteX50" fmla="*/ 211210 w 607639"/>
                <a:gd name="connsiteY50" fmla="*/ 22045 h 562618"/>
                <a:gd name="connsiteX51" fmla="*/ 198839 w 607639"/>
                <a:gd name="connsiteY51" fmla="*/ 31735 h 562618"/>
                <a:gd name="connsiteX52" fmla="*/ 198839 w 607639"/>
                <a:gd name="connsiteY52" fmla="*/ 75914 h 562618"/>
                <a:gd name="connsiteX53" fmla="*/ 187802 w 607639"/>
                <a:gd name="connsiteY53" fmla="*/ 86937 h 562618"/>
                <a:gd name="connsiteX54" fmla="*/ 176766 w 607639"/>
                <a:gd name="connsiteY54" fmla="*/ 75914 h 562618"/>
                <a:gd name="connsiteX55" fmla="*/ 176766 w 607639"/>
                <a:gd name="connsiteY55" fmla="*/ 31735 h 562618"/>
                <a:gd name="connsiteX56" fmla="*/ 211210 w 607639"/>
                <a:gd name="connsiteY56" fmla="*/ 0 h 562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607639" h="562618">
                  <a:moveTo>
                    <a:pt x="255474" y="364047"/>
                  </a:moveTo>
                  <a:lnTo>
                    <a:pt x="365996" y="364047"/>
                  </a:lnTo>
                  <a:cubicBezTo>
                    <a:pt x="372048" y="364047"/>
                    <a:pt x="377031" y="369018"/>
                    <a:pt x="377031" y="375055"/>
                  </a:cubicBezTo>
                  <a:cubicBezTo>
                    <a:pt x="377031" y="381180"/>
                    <a:pt x="372048" y="386063"/>
                    <a:pt x="365996" y="386063"/>
                  </a:cubicBezTo>
                  <a:lnTo>
                    <a:pt x="255474" y="386063"/>
                  </a:lnTo>
                  <a:cubicBezTo>
                    <a:pt x="249422" y="386063"/>
                    <a:pt x="244439" y="381180"/>
                    <a:pt x="244439" y="375055"/>
                  </a:cubicBezTo>
                  <a:cubicBezTo>
                    <a:pt x="244439" y="369018"/>
                    <a:pt x="249422" y="364047"/>
                    <a:pt x="255474" y="364047"/>
                  </a:cubicBezTo>
                  <a:close/>
                  <a:moveTo>
                    <a:pt x="596602" y="296234"/>
                  </a:moveTo>
                  <a:cubicBezTo>
                    <a:pt x="602655" y="296234"/>
                    <a:pt x="607639" y="301211"/>
                    <a:pt x="607639" y="307256"/>
                  </a:cubicBezTo>
                  <a:lnTo>
                    <a:pt x="607639" y="550530"/>
                  </a:lnTo>
                  <a:cubicBezTo>
                    <a:pt x="607639" y="556574"/>
                    <a:pt x="604079" y="562618"/>
                    <a:pt x="597937" y="562618"/>
                  </a:cubicBezTo>
                  <a:lnTo>
                    <a:pt x="12461" y="562618"/>
                  </a:lnTo>
                  <a:cubicBezTo>
                    <a:pt x="6319" y="562618"/>
                    <a:pt x="0" y="556574"/>
                    <a:pt x="0" y="550530"/>
                  </a:cubicBezTo>
                  <a:lnTo>
                    <a:pt x="0" y="307522"/>
                  </a:lnTo>
                  <a:cubicBezTo>
                    <a:pt x="0" y="301478"/>
                    <a:pt x="4984" y="296501"/>
                    <a:pt x="11037" y="296501"/>
                  </a:cubicBezTo>
                  <a:cubicBezTo>
                    <a:pt x="17178" y="296501"/>
                    <a:pt x="22073" y="301478"/>
                    <a:pt x="22073" y="307522"/>
                  </a:cubicBezTo>
                  <a:lnTo>
                    <a:pt x="22073" y="540575"/>
                  </a:lnTo>
                  <a:lnTo>
                    <a:pt x="585477" y="540575"/>
                  </a:lnTo>
                  <a:lnTo>
                    <a:pt x="585477" y="307256"/>
                  </a:lnTo>
                  <a:cubicBezTo>
                    <a:pt x="585477" y="301211"/>
                    <a:pt x="590461" y="296234"/>
                    <a:pt x="596602" y="296234"/>
                  </a:cubicBezTo>
                  <a:close/>
                  <a:moveTo>
                    <a:pt x="34534" y="121414"/>
                  </a:moveTo>
                  <a:cubicBezTo>
                    <a:pt x="28393" y="121414"/>
                    <a:pt x="22073" y="124969"/>
                    <a:pt x="22073" y="131101"/>
                  </a:cubicBezTo>
                  <a:lnTo>
                    <a:pt x="22073" y="208150"/>
                  </a:lnTo>
                  <a:cubicBezTo>
                    <a:pt x="22073" y="227523"/>
                    <a:pt x="38450" y="247874"/>
                    <a:pt x="57141" y="252761"/>
                  </a:cubicBezTo>
                  <a:lnTo>
                    <a:pt x="270576" y="307860"/>
                  </a:lnTo>
                  <a:cubicBezTo>
                    <a:pt x="292204" y="313458"/>
                    <a:pt x="328607" y="313281"/>
                    <a:pt x="350147" y="307415"/>
                  </a:cubicBezTo>
                  <a:lnTo>
                    <a:pt x="551655" y="253206"/>
                  </a:lnTo>
                  <a:cubicBezTo>
                    <a:pt x="570435" y="248140"/>
                    <a:pt x="585477" y="227523"/>
                    <a:pt x="585477" y="208150"/>
                  </a:cubicBezTo>
                  <a:lnTo>
                    <a:pt x="585477" y="131101"/>
                  </a:lnTo>
                  <a:cubicBezTo>
                    <a:pt x="585477" y="124969"/>
                    <a:pt x="581916" y="121414"/>
                    <a:pt x="575864" y="121414"/>
                  </a:cubicBezTo>
                  <a:close/>
                  <a:moveTo>
                    <a:pt x="34534" y="99286"/>
                  </a:moveTo>
                  <a:lnTo>
                    <a:pt x="575864" y="99286"/>
                  </a:lnTo>
                  <a:cubicBezTo>
                    <a:pt x="594110" y="99286"/>
                    <a:pt x="607639" y="112794"/>
                    <a:pt x="607639" y="131101"/>
                  </a:cubicBezTo>
                  <a:lnTo>
                    <a:pt x="607639" y="208150"/>
                  </a:lnTo>
                  <a:cubicBezTo>
                    <a:pt x="607639" y="237654"/>
                    <a:pt x="585922" y="266803"/>
                    <a:pt x="557351" y="274534"/>
                  </a:cubicBezTo>
                  <a:lnTo>
                    <a:pt x="356199" y="328744"/>
                  </a:lnTo>
                  <a:cubicBezTo>
                    <a:pt x="343115" y="332299"/>
                    <a:pt x="326204" y="333987"/>
                    <a:pt x="309382" y="333987"/>
                  </a:cubicBezTo>
                  <a:cubicBezTo>
                    <a:pt x="293450" y="333987"/>
                    <a:pt x="277340" y="332387"/>
                    <a:pt x="264880" y="329188"/>
                  </a:cubicBezTo>
                  <a:lnTo>
                    <a:pt x="51712" y="274090"/>
                  </a:lnTo>
                  <a:cubicBezTo>
                    <a:pt x="23141" y="266714"/>
                    <a:pt x="0" y="237743"/>
                    <a:pt x="0" y="208150"/>
                  </a:cubicBezTo>
                  <a:lnTo>
                    <a:pt x="0" y="131101"/>
                  </a:lnTo>
                  <a:cubicBezTo>
                    <a:pt x="0" y="112794"/>
                    <a:pt x="16199" y="99286"/>
                    <a:pt x="34534" y="99286"/>
                  </a:cubicBezTo>
                  <a:close/>
                  <a:moveTo>
                    <a:pt x="211210" y="0"/>
                  </a:moveTo>
                  <a:lnTo>
                    <a:pt x="399187" y="0"/>
                  </a:lnTo>
                  <a:cubicBezTo>
                    <a:pt x="417432" y="0"/>
                    <a:pt x="430872" y="13512"/>
                    <a:pt x="430872" y="31735"/>
                  </a:cubicBezTo>
                  <a:lnTo>
                    <a:pt x="430872" y="75914"/>
                  </a:lnTo>
                  <a:cubicBezTo>
                    <a:pt x="430872" y="81959"/>
                    <a:pt x="425888" y="86937"/>
                    <a:pt x="419836" y="86937"/>
                  </a:cubicBezTo>
                  <a:cubicBezTo>
                    <a:pt x="413694" y="86937"/>
                    <a:pt x="408710" y="81959"/>
                    <a:pt x="408710" y="75914"/>
                  </a:cubicBezTo>
                  <a:lnTo>
                    <a:pt x="408710" y="31735"/>
                  </a:lnTo>
                  <a:cubicBezTo>
                    <a:pt x="408710" y="25690"/>
                    <a:pt x="405239" y="22045"/>
                    <a:pt x="399187" y="22045"/>
                  </a:cubicBezTo>
                  <a:lnTo>
                    <a:pt x="211210" y="22045"/>
                  </a:lnTo>
                  <a:cubicBezTo>
                    <a:pt x="205158" y="22045"/>
                    <a:pt x="198839" y="25690"/>
                    <a:pt x="198839" y="31735"/>
                  </a:cubicBezTo>
                  <a:lnTo>
                    <a:pt x="198839" y="75914"/>
                  </a:lnTo>
                  <a:cubicBezTo>
                    <a:pt x="198839" y="81959"/>
                    <a:pt x="193944" y="86937"/>
                    <a:pt x="187802" y="86937"/>
                  </a:cubicBezTo>
                  <a:cubicBezTo>
                    <a:pt x="181750" y="86937"/>
                    <a:pt x="176766" y="81959"/>
                    <a:pt x="176766" y="75914"/>
                  </a:cubicBezTo>
                  <a:lnTo>
                    <a:pt x="176766" y="31735"/>
                  </a:lnTo>
                  <a:cubicBezTo>
                    <a:pt x="176766" y="13512"/>
                    <a:pt x="192965" y="0"/>
                    <a:pt x="211210" y="0"/>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4" name="矩形 13"/>
            <p:cNvSpPr/>
            <p:nvPr/>
          </p:nvSpPr>
          <p:spPr>
            <a:xfrm>
              <a:off x="1614715" y="4833257"/>
              <a:ext cx="2100942" cy="464457"/>
            </a:xfrm>
            <a:prstGeom prst="rect">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481958" y="3337730"/>
              <a:ext cx="2366456" cy="1278844"/>
            </a:xfrm>
            <a:prstGeom prst="rect">
              <a:avLst/>
            </a:prstGeom>
          </p:spPr>
          <p:txBody>
            <a:bodyPr wrap="square">
              <a:spAutoFit/>
              <a:scene3d>
                <a:camera prst="orthographicFront"/>
                <a:lightRig rig="threePt" dir="t"/>
              </a:scene3d>
              <a:sp3d contourW="12700"/>
            </a:bodyPr>
            <a:lstStyle/>
            <a:p>
              <a:pPr>
                <a:lnSpc>
                  <a:spcPct val="150000"/>
                </a:lnSpc>
              </a:pPr>
              <a:r>
                <a:rPr lang="zh-CN" altLang="en-US" sz="1200" dirty="0">
                  <a:solidFill>
                    <a:schemeClr val="tx1">
                      <a:lumMod val="75000"/>
                      <a:lumOff val="25000"/>
                    </a:schemeClr>
                  </a:solidFill>
                  <a:latin typeface="+mn-ea"/>
                </a:rPr>
                <a:t>可行性研究报告确保内容的科学性是首要原则，必须从研究的实际对象出发，深入细致的调查，研究，分析。还要明确项目的目的和范围，明确委托者和投资者的</a:t>
              </a:r>
              <a:r>
                <a:rPr lang="zh-CN" altLang="en-US" sz="1200" dirty="0" smtClean="0">
                  <a:solidFill>
                    <a:schemeClr val="tx1">
                      <a:lumMod val="75000"/>
                      <a:lumOff val="25000"/>
                    </a:schemeClr>
                  </a:solidFill>
                  <a:latin typeface="+mn-ea"/>
                </a:rPr>
                <a:t>意图</a:t>
              </a:r>
              <a:r>
                <a:rPr lang="zh-CN" altLang="en-US" sz="1200" dirty="0">
                  <a:solidFill>
                    <a:schemeClr val="tx1">
                      <a:lumMod val="75000"/>
                      <a:lumOff val="25000"/>
                    </a:schemeClr>
                  </a:solidFill>
                  <a:latin typeface="+mn-ea"/>
                </a:rPr>
                <a:t>。</a:t>
              </a:r>
              <a:endParaRPr lang="zh-CN" altLang="en-US" sz="1200" dirty="0" smtClean="0">
                <a:solidFill>
                  <a:schemeClr val="tx1">
                    <a:lumMod val="75000"/>
                    <a:lumOff val="25000"/>
                  </a:schemeClr>
                </a:solidFill>
                <a:latin typeface="+mn-ea"/>
              </a:endParaRPr>
            </a:p>
          </p:txBody>
        </p:sp>
        <p:sp>
          <p:nvSpPr>
            <p:cNvPr id="19" name="矩形 18"/>
            <p:cNvSpPr/>
            <p:nvPr/>
          </p:nvSpPr>
          <p:spPr>
            <a:xfrm>
              <a:off x="1665105" y="4884708"/>
              <a:ext cx="2050552" cy="36279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a:solidFill>
                    <a:schemeClr val="bg1"/>
                  </a:solidFill>
                  <a:latin typeface="+mn-ea"/>
                </a:rPr>
                <a:t>实事求是，讲究科学</a:t>
              </a:r>
            </a:p>
          </p:txBody>
        </p:sp>
      </p:grpSp>
      <p:grpSp>
        <p:nvGrpSpPr>
          <p:cNvPr id="28" name="组合 27"/>
          <p:cNvGrpSpPr/>
          <p:nvPr/>
        </p:nvGrpSpPr>
        <p:grpSpPr>
          <a:xfrm>
            <a:off x="4548260" y="1465383"/>
            <a:ext cx="3146428" cy="4122057"/>
            <a:chOff x="4786767" y="2019754"/>
            <a:chExt cx="2723696" cy="3568246"/>
          </a:xfrm>
        </p:grpSpPr>
        <p:sp>
          <p:nvSpPr>
            <p:cNvPr id="9" name="矩形 8"/>
            <p:cNvSpPr/>
            <p:nvPr/>
          </p:nvSpPr>
          <p:spPr>
            <a:xfrm>
              <a:off x="4786767" y="2019754"/>
              <a:ext cx="2723696" cy="3568246"/>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11"/>
            <p:cNvSpPr/>
            <p:nvPr/>
          </p:nvSpPr>
          <p:spPr>
            <a:xfrm>
              <a:off x="5692498" y="2467174"/>
              <a:ext cx="807004" cy="604313"/>
            </a:xfrm>
            <a:custGeom>
              <a:avLst/>
              <a:gdLst>
                <a:gd name="connsiteX0" fmla="*/ 334899 w 606580"/>
                <a:gd name="connsiteY0" fmla="*/ 192149 h 454229"/>
                <a:gd name="connsiteX1" fmla="*/ 370186 w 606580"/>
                <a:gd name="connsiteY1" fmla="*/ 199474 h 454229"/>
                <a:gd name="connsiteX2" fmla="*/ 363036 w 606580"/>
                <a:gd name="connsiteY2" fmla="*/ 232856 h 454229"/>
                <a:gd name="connsiteX3" fmla="*/ 333041 w 606580"/>
                <a:gd name="connsiteY3" fmla="*/ 222563 h 454229"/>
                <a:gd name="connsiteX4" fmla="*/ 301283 w 606580"/>
                <a:gd name="connsiteY4" fmla="*/ 236750 h 454229"/>
                <a:gd name="connsiteX5" fmla="*/ 291439 w 606580"/>
                <a:gd name="connsiteY5" fmla="*/ 256594 h 454229"/>
                <a:gd name="connsiteX6" fmla="*/ 357835 w 606580"/>
                <a:gd name="connsiteY6" fmla="*/ 256594 h 454229"/>
                <a:gd name="connsiteX7" fmla="*/ 354028 w 606580"/>
                <a:gd name="connsiteY7" fmla="*/ 275325 h 454229"/>
                <a:gd name="connsiteX8" fmla="*/ 289025 w 606580"/>
                <a:gd name="connsiteY8" fmla="*/ 275325 h 454229"/>
                <a:gd name="connsiteX9" fmla="*/ 288932 w 606580"/>
                <a:gd name="connsiteY9" fmla="*/ 282465 h 454229"/>
                <a:gd name="connsiteX10" fmla="*/ 289118 w 606580"/>
                <a:gd name="connsiteY10" fmla="*/ 291274 h 454229"/>
                <a:gd name="connsiteX11" fmla="*/ 350592 w 606580"/>
                <a:gd name="connsiteY11" fmla="*/ 291274 h 454229"/>
                <a:gd name="connsiteX12" fmla="*/ 346785 w 606580"/>
                <a:gd name="connsiteY12" fmla="*/ 309912 h 454229"/>
                <a:gd name="connsiteX13" fmla="*/ 291625 w 606580"/>
                <a:gd name="connsiteY13" fmla="*/ 309912 h 454229"/>
                <a:gd name="connsiteX14" fmla="*/ 300911 w 606580"/>
                <a:gd name="connsiteY14" fmla="*/ 330219 h 454229"/>
                <a:gd name="connsiteX15" fmla="*/ 332391 w 606580"/>
                <a:gd name="connsiteY15" fmla="*/ 344499 h 454229"/>
                <a:gd name="connsiteX16" fmla="*/ 369350 w 606580"/>
                <a:gd name="connsiteY16" fmla="*/ 330219 h 454229"/>
                <a:gd name="connsiteX17" fmla="*/ 369350 w 606580"/>
                <a:gd name="connsiteY17" fmla="*/ 367124 h 454229"/>
                <a:gd name="connsiteX18" fmla="*/ 332763 w 606580"/>
                <a:gd name="connsiteY18" fmla="*/ 374913 h 454229"/>
                <a:gd name="connsiteX19" fmla="*/ 274724 w 606580"/>
                <a:gd name="connsiteY19" fmla="*/ 350804 h 454229"/>
                <a:gd name="connsiteX20" fmla="*/ 254387 w 606580"/>
                <a:gd name="connsiteY20" fmla="*/ 309912 h 454229"/>
                <a:gd name="connsiteX21" fmla="*/ 236465 w 606580"/>
                <a:gd name="connsiteY21" fmla="*/ 309912 h 454229"/>
                <a:gd name="connsiteX22" fmla="*/ 240365 w 606580"/>
                <a:gd name="connsiteY22" fmla="*/ 291274 h 454229"/>
                <a:gd name="connsiteX23" fmla="*/ 252159 w 606580"/>
                <a:gd name="connsiteY23" fmla="*/ 291274 h 454229"/>
                <a:gd name="connsiteX24" fmla="*/ 252066 w 606580"/>
                <a:gd name="connsiteY24" fmla="*/ 285061 h 454229"/>
                <a:gd name="connsiteX25" fmla="*/ 252252 w 606580"/>
                <a:gd name="connsiteY25" fmla="*/ 275325 h 454229"/>
                <a:gd name="connsiteX26" fmla="*/ 236465 w 606580"/>
                <a:gd name="connsiteY26" fmla="*/ 275325 h 454229"/>
                <a:gd name="connsiteX27" fmla="*/ 240272 w 606580"/>
                <a:gd name="connsiteY27" fmla="*/ 256594 h 454229"/>
                <a:gd name="connsiteX28" fmla="*/ 254666 w 606580"/>
                <a:gd name="connsiteY28" fmla="*/ 256594 h 454229"/>
                <a:gd name="connsiteX29" fmla="*/ 274817 w 606580"/>
                <a:gd name="connsiteY29" fmla="*/ 216443 h 454229"/>
                <a:gd name="connsiteX30" fmla="*/ 334899 w 606580"/>
                <a:gd name="connsiteY30" fmla="*/ 192149 h 454229"/>
                <a:gd name="connsiteX31" fmla="*/ 75858 w 606580"/>
                <a:gd name="connsiteY31" fmla="*/ 113540 h 454229"/>
                <a:gd name="connsiteX32" fmla="*/ 530793 w 606580"/>
                <a:gd name="connsiteY32" fmla="*/ 113540 h 454229"/>
                <a:gd name="connsiteX33" fmla="*/ 530793 w 606580"/>
                <a:gd name="connsiteY33" fmla="*/ 151363 h 454229"/>
                <a:gd name="connsiteX34" fmla="*/ 75858 w 606580"/>
                <a:gd name="connsiteY34" fmla="*/ 151363 h 454229"/>
                <a:gd name="connsiteX35" fmla="*/ 209297 w 606580"/>
                <a:gd name="connsiteY35" fmla="*/ 56876 h 454229"/>
                <a:gd name="connsiteX36" fmla="*/ 228279 w 606580"/>
                <a:gd name="connsiteY36" fmla="*/ 75788 h 454229"/>
                <a:gd name="connsiteX37" fmla="*/ 209297 w 606580"/>
                <a:gd name="connsiteY37" fmla="*/ 94700 h 454229"/>
                <a:gd name="connsiteX38" fmla="*/ 190315 w 606580"/>
                <a:gd name="connsiteY38" fmla="*/ 75788 h 454229"/>
                <a:gd name="connsiteX39" fmla="*/ 209297 w 606580"/>
                <a:gd name="connsiteY39" fmla="*/ 56876 h 454229"/>
                <a:gd name="connsiteX40" fmla="*/ 152034 w 606580"/>
                <a:gd name="connsiteY40" fmla="*/ 56876 h 454229"/>
                <a:gd name="connsiteX41" fmla="*/ 171052 w 606580"/>
                <a:gd name="connsiteY41" fmla="*/ 75788 h 454229"/>
                <a:gd name="connsiteX42" fmla="*/ 152034 w 606580"/>
                <a:gd name="connsiteY42" fmla="*/ 94700 h 454229"/>
                <a:gd name="connsiteX43" fmla="*/ 133016 w 606580"/>
                <a:gd name="connsiteY43" fmla="*/ 75788 h 454229"/>
                <a:gd name="connsiteX44" fmla="*/ 152034 w 606580"/>
                <a:gd name="connsiteY44" fmla="*/ 56876 h 454229"/>
                <a:gd name="connsiteX45" fmla="*/ 94805 w 606580"/>
                <a:gd name="connsiteY45" fmla="*/ 56876 h 454229"/>
                <a:gd name="connsiteX46" fmla="*/ 113752 w 606580"/>
                <a:gd name="connsiteY46" fmla="*/ 75788 h 454229"/>
                <a:gd name="connsiteX47" fmla="*/ 94805 w 606580"/>
                <a:gd name="connsiteY47" fmla="*/ 94700 h 454229"/>
                <a:gd name="connsiteX48" fmla="*/ 75858 w 606580"/>
                <a:gd name="connsiteY48" fmla="*/ 75788 h 454229"/>
                <a:gd name="connsiteX49" fmla="*/ 94805 w 606580"/>
                <a:gd name="connsiteY49" fmla="*/ 56876 h 454229"/>
                <a:gd name="connsiteX50" fmla="*/ 37882 w 606580"/>
                <a:gd name="connsiteY50" fmla="*/ 37822 h 454229"/>
                <a:gd name="connsiteX51" fmla="*/ 37882 w 606580"/>
                <a:gd name="connsiteY51" fmla="*/ 416315 h 454229"/>
                <a:gd name="connsiteX52" fmla="*/ 568698 w 606580"/>
                <a:gd name="connsiteY52" fmla="*/ 416315 h 454229"/>
                <a:gd name="connsiteX53" fmla="*/ 568698 w 606580"/>
                <a:gd name="connsiteY53" fmla="*/ 37822 h 454229"/>
                <a:gd name="connsiteX54" fmla="*/ 18755 w 606580"/>
                <a:gd name="connsiteY54" fmla="*/ 0 h 454229"/>
                <a:gd name="connsiteX55" fmla="*/ 587825 w 606580"/>
                <a:gd name="connsiteY55" fmla="*/ 0 h 454229"/>
                <a:gd name="connsiteX56" fmla="*/ 606580 w 606580"/>
                <a:gd name="connsiteY56" fmla="*/ 18725 h 454229"/>
                <a:gd name="connsiteX57" fmla="*/ 606580 w 606580"/>
                <a:gd name="connsiteY57" fmla="*/ 435411 h 454229"/>
                <a:gd name="connsiteX58" fmla="*/ 587825 w 606580"/>
                <a:gd name="connsiteY58" fmla="*/ 454229 h 454229"/>
                <a:gd name="connsiteX59" fmla="*/ 18755 w 606580"/>
                <a:gd name="connsiteY59" fmla="*/ 454229 h 454229"/>
                <a:gd name="connsiteX60" fmla="*/ 0 w 606580"/>
                <a:gd name="connsiteY60" fmla="*/ 435411 h 454229"/>
                <a:gd name="connsiteX61" fmla="*/ 0 w 606580"/>
                <a:gd name="connsiteY61" fmla="*/ 18725 h 454229"/>
                <a:gd name="connsiteX62" fmla="*/ 18755 w 606580"/>
                <a:gd name="connsiteY62" fmla="*/ 0 h 454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6580" h="454229">
                  <a:moveTo>
                    <a:pt x="334899" y="192149"/>
                  </a:moveTo>
                  <a:cubicBezTo>
                    <a:pt x="348363" y="192149"/>
                    <a:pt x="360157" y="194560"/>
                    <a:pt x="370186" y="199474"/>
                  </a:cubicBezTo>
                  <a:lnTo>
                    <a:pt x="363036" y="232856"/>
                  </a:lnTo>
                  <a:cubicBezTo>
                    <a:pt x="356164" y="225994"/>
                    <a:pt x="346135" y="222563"/>
                    <a:pt x="333041" y="222563"/>
                  </a:cubicBezTo>
                  <a:cubicBezTo>
                    <a:pt x="319948" y="222563"/>
                    <a:pt x="309269" y="227292"/>
                    <a:pt x="301283" y="236750"/>
                  </a:cubicBezTo>
                  <a:cubicBezTo>
                    <a:pt x="296639" y="242036"/>
                    <a:pt x="293389" y="248712"/>
                    <a:pt x="291439" y="256594"/>
                  </a:cubicBezTo>
                  <a:lnTo>
                    <a:pt x="357835" y="256594"/>
                  </a:lnTo>
                  <a:lnTo>
                    <a:pt x="354028" y="275325"/>
                  </a:lnTo>
                  <a:lnTo>
                    <a:pt x="289025" y="275325"/>
                  </a:lnTo>
                  <a:cubicBezTo>
                    <a:pt x="288932" y="277179"/>
                    <a:pt x="288932" y="279590"/>
                    <a:pt x="288932" y="282465"/>
                  </a:cubicBezTo>
                  <a:cubicBezTo>
                    <a:pt x="288932" y="285246"/>
                    <a:pt x="289025" y="288214"/>
                    <a:pt x="289118" y="291274"/>
                  </a:cubicBezTo>
                  <a:lnTo>
                    <a:pt x="350592" y="291274"/>
                  </a:lnTo>
                  <a:lnTo>
                    <a:pt x="346785" y="309912"/>
                  </a:lnTo>
                  <a:lnTo>
                    <a:pt x="291625" y="309912"/>
                  </a:lnTo>
                  <a:cubicBezTo>
                    <a:pt x="293668" y="318535"/>
                    <a:pt x="296732" y="325304"/>
                    <a:pt x="300911" y="330219"/>
                  </a:cubicBezTo>
                  <a:cubicBezTo>
                    <a:pt x="308990" y="339677"/>
                    <a:pt x="319483" y="344499"/>
                    <a:pt x="332391" y="344499"/>
                  </a:cubicBezTo>
                  <a:cubicBezTo>
                    <a:pt x="347806" y="344499"/>
                    <a:pt x="360157" y="339677"/>
                    <a:pt x="369350" y="330219"/>
                  </a:cubicBezTo>
                  <a:lnTo>
                    <a:pt x="369350" y="367124"/>
                  </a:lnTo>
                  <a:cubicBezTo>
                    <a:pt x="358857" y="372317"/>
                    <a:pt x="346692" y="374913"/>
                    <a:pt x="332763" y="374913"/>
                  </a:cubicBezTo>
                  <a:cubicBezTo>
                    <a:pt x="309176" y="374913"/>
                    <a:pt x="289861" y="366939"/>
                    <a:pt x="274724" y="350804"/>
                  </a:cubicBezTo>
                  <a:cubicBezTo>
                    <a:pt x="264416" y="339862"/>
                    <a:pt x="257638" y="326232"/>
                    <a:pt x="254387" y="309912"/>
                  </a:cubicBezTo>
                  <a:lnTo>
                    <a:pt x="236465" y="309912"/>
                  </a:lnTo>
                  <a:lnTo>
                    <a:pt x="240365" y="291274"/>
                  </a:lnTo>
                  <a:lnTo>
                    <a:pt x="252159" y="291274"/>
                  </a:lnTo>
                  <a:cubicBezTo>
                    <a:pt x="252066" y="289326"/>
                    <a:pt x="252066" y="287286"/>
                    <a:pt x="252066" y="285061"/>
                  </a:cubicBezTo>
                  <a:cubicBezTo>
                    <a:pt x="252066" y="281445"/>
                    <a:pt x="252066" y="278199"/>
                    <a:pt x="252252" y="275325"/>
                  </a:cubicBezTo>
                  <a:lnTo>
                    <a:pt x="236465" y="275325"/>
                  </a:lnTo>
                  <a:lnTo>
                    <a:pt x="240272" y="256594"/>
                  </a:lnTo>
                  <a:lnTo>
                    <a:pt x="254666" y="256594"/>
                  </a:lnTo>
                  <a:cubicBezTo>
                    <a:pt x="258102" y="240645"/>
                    <a:pt x="264788" y="227292"/>
                    <a:pt x="274817" y="216443"/>
                  </a:cubicBezTo>
                  <a:cubicBezTo>
                    <a:pt x="290046" y="200216"/>
                    <a:pt x="310104" y="192149"/>
                    <a:pt x="334899" y="192149"/>
                  </a:cubicBezTo>
                  <a:close/>
                  <a:moveTo>
                    <a:pt x="75858" y="113540"/>
                  </a:moveTo>
                  <a:lnTo>
                    <a:pt x="530793" y="113540"/>
                  </a:lnTo>
                  <a:lnTo>
                    <a:pt x="530793" y="151363"/>
                  </a:lnTo>
                  <a:lnTo>
                    <a:pt x="75858" y="151363"/>
                  </a:lnTo>
                  <a:close/>
                  <a:moveTo>
                    <a:pt x="209297" y="56876"/>
                  </a:moveTo>
                  <a:cubicBezTo>
                    <a:pt x="219780" y="56876"/>
                    <a:pt x="228279" y="65343"/>
                    <a:pt x="228279" y="75788"/>
                  </a:cubicBezTo>
                  <a:cubicBezTo>
                    <a:pt x="228279" y="86233"/>
                    <a:pt x="219780" y="94700"/>
                    <a:pt x="209297" y="94700"/>
                  </a:cubicBezTo>
                  <a:cubicBezTo>
                    <a:pt x="198814" y="94700"/>
                    <a:pt x="190315" y="86233"/>
                    <a:pt x="190315" y="75788"/>
                  </a:cubicBezTo>
                  <a:cubicBezTo>
                    <a:pt x="190315" y="65343"/>
                    <a:pt x="198814" y="56876"/>
                    <a:pt x="209297" y="56876"/>
                  </a:cubicBezTo>
                  <a:close/>
                  <a:moveTo>
                    <a:pt x="152034" y="56876"/>
                  </a:moveTo>
                  <a:cubicBezTo>
                    <a:pt x="162537" y="56876"/>
                    <a:pt x="171052" y="65343"/>
                    <a:pt x="171052" y="75788"/>
                  </a:cubicBezTo>
                  <a:cubicBezTo>
                    <a:pt x="171052" y="86233"/>
                    <a:pt x="162537" y="94700"/>
                    <a:pt x="152034" y="94700"/>
                  </a:cubicBezTo>
                  <a:cubicBezTo>
                    <a:pt x="141531" y="94700"/>
                    <a:pt x="133016" y="86233"/>
                    <a:pt x="133016" y="75788"/>
                  </a:cubicBezTo>
                  <a:cubicBezTo>
                    <a:pt x="133016" y="65343"/>
                    <a:pt x="141531" y="56876"/>
                    <a:pt x="152034" y="56876"/>
                  </a:cubicBezTo>
                  <a:close/>
                  <a:moveTo>
                    <a:pt x="94805" y="56876"/>
                  </a:moveTo>
                  <a:cubicBezTo>
                    <a:pt x="105269" y="56876"/>
                    <a:pt x="113752" y="65343"/>
                    <a:pt x="113752" y="75788"/>
                  </a:cubicBezTo>
                  <a:cubicBezTo>
                    <a:pt x="113752" y="86233"/>
                    <a:pt x="105269" y="94700"/>
                    <a:pt x="94805" y="94700"/>
                  </a:cubicBezTo>
                  <a:cubicBezTo>
                    <a:pt x="84341" y="94700"/>
                    <a:pt x="75858" y="86233"/>
                    <a:pt x="75858" y="75788"/>
                  </a:cubicBezTo>
                  <a:cubicBezTo>
                    <a:pt x="75858" y="65343"/>
                    <a:pt x="84341" y="56876"/>
                    <a:pt x="94805" y="56876"/>
                  </a:cubicBezTo>
                  <a:close/>
                  <a:moveTo>
                    <a:pt x="37882" y="37822"/>
                  </a:moveTo>
                  <a:lnTo>
                    <a:pt x="37882" y="416315"/>
                  </a:lnTo>
                  <a:lnTo>
                    <a:pt x="568698" y="416315"/>
                  </a:lnTo>
                  <a:lnTo>
                    <a:pt x="568698" y="37822"/>
                  </a:lnTo>
                  <a:close/>
                  <a:moveTo>
                    <a:pt x="18755" y="0"/>
                  </a:moveTo>
                  <a:lnTo>
                    <a:pt x="587825" y="0"/>
                  </a:lnTo>
                  <a:cubicBezTo>
                    <a:pt x="598131" y="0"/>
                    <a:pt x="606580" y="8436"/>
                    <a:pt x="606580" y="18725"/>
                  </a:cubicBezTo>
                  <a:lnTo>
                    <a:pt x="606580" y="435411"/>
                  </a:lnTo>
                  <a:cubicBezTo>
                    <a:pt x="606580" y="445793"/>
                    <a:pt x="598131" y="454229"/>
                    <a:pt x="587825" y="454229"/>
                  </a:cubicBezTo>
                  <a:lnTo>
                    <a:pt x="18755" y="454229"/>
                  </a:lnTo>
                  <a:cubicBezTo>
                    <a:pt x="8449" y="454229"/>
                    <a:pt x="0" y="445793"/>
                    <a:pt x="0" y="435411"/>
                  </a:cubicBezTo>
                  <a:lnTo>
                    <a:pt x="0" y="18725"/>
                  </a:lnTo>
                  <a:cubicBezTo>
                    <a:pt x="0" y="8436"/>
                    <a:pt x="8449" y="0"/>
                    <a:pt x="18755" y="0"/>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5" name="矩形 14"/>
            <p:cNvSpPr/>
            <p:nvPr/>
          </p:nvSpPr>
          <p:spPr>
            <a:xfrm>
              <a:off x="5045529" y="4833257"/>
              <a:ext cx="2100942" cy="464457"/>
            </a:xfrm>
            <a:prstGeom prst="rect">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5070724" y="4884708"/>
              <a:ext cx="2050552" cy="36279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a:solidFill>
                    <a:schemeClr val="bg1"/>
                  </a:solidFill>
                  <a:latin typeface="+mn-ea"/>
                </a:rPr>
                <a:t>论证充分，结论明确</a:t>
              </a:r>
            </a:p>
          </p:txBody>
        </p:sp>
        <p:sp>
          <p:nvSpPr>
            <p:cNvPr id="22" name="矩形 21"/>
            <p:cNvSpPr/>
            <p:nvPr/>
          </p:nvSpPr>
          <p:spPr>
            <a:xfrm>
              <a:off x="4965387" y="3337728"/>
              <a:ext cx="2366456" cy="1518627"/>
            </a:xfrm>
            <a:prstGeom prst="rect">
              <a:avLst/>
            </a:prstGeom>
          </p:spPr>
          <p:txBody>
            <a:bodyPr wrap="square">
              <a:spAutoFit/>
              <a:scene3d>
                <a:camera prst="orthographicFront"/>
                <a:lightRig rig="threePt" dir="t"/>
              </a:scene3d>
              <a:sp3d contourW="12700"/>
            </a:bodyPr>
            <a:lstStyle/>
            <a:p>
              <a:pPr>
                <a:lnSpc>
                  <a:spcPct val="150000"/>
                </a:lnSpc>
              </a:pPr>
              <a:r>
                <a:rPr lang="zh-CN" altLang="en-US" sz="1200" dirty="0">
                  <a:solidFill>
                    <a:schemeClr val="tx1">
                      <a:lumMod val="75000"/>
                      <a:lumOff val="25000"/>
                    </a:schemeClr>
                  </a:solidFill>
                  <a:latin typeface="+mn-ea"/>
                </a:rPr>
                <a:t>可行性研究报告来源于客观实际，又关联着</a:t>
              </a:r>
              <a:r>
                <a:rPr lang="zh-CN" altLang="en-US" sz="1200" dirty="0" smtClean="0">
                  <a:solidFill>
                    <a:schemeClr val="tx1">
                      <a:lumMod val="75000"/>
                      <a:lumOff val="25000"/>
                    </a:schemeClr>
                  </a:solidFill>
                  <a:latin typeface="+mn-ea"/>
                </a:rPr>
                <a:t>项目具体</a:t>
              </a:r>
              <a:r>
                <a:rPr lang="zh-CN" altLang="en-US" sz="1200" dirty="0">
                  <a:solidFill>
                    <a:schemeClr val="tx1">
                      <a:lumMod val="75000"/>
                      <a:lumOff val="25000"/>
                    </a:schemeClr>
                  </a:solidFill>
                  <a:latin typeface="+mn-ea"/>
                </a:rPr>
                <a:t>实施，深刻的分析、充分的论证和明确的结论，是撰写可行性研究报告的重要前提。必须做到资料翔实</a:t>
              </a:r>
              <a:r>
                <a:rPr lang="zh-CN" altLang="en-US" sz="1200" dirty="0" smtClean="0">
                  <a:solidFill>
                    <a:schemeClr val="tx1">
                      <a:lumMod val="75000"/>
                      <a:lumOff val="25000"/>
                    </a:schemeClr>
                  </a:solidFill>
                  <a:latin typeface="+mn-ea"/>
                </a:rPr>
                <a:t>，准确</a:t>
              </a:r>
              <a:r>
                <a:rPr lang="zh-CN" altLang="en-US" sz="1200" dirty="0">
                  <a:solidFill>
                    <a:schemeClr val="tx1">
                      <a:lumMod val="75000"/>
                      <a:lumOff val="25000"/>
                    </a:schemeClr>
                  </a:solidFill>
                  <a:latin typeface="+mn-ea"/>
                </a:rPr>
                <a:t>，论据充分，观点鲜明，有说明力。</a:t>
              </a:r>
              <a:endParaRPr lang="zh-CN" altLang="en-US" sz="1200" dirty="0" smtClean="0">
                <a:solidFill>
                  <a:schemeClr val="tx1">
                    <a:lumMod val="75000"/>
                    <a:lumOff val="25000"/>
                  </a:schemeClr>
                </a:solidFill>
                <a:latin typeface="+mn-ea"/>
              </a:endParaRPr>
            </a:p>
          </p:txBody>
        </p:sp>
      </p:grpSp>
      <p:grpSp>
        <p:nvGrpSpPr>
          <p:cNvPr id="29" name="组合 28"/>
          <p:cNvGrpSpPr/>
          <p:nvPr/>
        </p:nvGrpSpPr>
        <p:grpSpPr>
          <a:xfrm>
            <a:off x="7830270" y="1465382"/>
            <a:ext cx="3146428" cy="4122057"/>
            <a:chOff x="8270195" y="2019754"/>
            <a:chExt cx="2723696" cy="3568246"/>
          </a:xfrm>
        </p:grpSpPr>
        <p:sp>
          <p:nvSpPr>
            <p:cNvPr id="10" name="矩形 9"/>
            <p:cNvSpPr/>
            <p:nvPr/>
          </p:nvSpPr>
          <p:spPr>
            <a:xfrm>
              <a:off x="8270195" y="2019754"/>
              <a:ext cx="2723696" cy="3568246"/>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12"/>
            <p:cNvSpPr/>
            <p:nvPr/>
          </p:nvSpPr>
          <p:spPr>
            <a:xfrm>
              <a:off x="9339406" y="2365829"/>
              <a:ext cx="585275" cy="807004"/>
            </a:xfrm>
            <a:custGeom>
              <a:avLst/>
              <a:gdLst>
                <a:gd name="connsiteX0" fmla="*/ 113166 w 440681"/>
                <a:gd name="connsiteY0" fmla="*/ 412808 h 607631"/>
                <a:gd name="connsiteX1" fmla="*/ 245589 w 440681"/>
                <a:gd name="connsiteY1" fmla="*/ 412808 h 607631"/>
                <a:gd name="connsiteX2" fmla="*/ 256082 w 440681"/>
                <a:gd name="connsiteY2" fmla="*/ 423287 h 607631"/>
                <a:gd name="connsiteX3" fmla="*/ 245589 w 440681"/>
                <a:gd name="connsiteY3" fmla="*/ 433766 h 607631"/>
                <a:gd name="connsiteX4" fmla="*/ 113166 w 440681"/>
                <a:gd name="connsiteY4" fmla="*/ 433766 h 607631"/>
                <a:gd name="connsiteX5" fmla="*/ 102673 w 440681"/>
                <a:gd name="connsiteY5" fmla="*/ 423287 h 607631"/>
                <a:gd name="connsiteX6" fmla="*/ 113166 w 440681"/>
                <a:gd name="connsiteY6" fmla="*/ 412808 h 607631"/>
                <a:gd name="connsiteX7" fmla="*/ 112953 w 440681"/>
                <a:gd name="connsiteY7" fmla="*/ 347535 h 607631"/>
                <a:gd name="connsiteX8" fmla="*/ 327305 w 440681"/>
                <a:gd name="connsiteY8" fmla="*/ 347535 h 607631"/>
                <a:gd name="connsiteX9" fmla="*/ 337797 w 440681"/>
                <a:gd name="connsiteY9" fmla="*/ 358014 h 607631"/>
                <a:gd name="connsiteX10" fmla="*/ 327305 w 440681"/>
                <a:gd name="connsiteY10" fmla="*/ 368493 h 607631"/>
                <a:gd name="connsiteX11" fmla="*/ 112953 w 440681"/>
                <a:gd name="connsiteY11" fmla="*/ 368493 h 607631"/>
                <a:gd name="connsiteX12" fmla="*/ 102461 w 440681"/>
                <a:gd name="connsiteY12" fmla="*/ 358014 h 607631"/>
                <a:gd name="connsiteX13" fmla="*/ 112953 w 440681"/>
                <a:gd name="connsiteY13" fmla="*/ 347535 h 607631"/>
                <a:gd name="connsiteX14" fmla="*/ 112953 w 440681"/>
                <a:gd name="connsiteY14" fmla="*/ 282332 h 607631"/>
                <a:gd name="connsiteX15" fmla="*/ 327305 w 440681"/>
                <a:gd name="connsiteY15" fmla="*/ 282332 h 607631"/>
                <a:gd name="connsiteX16" fmla="*/ 337797 w 440681"/>
                <a:gd name="connsiteY16" fmla="*/ 292811 h 607631"/>
                <a:gd name="connsiteX17" fmla="*/ 327305 w 440681"/>
                <a:gd name="connsiteY17" fmla="*/ 303290 h 607631"/>
                <a:gd name="connsiteX18" fmla="*/ 112953 w 440681"/>
                <a:gd name="connsiteY18" fmla="*/ 303290 h 607631"/>
                <a:gd name="connsiteX19" fmla="*/ 102461 w 440681"/>
                <a:gd name="connsiteY19" fmla="*/ 292811 h 607631"/>
                <a:gd name="connsiteX20" fmla="*/ 112953 w 440681"/>
                <a:gd name="connsiteY20" fmla="*/ 282332 h 607631"/>
                <a:gd name="connsiteX21" fmla="*/ 112953 w 440681"/>
                <a:gd name="connsiteY21" fmla="*/ 217200 h 607631"/>
                <a:gd name="connsiteX22" fmla="*/ 327305 w 440681"/>
                <a:gd name="connsiteY22" fmla="*/ 217200 h 607631"/>
                <a:gd name="connsiteX23" fmla="*/ 337797 w 440681"/>
                <a:gd name="connsiteY23" fmla="*/ 227679 h 607631"/>
                <a:gd name="connsiteX24" fmla="*/ 327305 w 440681"/>
                <a:gd name="connsiteY24" fmla="*/ 238158 h 607631"/>
                <a:gd name="connsiteX25" fmla="*/ 112953 w 440681"/>
                <a:gd name="connsiteY25" fmla="*/ 238158 h 607631"/>
                <a:gd name="connsiteX26" fmla="*/ 102461 w 440681"/>
                <a:gd name="connsiteY26" fmla="*/ 227679 h 607631"/>
                <a:gd name="connsiteX27" fmla="*/ 112953 w 440681"/>
                <a:gd name="connsiteY27" fmla="*/ 217200 h 607631"/>
                <a:gd name="connsiteX28" fmla="*/ 112953 w 440681"/>
                <a:gd name="connsiteY28" fmla="*/ 151998 h 607631"/>
                <a:gd name="connsiteX29" fmla="*/ 327305 w 440681"/>
                <a:gd name="connsiteY29" fmla="*/ 151998 h 607631"/>
                <a:gd name="connsiteX30" fmla="*/ 337797 w 440681"/>
                <a:gd name="connsiteY30" fmla="*/ 162477 h 607631"/>
                <a:gd name="connsiteX31" fmla="*/ 327305 w 440681"/>
                <a:gd name="connsiteY31" fmla="*/ 172956 h 607631"/>
                <a:gd name="connsiteX32" fmla="*/ 112953 w 440681"/>
                <a:gd name="connsiteY32" fmla="*/ 172956 h 607631"/>
                <a:gd name="connsiteX33" fmla="*/ 102461 w 440681"/>
                <a:gd name="connsiteY33" fmla="*/ 162477 h 607631"/>
                <a:gd name="connsiteX34" fmla="*/ 112953 w 440681"/>
                <a:gd name="connsiteY34" fmla="*/ 151998 h 607631"/>
                <a:gd name="connsiteX35" fmla="*/ 112953 w 440681"/>
                <a:gd name="connsiteY35" fmla="*/ 86725 h 607631"/>
                <a:gd name="connsiteX36" fmla="*/ 327305 w 440681"/>
                <a:gd name="connsiteY36" fmla="*/ 86725 h 607631"/>
                <a:gd name="connsiteX37" fmla="*/ 337797 w 440681"/>
                <a:gd name="connsiteY37" fmla="*/ 97204 h 607631"/>
                <a:gd name="connsiteX38" fmla="*/ 327305 w 440681"/>
                <a:gd name="connsiteY38" fmla="*/ 107683 h 607631"/>
                <a:gd name="connsiteX39" fmla="*/ 112953 w 440681"/>
                <a:gd name="connsiteY39" fmla="*/ 107683 h 607631"/>
                <a:gd name="connsiteX40" fmla="*/ 102461 w 440681"/>
                <a:gd name="connsiteY40" fmla="*/ 97204 h 607631"/>
                <a:gd name="connsiteX41" fmla="*/ 112953 w 440681"/>
                <a:gd name="connsiteY41" fmla="*/ 86725 h 607631"/>
                <a:gd name="connsiteX42" fmla="*/ 20880 w 440681"/>
                <a:gd name="connsiteY42" fmla="*/ 20640 h 607631"/>
                <a:gd name="connsiteX43" fmla="*/ 20880 w 440681"/>
                <a:gd name="connsiteY43" fmla="*/ 524180 h 607631"/>
                <a:gd name="connsiteX44" fmla="*/ 80057 w 440681"/>
                <a:gd name="connsiteY44" fmla="*/ 582434 h 607631"/>
                <a:gd name="connsiteX45" fmla="*/ 143431 w 440681"/>
                <a:gd name="connsiteY45" fmla="*/ 521037 h 607631"/>
                <a:gd name="connsiteX46" fmla="*/ 158121 w 440681"/>
                <a:gd name="connsiteY46" fmla="*/ 521037 h 607631"/>
                <a:gd name="connsiteX47" fmla="*/ 220236 w 440681"/>
                <a:gd name="connsiteY47" fmla="*/ 582434 h 607631"/>
                <a:gd name="connsiteX48" fmla="*/ 282456 w 440681"/>
                <a:gd name="connsiteY48" fmla="*/ 521246 h 607631"/>
                <a:gd name="connsiteX49" fmla="*/ 289695 w 440681"/>
                <a:gd name="connsiteY49" fmla="*/ 518103 h 607631"/>
                <a:gd name="connsiteX50" fmla="*/ 297040 w 440681"/>
                <a:gd name="connsiteY50" fmla="*/ 521037 h 607631"/>
                <a:gd name="connsiteX51" fmla="*/ 360414 w 440681"/>
                <a:gd name="connsiteY51" fmla="*/ 582434 h 607631"/>
                <a:gd name="connsiteX52" fmla="*/ 419591 w 440681"/>
                <a:gd name="connsiteY52" fmla="*/ 524180 h 607631"/>
                <a:gd name="connsiteX53" fmla="*/ 419591 w 440681"/>
                <a:gd name="connsiteY53" fmla="*/ 20640 h 607631"/>
                <a:gd name="connsiteX54" fmla="*/ 10492 w 440681"/>
                <a:gd name="connsiteY54" fmla="*/ 0 h 607631"/>
                <a:gd name="connsiteX55" fmla="*/ 430189 w 440681"/>
                <a:gd name="connsiteY55" fmla="*/ 0 h 607631"/>
                <a:gd name="connsiteX56" fmla="*/ 440681 w 440681"/>
                <a:gd name="connsiteY56" fmla="*/ 10477 h 607631"/>
                <a:gd name="connsiteX57" fmla="*/ 440681 w 440681"/>
                <a:gd name="connsiteY57" fmla="*/ 528790 h 607631"/>
                <a:gd name="connsiteX58" fmla="*/ 437533 w 440681"/>
                <a:gd name="connsiteY58" fmla="*/ 536124 h 607631"/>
                <a:gd name="connsiteX59" fmla="*/ 368074 w 440681"/>
                <a:gd name="connsiteY59" fmla="*/ 604646 h 607631"/>
                <a:gd name="connsiteX60" fmla="*/ 360519 w 440681"/>
                <a:gd name="connsiteY60" fmla="*/ 607579 h 607631"/>
                <a:gd name="connsiteX61" fmla="*/ 353174 w 440681"/>
                <a:gd name="connsiteY61" fmla="*/ 604646 h 607631"/>
                <a:gd name="connsiteX62" fmla="*/ 289800 w 440681"/>
                <a:gd name="connsiteY62" fmla="*/ 543249 h 607631"/>
                <a:gd name="connsiteX63" fmla="*/ 227580 w 440681"/>
                <a:gd name="connsiteY63" fmla="*/ 604646 h 607631"/>
                <a:gd name="connsiteX64" fmla="*/ 212891 w 440681"/>
                <a:gd name="connsiteY64" fmla="*/ 604646 h 607631"/>
                <a:gd name="connsiteX65" fmla="*/ 150671 w 440681"/>
                <a:gd name="connsiteY65" fmla="*/ 543249 h 607631"/>
                <a:gd name="connsiteX66" fmla="*/ 87297 w 440681"/>
                <a:gd name="connsiteY66" fmla="*/ 604646 h 607631"/>
                <a:gd name="connsiteX67" fmla="*/ 72607 w 440681"/>
                <a:gd name="connsiteY67" fmla="*/ 604646 h 607631"/>
                <a:gd name="connsiteX68" fmla="*/ 3043 w 440681"/>
                <a:gd name="connsiteY68" fmla="*/ 536124 h 607631"/>
                <a:gd name="connsiteX69" fmla="*/ 0 w 440681"/>
                <a:gd name="connsiteY69" fmla="*/ 528790 h 607631"/>
                <a:gd name="connsiteX70" fmla="*/ 0 w 440681"/>
                <a:gd name="connsiteY70" fmla="*/ 10477 h 607631"/>
                <a:gd name="connsiteX71" fmla="*/ 10492 w 440681"/>
                <a:gd name="connsiteY71" fmla="*/ 0 h 607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440681" h="607631">
                  <a:moveTo>
                    <a:pt x="113166" y="412808"/>
                  </a:moveTo>
                  <a:lnTo>
                    <a:pt x="245589" y="412808"/>
                  </a:lnTo>
                  <a:cubicBezTo>
                    <a:pt x="251360" y="412808"/>
                    <a:pt x="256082" y="417524"/>
                    <a:pt x="256082" y="423287"/>
                  </a:cubicBezTo>
                  <a:cubicBezTo>
                    <a:pt x="256082" y="429050"/>
                    <a:pt x="251360" y="433766"/>
                    <a:pt x="245589" y="433766"/>
                  </a:cubicBezTo>
                  <a:lnTo>
                    <a:pt x="113166" y="433766"/>
                  </a:lnTo>
                  <a:cubicBezTo>
                    <a:pt x="107395" y="433766"/>
                    <a:pt x="102673" y="429050"/>
                    <a:pt x="102673" y="423287"/>
                  </a:cubicBezTo>
                  <a:cubicBezTo>
                    <a:pt x="102673" y="417524"/>
                    <a:pt x="107395" y="412808"/>
                    <a:pt x="113166" y="412808"/>
                  </a:cubicBezTo>
                  <a:close/>
                  <a:moveTo>
                    <a:pt x="112953" y="347535"/>
                  </a:moveTo>
                  <a:lnTo>
                    <a:pt x="327305" y="347535"/>
                  </a:lnTo>
                  <a:cubicBezTo>
                    <a:pt x="332971" y="347535"/>
                    <a:pt x="337797" y="352355"/>
                    <a:pt x="337797" y="358014"/>
                  </a:cubicBezTo>
                  <a:cubicBezTo>
                    <a:pt x="337797" y="363777"/>
                    <a:pt x="332971" y="368493"/>
                    <a:pt x="327305" y="368493"/>
                  </a:cubicBezTo>
                  <a:lnTo>
                    <a:pt x="112953" y="368493"/>
                  </a:lnTo>
                  <a:cubicBezTo>
                    <a:pt x="107287" y="368493"/>
                    <a:pt x="102461" y="363777"/>
                    <a:pt x="102461" y="358014"/>
                  </a:cubicBezTo>
                  <a:cubicBezTo>
                    <a:pt x="102461" y="352355"/>
                    <a:pt x="107182" y="347535"/>
                    <a:pt x="112953" y="347535"/>
                  </a:cubicBezTo>
                  <a:close/>
                  <a:moveTo>
                    <a:pt x="112953" y="282332"/>
                  </a:moveTo>
                  <a:lnTo>
                    <a:pt x="327305" y="282332"/>
                  </a:lnTo>
                  <a:cubicBezTo>
                    <a:pt x="332971" y="282332"/>
                    <a:pt x="337797" y="287048"/>
                    <a:pt x="337797" y="292811"/>
                  </a:cubicBezTo>
                  <a:cubicBezTo>
                    <a:pt x="337797" y="298679"/>
                    <a:pt x="332971" y="303290"/>
                    <a:pt x="327305" y="303290"/>
                  </a:cubicBezTo>
                  <a:lnTo>
                    <a:pt x="112953" y="303290"/>
                  </a:lnTo>
                  <a:cubicBezTo>
                    <a:pt x="107287" y="303290"/>
                    <a:pt x="102461" y="298470"/>
                    <a:pt x="102461" y="292811"/>
                  </a:cubicBezTo>
                  <a:cubicBezTo>
                    <a:pt x="102461" y="287048"/>
                    <a:pt x="107182" y="282332"/>
                    <a:pt x="112953" y="282332"/>
                  </a:cubicBezTo>
                  <a:close/>
                  <a:moveTo>
                    <a:pt x="112953" y="217200"/>
                  </a:moveTo>
                  <a:lnTo>
                    <a:pt x="327305" y="217200"/>
                  </a:lnTo>
                  <a:cubicBezTo>
                    <a:pt x="332971" y="217200"/>
                    <a:pt x="337797" y="222020"/>
                    <a:pt x="337797" y="227679"/>
                  </a:cubicBezTo>
                  <a:cubicBezTo>
                    <a:pt x="337797" y="233442"/>
                    <a:pt x="332971" y="238158"/>
                    <a:pt x="327305" y="238158"/>
                  </a:cubicBezTo>
                  <a:lnTo>
                    <a:pt x="112953" y="238158"/>
                  </a:lnTo>
                  <a:cubicBezTo>
                    <a:pt x="107287" y="238158"/>
                    <a:pt x="102461" y="233442"/>
                    <a:pt x="102461" y="227679"/>
                  </a:cubicBezTo>
                  <a:cubicBezTo>
                    <a:pt x="102461" y="222020"/>
                    <a:pt x="107182" y="217200"/>
                    <a:pt x="112953" y="217200"/>
                  </a:cubicBezTo>
                  <a:close/>
                  <a:moveTo>
                    <a:pt x="112953" y="151998"/>
                  </a:moveTo>
                  <a:lnTo>
                    <a:pt x="327305" y="151998"/>
                  </a:lnTo>
                  <a:cubicBezTo>
                    <a:pt x="332971" y="151998"/>
                    <a:pt x="337797" y="156714"/>
                    <a:pt x="337797" y="162477"/>
                  </a:cubicBezTo>
                  <a:cubicBezTo>
                    <a:pt x="337797" y="168136"/>
                    <a:pt x="332971" y="172956"/>
                    <a:pt x="327305" y="172956"/>
                  </a:cubicBezTo>
                  <a:lnTo>
                    <a:pt x="112953" y="172956"/>
                  </a:lnTo>
                  <a:cubicBezTo>
                    <a:pt x="107287" y="172956"/>
                    <a:pt x="102461" y="168136"/>
                    <a:pt x="102461" y="162477"/>
                  </a:cubicBezTo>
                  <a:cubicBezTo>
                    <a:pt x="102461" y="156714"/>
                    <a:pt x="107182" y="151998"/>
                    <a:pt x="112953" y="151998"/>
                  </a:cubicBezTo>
                  <a:close/>
                  <a:moveTo>
                    <a:pt x="112953" y="86725"/>
                  </a:moveTo>
                  <a:lnTo>
                    <a:pt x="327305" y="86725"/>
                  </a:lnTo>
                  <a:cubicBezTo>
                    <a:pt x="332971" y="86725"/>
                    <a:pt x="337797" y="91441"/>
                    <a:pt x="337797" y="97204"/>
                  </a:cubicBezTo>
                  <a:cubicBezTo>
                    <a:pt x="337797" y="103072"/>
                    <a:pt x="332971" y="107683"/>
                    <a:pt x="327305" y="107683"/>
                  </a:cubicBezTo>
                  <a:lnTo>
                    <a:pt x="112953" y="107683"/>
                  </a:lnTo>
                  <a:cubicBezTo>
                    <a:pt x="107287" y="107683"/>
                    <a:pt x="102461" y="102967"/>
                    <a:pt x="102461" y="97204"/>
                  </a:cubicBezTo>
                  <a:cubicBezTo>
                    <a:pt x="102461" y="91441"/>
                    <a:pt x="107182" y="86725"/>
                    <a:pt x="112953" y="86725"/>
                  </a:cubicBezTo>
                  <a:close/>
                  <a:moveTo>
                    <a:pt x="20880" y="20640"/>
                  </a:moveTo>
                  <a:lnTo>
                    <a:pt x="20880" y="524180"/>
                  </a:lnTo>
                  <a:lnTo>
                    <a:pt x="80057" y="582434"/>
                  </a:lnTo>
                  <a:lnTo>
                    <a:pt x="143431" y="521037"/>
                  </a:lnTo>
                  <a:cubicBezTo>
                    <a:pt x="147418" y="517160"/>
                    <a:pt x="154029" y="517160"/>
                    <a:pt x="158121" y="521037"/>
                  </a:cubicBezTo>
                  <a:lnTo>
                    <a:pt x="220236" y="582434"/>
                  </a:lnTo>
                  <a:lnTo>
                    <a:pt x="282456" y="521246"/>
                  </a:lnTo>
                  <a:cubicBezTo>
                    <a:pt x="284449" y="519151"/>
                    <a:pt x="287072" y="518103"/>
                    <a:pt x="289695" y="518103"/>
                  </a:cubicBezTo>
                  <a:cubicBezTo>
                    <a:pt x="292423" y="518103"/>
                    <a:pt x="295046" y="519151"/>
                    <a:pt x="297040" y="521037"/>
                  </a:cubicBezTo>
                  <a:lnTo>
                    <a:pt x="360414" y="582434"/>
                  </a:lnTo>
                  <a:lnTo>
                    <a:pt x="419591" y="524180"/>
                  </a:lnTo>
                  <a:lnTo>
                    <a:pt x="419591" y="20640"/>
                  </a:lnTo>
                  <a:close/>
                  <a:moveTo>
                    <a:pt x="10492" y="0"/>
                  </a:moveTo>
                  <a:lnTo>
                    <a:pt x="430189" y="0"/>
                  </a:lnTo>
                  <a:cubicBezTo>
                    <a:pt x="435959" y="0"/>
                    <a:pt x="440681" y="4715"/>
                    <a:pt x="440681" y="10477"/>
                  </a:cubicBezTo>
                  <a:lnTo>
                    <a:pt x="440681" y="528790"/>
                  </a:lnTo>
                  <a:cubicBezTo>
                    <a:pt x="440681" y="531514"/>
                    <a:pt x="439527" y="534238"/>
                    <a:pt x="437533" y="536124"/>
                  </a:cubicBezTo>
                  <a:lnTo>
                    <a:pt x="368074" y="604646"/>
                  </a:lnTo>
                  <a:cubicBezTo>
                    <a:pt x="365765" y="606532"/>
                    <a:pt x="363142" y="607579"/>
                    <a:pt x="360519" y="607579"/>
                  </a:cubicBezTo>
                  <a:cubicBezTo>
                    <a:pt x="357791" y="607579"/>
                    <a:pt x="355168" y="606532"/>
                    <a:pt x="353174" y="604646"/>
                  </a:cubicBezTo>
                  <a:lnTo>
                    <a:pt x="289800" y="543249"/>
                  </a:lnTo>
                  <a:lnTo>
                    <a:pt x="227580" y="604646"/>
                  </a:lnTo>
                  <a:cubicBezTo>
                    <a:pt x="223488" y="608627"/>
                    <a:pt x="216983" y="608627"/>
                    <a:pt x="212891" y="604646"/>
                  </a:cubicBezTo>
                  <a:lnTo>
                    <a:pt x="150671" y="543249"/>
                  </a:lnTo>
                  <a:lnTo>
                    <a:pt x="87297" y="604646"/>
                  </a:lnTo>
                  <a:cubicBezTo>
                    <a:pt x="83205" y="608522"/>
                    <a:pt x="76595" y="608522"/>
                    <a:pt x="72607" y="604646"/>
                  </a:cubicBezTo>
                  <a:lnTo>
                    <a:pt x="3043" y="536124"/>
                  </a:lnTo>
                  <a:cubicBezTo>
                    <a:pt x="1049" y="534238"/>
                    <a:pt x="0" y="531514"/>
                    <a:pt x="0" y="528790"/>
                  </a:cubicBezTo>
                  <a:lnTo>
                    <a:pt x="0" y="10477"/>
                  </a:lnTo>
                  <a:cubicBezTo>
                    <a:pt x="0" y="4715"/>
                    <a:pt x="4722" y="0"/>
                    <a:pt x="10492" y="0"/>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6" name="矩形 15"/>
            <p:cNvSpPr/>
            <p:nvPr/>
          </p:nvSpPr>
          <p:spPr>
            <a:xfrm>
              <a:off x="8581572" y="4833257"/>
              <a:ext cx="2100942" cy="464457"/>
            </a:xfrm>
            <a:prstGeom prst="rect">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8610261" y="4884708"/>
              <a:ext cx="2050552" cy="36279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a:solidFill>
                    <a:schemeClr val="bg1"/>
                  </a:solidFill>
                  <a:latin typeface="+mn-ea"/>
                </a:rPr>
                <a:t>语言准确</a:t>
              </a:r>
              <a:r>
                <a:rPr lang="zh-CN" altLang="en-US" sz="1600" b="1" dirty="0" smtClean="0">
                  <a:solidFill>
                    <a:schemeClr val="bg1"/>
                  </a:solidFill>
                  <a:latin typeface="+mn-ea"/>
                </a:rPr>
                <a:t>，格式</a:t>
              </a:r>
              <a:r>
                <a:rPr lang="zh-CN" altLang="en-US" sz="1600" b="1" dirty="0">
                  <a:solidFill>
                    <a:schemeClr val="bg1"/>
                  </a:solidFill>
                  <a:latin typeface="+mn-ea"/>
                </a:rPr>
                <a:t>规范</a:t>
              </a:r>
            </a:p>
          </p:txBody>
        </p:sp>
        <p:sp>
          <p:nvSpPr>
            <p:cNvPr id="23" name="矩形 22"/>
            <p:cNvSpPr/>
            <p:nvPr/>
          </p:nvSpPr>
          <p:spPr>
            <a:xfrm>
              <a:off x="8448814" y="3337729"/>
              <a:ext cx="2366456" cy="1278844"/>
            </a:xfrm>
            <a:prstGeom prst="rect">
              <a:avLst/>
            </a:prstGeom>
          </p:spPr>
          <p:txBody>
            <a:bodyPr wrap="square">
              <a:spAutoFit/>
              <a:scene3d>
                <a:camera prst="orthographicFront"/>
                <a:lightRig rig="threePt" dir="t"/>
              </a:scene3d>
              <a:sp3d contourW="12700"/>
            </a:bodyPr>
            <a:lstStyle/>
            <a:p>
              <a:pPr>
                <a:lnSpc>
                  <a:spcPct val="150000"/>
                </a:lnSpc>
              </a:pPr>
              <a:r>
                <a:rPr lang="zh-CN" altLang="en-US" sz="1200" dirty="0">
                  <a:solidFill>
                    <a:schemeClr val="tx1">
                      <a:lumMod val="75000"/>
                      <a:lumOff val="25000"/>
                    </a:schemeClr>
                  </a:solidFill>
                  <a:latin typeface="+mn-ea"/>
                </a:rPr>
                <a:t>可行性研究报告是针对具体项目的研究和论证，其写作</a:t>
              </a:r>
              <a:r>
                <a:rPr lang="zh-CN" altLang="en-US" sz="1200" dirty="0" smtClean="0">
                  <a:solidFill>
                    <a:schemeClr val="tx1">
                      <a:lumMod val="75000"/>
                      <a:lumOff val="25000"/>
                    </a:schemeClr>
                  </a:solidFill>
                  <a:latin typeface="+mn-ea"/>
                </a:rPr>
                <a:t>质量直接</a:t>
              </a:r>
              <a:r>
                <a:rPr lang="zh-CN" altLang="en-US" sz="1200" dirty="0">
                  <a:solidFill>
                    <a:schemeClr val="tx1">
                      <a:lumMod val="75000"/>
                      <a:lumOff val="25000"/>
                    </a:schemeClr>
                  </a:solidFill>
                  <a:latin typeface="+mn-ea"/>
                </a:rPr>
                <a:t>影响到项目的命运。必须注重写作</a:t>
              </a:r>
              <a:r>
                <a:rPr lang="zh-CN" altLang="en-US" sz="1200" dirty="0" smtClean="0">
                  <a:solidFill>
                    <a:schemeClr val="tx1">
                      <a:lumMod val="75000"/>
                      <a:lumOff val="25000"/>
                    </a:schemeClr>
                  </a:solidFill>
                  <a:latin typeface="+mn-ea"/>
                </a:rPr>
                <a:t>方法技巧，</a:t>
              </a:r>
              <a:r>
                <a:rPr lang="zh-CN" altLang="en-US" sz="1200" dirty="0">
                  <a:solidFill>
                    <a:schemeClr val="tx1">
                      <a:lumMod val="75000"/>
                      <a:lumOff val="25000"/>
                    </a:schemeClr>
                  </a:solidFill>
                  <a:latin typeface="+mn-ea"/>
                </a:rPr>
                <a:t>注意</a:t>
              </a:r>
              <a:r>
                <a:rPr lang="zh-CN" altLang="en-US" sz="1200" dirty="0" smtClean="0">
                  <a:solidFill>
                    <a:schemeClr val="tx1">
                      <a:lumMod val="75000"/>
                      <a:lumOff val="25000"/>
                    </a:schemeClr>
                  </a:solidFill>
                  <a:latin typeface="+mn-ea"/>
                </a:rPr>
                <a:t>写作格式</a:t>
              </a:r>
              <a:r>
                <a:rPr lang="zh-CN" altLang="en-US" sz="1200" dirty="0">
                  <a:solidFill>
                    <a:schemeClr val="tx1">
                      <a:lumMod val="75000"/>
                      <a:lumOff val="25000"/>
                    </a:schemeClr>
                  </a:solidFill>
                  <a:latin typeface="+mn-ea"/>
                </a:rPr>
                <a:t>的规范化和语言表达的准确性，以确保研究报告的</a:t>
              </a:r>
              <a:r>
                <a:rPr lang="zh-CN" altLang="en-US" sz="1200" dirty="0" smtClean="0">
                  <a:solidFill>
                    <a:schemeClr val="tx1">
                      <a:lumMod val="75000"/>
                      <a:lumOff val="25000"/>
                    </a:schemeClr>
                  </a:solidFill>
                  <a:latin typeface="+mn-ea"/>
                </a:rPr>
                <a:t>质量。</a:t>
              </a:r>
            </a:p>
          </p:txBody>
        </p:sp>
      </p:grpSp>
      <p:grpSp>
        <p:nvGrpSpPr>
          <p:cNvPr id="30" name="组合 29"/>
          <p:cNvGrpSpPr/>
          <p:nvPr/>
        </p:nvGrpSpPr>
        <p:grpSpPr>
          <a:xfrm>
            <a:off x="611211" y="268578"/>
            <a:ext cx="6379602" cy="907242"/>
            <a:chOff x="611211" y="268578"/>
            <a:chExt cx="6379602" cy="907242"/>
          </a:xfrm>
        </p:grpSpPr>
        <p:sp>
          <p:nvSpPr>
            <p:cNvPr id="31" name="文本框 22"/>
            <p:cNvSpPr txBox="1"/>
            <p:nvPr/>
          </p:nvSpPr>
          <p:spPr>
            <a:xfrm>
              <a:off x="1441573" y="345802"/>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32" name="矩形 31"/>
            <p:cNvSpPr/>
            <p:nvPr/>
          </p:nvSpPr>
          <p:spPr>
            <a:xfrm>
              <a:off x="1796121" y="476531"/>
              <a:ext cx="5194692" cy="461665"/>
            </a:xfrm>
            <a:prstGeom prst="rect">
              <a:avLst/>
            </a:prstGeom>
          </p:spPr>
          <p:txBody>
            <a:bodyPr wrap="none">
              <a:spAutoFit/>
            </a:bodyPr>
            <a:lstStyle/>
            <a:p>
              <a:r>
                <a:rPr lang="zh-CN" altLang="zh-CN" sz="2400" dirty="0" smtClean="0"/>
                <a:t>可行性分析</a:t>
              </a:r>
              <a:r>
                <a:rPr lang="en-US" altLang="zh-CN" sz="2400" dirty="0"/>
                <a:t>(</a:t>
              </a:r>
              <a:r>
                <a:rPr lang="zh-CN" altLang="zh-CN" sz="2400" dirty="0"/>
                <a:t>研究</a:t>
              </a:r>
              <a:r>
                <a:rPr lang="en-US" altLang="zh-CN" sz="2400" dirty="0"/>
                <a:t>)</a:t>
              </a:r>
              <a:r>
                <a:rPr lang="zh-CN" altLang="zh-CN" sz="2400" dirty="0"/>
                <a:t>报告</a:t>
              </a:r>
              <a:r>
                <a:rPr lang="en-US" altLang="zh-CN" sz="2400" dirty="0"/>
                <a:t>(FAR)</a:t>
              </a:r>
              <a:r>
                <a:rPr lang="zh-CN" altLang="en-US" sz="2400" dirty="0"/>
                <a:t>注意事项</a:t>
              </a:r>
              <a:endParaRPr lang="zh-CN" altLang="zh-CN" sz="2400" dirty="0"/>
            </a:p>
          </p:txBody>
        </p:sp>
        <p:grpSp>
          <p:nvGrpSpPr>
            <p:cNvPr id="33" name="组合 32"/>
            <p:cNvGrpSpPr/>
            <p:nvPr/>
          </p:nvGrpSpPr>
          <p:grpSpPr>
            <a:xfrm>
              <a:off x="611211" y="268578"/>
              <a:ext cx="907242" cy="907242"/>
              <a:chOff x="2959100" y="1866900"/>
              <a:chExt cx="1536700" cy="1536700"/>
            </a:xfrm>
          </p:grpSpPr>
          <p:sp>
            <p:nvSpPr>
              <p:cNvPr id="34" name="椭圆 33"/>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5"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spTree>
    <p:extLst>
      <p:ext uri="{BB962C8B-B14F-4D97-AF65-F5344CB8AC3E}">
        <p14:creationId xmlns:p14="http://schemas.microsoft.com/office/powerpoint/2010/main" val="2544450017"/>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strVal val="(6*min(max(#ppt_w*#ppt_h,.3),1)-7.4)/-.7*#ppt_w"/>
                                          </p:val>
                                        </p:tav>
                                        <p:tav tm="100000">
                                          <p:val>
                                            <p:strVal val="#ppt_w"/>
                                          </p:val>
                                        </p:tav>
                                      </p:tavLst>
                                    </p:anim>
                                    <p:anim calcmode="lin" valueType="num">
                                      <p:cBhvr>
                                        <p:cTn id="8" dur="500" fill="hold"/>
                                        <p:tgtEl>
                                          <p:spTgt spid="27"/>
                                        </p:tgtEl>
                                        <p:attrNameLst>
                                          <p:attrName>ppt_h</p:attrName>
                                        </p:attrNameLst>
                                      </p:cBhvr>
                                      <p:tavLst>
                                        <p:tav tm="0">
                                          <p:val>
                                            <p:strVal val="(6*min(max(#ppt_w*#ppt_h,.3),1)-7.4)/-.7*#ppt_h"/>
                                          </p:val>
                                        </p:tav>
                                        <p:tav tm="100000">
                                          <p:val>
                                            <p:strVal val="#ppt_h"/>
                                          </p:val>
                                        </p:tav>
                                      </p:tavLst>
                                    </p:anim>
                                    <p:anim calcmode="lin" valueType="num">
                                      <p:cBhvr>
                                        <p:cTn id="9" dur="500" fill="hold"/>
                                        <p:tgtEl>
                                          <p:spTgt spid="27"/>
                                        </p:tgtEl>
                                        <p:attrNameLst>
                                          <p:attrName>ppt_x</p:attrName>
                                        </p:attrNameLst>
                                      </p:cBhvr>
                                      <p:tavLst>
                                        <p:tav tm="0">
                                          <p:val>
                                            <p:fltVal val="0.5"/>
                                          </p:val>
                                        </p:tav>
                                        <p:tav tm="100000">
                                          <p:val>
                                            <p:strVal val="#ppt_x"/>
                                          </p:val>
                                        </p:tav>
                                      </p:tavLst>
                                    </p:anim>
                                    <p:anim calcmode="lin" valueType="num">
                                      <p:cBhvr>
                                        <p:cTn id="10" dur="500" fill="hold"/>
                                        <p:tgtEl>
                                          <p:spTgt spid="27"/>
                                        </p:tgtEl>
                                        <p:attrNameLst>
                                          <p:attrName>ppt_y</p:attrName>
                                        </p:attrNameLst>
                                      </p:cBhvr>
                                      <p:tavLst>
                                        <p:tav tm="0">
                                          <p:val>
                                            <p:strVal val="1+(6*min(max(#ppt_w*#ppt_h,.3),1)-7.4)/-.7*#ppt_h/2"/>
                                          </p:val>
                                        </p:tav>
                                        <p:tav tm="100000">
                                          <p:val>
                                            <p:strVal val="#ppt_y"/>
                                          </p:val>
                                        </p:tav>
                                      </p:tavLst>
                                    </p:anim>
                                  </p:childTnLst>
                                </p:cTn>
                              </p:par>
                            </p:childTnLst>
                          </p:cTn>
                        </p:par>
                        <p:par>
                          <p:cTn id="11" fill="hold">
                            <p:stCondLst>
                              <p:cond delay="500"/>
                            </p:stCondLst>
                            <p:childTnLst>
                              <p:par>
                                <p:cTn id="12" presetID="23" presetClass="entr" presetSubtype="36"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strVal val="(6*min(max(#ppt_w*#ppt_h,.3),1)-7.4)/-.7*#ppt_w"/>
                                          </p:val>
                                        </p:tav>
                                        <p:tav tm="100000">
                                          <p:val>
                                            <p:strVal val="#ppt_w"/>
                                          </p:val>
                                        </p:tav>
                                      </p:tavLst>
                                    </p:anim>
                                    <p:anim calcmode="lin" valueType="num">
                                      <p:cBhvr>
                                        <p:cTn id="15" dur="500" fill="hold"/>
                                        <p:tgtEl>
                                          <p:spTgt spid="28"/>
                                        </p:tgtEl>
                                        <p:attrNameLst>
                                          <p:attrName>ppt_h</p:attrName>
                                        </p:attrNameLst>
                                      </p:cBhvr>
                                      <p:tavLst>
                                        <p:tav tm="0">
                                          <p:val>
                                            <p:strVal val="(6*min(max(#ppt_w*#ppt_h,.3),1)-7.4)/-.7*#ppt_h"/>
                                          </p:val>
                                        </p:tav>
                                        <p:tav tm="100000">
                                          <p:val>
                                            <p:strVal val="#ppt_h"/>
                                          </p:val>
                                        </p:tav>
                                      </p:tavLst>
                                    </p:anim>
                                    <p:anim calcmode="lin" valueType="num">
                                      <p:cBhvr>
                                        <p:cTn id="16" dur="500" fill="hold"/>
                                        <p:tgtEl>
                                          <p:spTgt spid="28"/>
                                        </p:tgtEl>
                                        <p:attrNameLst>
                                          <p:attrName>ppt_x</p:attrName>
                                        </p:attrNameLst>
                                      </p:cBhvr>
                                      <p:tavLst>
                                        <p:tav tm="0">
                                          <p:val>
                                            <p:fltVal val="0.5"/>
                                          </p:val>
                                        </p:tav>
                                        <p:tav tm="100000">
                                          <p:val>
                                            <p:strVal val="#ppt_x"/>
                                          </p:val>
                                        </p:tav>
                                      </p:tavLst>
                                    </p:anim>
                                    <p:anim calcmode="lin" valueType="num">
                                      <p:cBhvr>
                                        <p:cTn id="17" dur="500" fill="hold"/>
                                        <p:tgtEl>
                                          <p:spTgt spid="28"/>
                                        </p:tgtEl>
                                        <p:attrNameLst>
                                          <p:attrName>ppt_y</p:attrName>
                                        </p:attrNameLst>
                                      </p:cBhvr>
                                      <p:tavLst>
                                        <p:tav tm="0">
                                          <p:val>
                                            <p:strVal val="1+(6*min(max(#ppt_w*#ppt_h,.3),1)-7.4)/-.7*#ppt_h/2"/>
                                          </p:val>
                                        </p:tav>
                                        <p:tav tm="100000">
                                          <p:val>
                                            <p:strVal val="#ppt_y"/>
                                          </p:val>
                                        </p:tav>
                                      </p:tavLst>
                                    </p:anim>
                                  </p:childTnLst>
                                </p:cTn>
                              </p:par>
                            </p:childTnLst>
                          </p:cTn>
                        </p:par>
                        <p:par>
                          <p:cTn id="18" fill="hold">
                            <p:stCondLst>
                              <p:cond delay="1000"/>
                            </p:stCondLst>
                            <p:childTnLst>
                              <p:par>
                                <p:cTn id="19" presetID="23" presetClass="entr" presetSubtype="36" fill="hold" nodeType="afterEffect">
                                  <p:stCondLst>
                                    <p:cond delay="0"/>
                                  </p:stCondLst>
                                  <p:childTnLst>
                                    <p:set>
                                      <p:cBhvr>
                                        <p:cTn id="20" dur="1" fill="hold">
                                          <p:stCondLst>
                                            <p:cond delay="0"/>
                                          </p:stCondLst>
                                        </p:cTn>
                                        <p:tgtEl>
                                          <p:spTgt spid="29"/>
                                        </p:tgtEl>
                                        <p:attrNameLst>
                                          <p:attrName>style.visibility</p:attrName>
                                        </p:attrNameLst>
                                      </p:cBhvr>
                                      <p:to>
                                        <p:strVal val="visible"/>
                                      </p:to>
                                    </p:set>
                                    <p:anim calcmode="lin" valueType="num">
                                      <p:cBhvr>
                                        <p:cTn id="21" dur="500" fill="hold"/>
                                        <p:tgtEl>
                                          <p:spTgt spid="29"/>
                                        </p:tgtEl>
                                        <p:attrNameLst>
                                          <p:attrName>ppt_w</p:attrName>
                                        </p:attrNameLst>
                                      </p:cBhvr>
                                      <p:tavLst>
                                        <p:tav tm="0">
                                          <p:val>
                                            <p:strVal val="(6*min(max(#ppt_w*#ppt_h,.3),1)-7.4)/-.7*#ppt_w"/>
                                          </p:val>
                                        </p:tav>
                                        <p:tav tm="100000">
                                          <p:val>
                                            <p:strVal val="#ppt_w"/>
                                          </p:val>
                                        </p:tav>
                                      </p:tavLst>
                                    </p:anim>
                                    <p:anim calcmode="lin" valueType="num">
                                      <p:cBhvr>
                                        <p:cTn id="22" dur="500" fill="hold"/>
                                        <p:tgtEl>
                                          <p:spTgt spid="29"/>
                                        </p:tgtEl>
                                        <p:attrNameLst>
                                          <p:attrName>ppt_h</p:attrName>
                                        </p:attrNameLst>
                                      </p:cBhvr>
                                      <p:tavLst>
                                        <p:tav tm="0">
                                          <p:val>
                                            <p:strVal val="(6*min(max(#ppt_w*#ppt_h,.3),1)-7.4)/-.7*#ppt_h"/>
                                          </p:val>
                                        </p:tav>
                                        <p:tav tm="100000">
                                          <p:val>
                                            <p:strVal val="#ppt_h"/>
                                          </p:val>
                                        </p:tav>
                                      </p:tavLst>
                                    </p:anim>
                                    <p:anim calcmode="lin" valueType="num">
                                      <p:cBhvr>
                                        <p:cTn id="23" dur="500" fill="hold"/>
                                        <p:tgtEl>
                                          <p:spTgt spid="29"/>
                                        </p:tgtEl>
                                        <p:attrNameLst>
                                          <p:attrName>ppt_x</p:attrName>
                                        </p:attrNameLst>
                                      </p:cBhvr>
                                      <p:tavLst>
                                        <p:tav tm="0">
                                          <p:val>
                                            <p:fltVal val="0.5"/>
                                          </p:val>
                                        </p:tav>
                                        <p:tav tm="100000">
                                          <p:val>
                                            <p:strVal val="#ppt_x"/>
                                          </p:val>
                                        </p:tav>
                                      </p:tavLst>
                                    </p:anim>
                                    <p:anim calcmode="lin" valueType="num">
                                      <p:cBhvr>
                                        <p:cTn id="24" dur="500" fill="hold"/>
                                        <p:tgtEl>
                                          <p:spTgt spid="29"/>
                                        </p:tgtEl>
                                        <p:attrNameLst>
                                          <p:attrName>ppt_y</p:attrName>
                                        </p:attrNameLst>
                                      </p:cBhvr>
                                      <p:tavLst>
                                        <p:tav tm="0">
                                          <p:val>
                                            <p:strVal val="1+(6*min(max(#ppt_w*#ppt_h,.3),1)-7.4)/-.7*#ppt_h/2"/>
                                          </p:val>
                                        </p:tav>
                                        <p:tav tm="100000">
                                          <p:val>
                                            <p:strVal val="#ppt_y"/>
                                          </p:val>
                                        </p:tav>
                                      </p:tavLst>
                                    </p:anim>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30"/>
                                        </p:tgtEl>
                                        <p:attrNameLst>
                                          <p:attrName>style.visibility</p:attrName>
                                        </p:attrNameLst>
                                      </p:cBhvr>
                                      <p:to>
                                        <p:strVal val="visible"/>
                                      </p:to>
                                    </p:set>
                                    <p:anim calcmode="lin" valueType="num">
                                      <p:cBhvr>
                                        <p:cTn id="28" dur="500" fill="hold"/>
                                        <p:tgtEl>
                                          <p:spTgt spid="30"/>
                                        </p:tgtEl>
                                        <p:attrNameLst>
                                          <p:attrName>ppt_w</p:attrName>
                                        </p:attrNameLst>
                                      </p:cBhvr>
                                      <p:tavLst>
                                        <p:tav tm="0">
                                          <p:val>
                                            <p:fltVal val="0"/>
                                          </p:val>
                                        </p:tav>
                                        <p:tav tm="100000">
                                          <p:val>
                                            <p:strVal val="#ppt_w"/>
                                          </p:val>
                                        </p:tav>
                                      </p:tavLst>
                                    </p:anim>
                                    <p:anim calcmode="lin" valueType="num">
                                      <p:cBhvr>
                                        <p:cTn id="29" dur="500" fill="hold"/>
                                        <p:tgtEl>
                                          <p:spTgt spid="30"/>
                                        </p:tgtEl>
                                        <p:attrNameLst>
                                          <p:attrName>ppt_h</p:attrName>
                                        </p:attrNameLst>
                                      </p:cBhvr>
                                      <p:tavLst>
                                        <p:tav tm="0">
                                          <p:val>
                                            <p:fltVal val="0"/>
                                          </p:val>
                                        </p:tav>
                                        <p:tav tm="100000">
                                          <p:val>
                                            <p:strVal val="#ppt_h"/>
                                          </p:val>
                                        </p:tav>
                                      </p:tavLst>
                                    </p:anim>
                                    <p:animEffect transition="in" filter="fade">
                                      <p:cBhvr>
                                        <p:cTn id="3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4202559" cy="907242"/>
            <a:chOff x="611211" y="268578"/>
            <a:chExt cx="4202559" cy="907242"/>
          </a:xfrm>
        </p:grpSpPr>
        <p:sp>
          <p:nvSpPr>
            <p:cNvPr id="2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796121" y="467848"/>
              <a:ext cx="2869696" cy="461665"/>
            </a:xfrm>
            <a:prstGeom prst="rect">
              <a:avLst/>
            </a:prstGeom>
          </p:spPr>
          <p:txBody>
            <a:bodyPr wrap="none">
              <a:spAutoFit/>
            </a:bodyPr>
            <a:lstStyle/>
            <a:p>
              <a:r>
                <a:rPr lang="zh-CN" altLang="en-US" sz="2400" dirty="0" smtClean="0"/>
                <a:t>软件开发</a:t>
              </a:r>
              <a:r>
                <a:rPr lang="zh-CN" altLang="en-US" sz="2400" dirty="0"/>
                <a:t>计划</a:t>
              </a:r>
              <a:r>
                <a:rPr lang="en-US" altLang="zh-CN" sz="2400" dirty="0"/>
                <a:t>(SDP)</a:t>
              </a:r>
              <a:endParaRPr lang="zh-CN" altLang="zh-CN" sz="2400" dirty="0"/>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18" name="组合 17"/>
          <p:cNvGrpSpPr/>
          <p:nvPr/>
        </p:nvGrpSpPr>
        <p:grpSpPr>
          <a:xfrm>
            <a:off x="978062" y="1012976"/>
            <a:ext cx="10067308" cy="4575023"/>
            <a:chOff x="978062" y="1012976"/>
            <a:chExt cx="10067308" cy="4575023"/>
          </a:xfrm>
        </p:grpSpPr>
        <p:grpSp>
          <p:nvGrpSpPr>
            <p:cNvPr id="47" name="组合 46"/>
            <p:cNvGrpSpPr/>
            <p:nvPr/>
          </p:nvGrpSpPr>
          <p:grpSpPr>
            <a:xfrm>
              <a:off x="1209673" y="1012976"/>
              <a:ext cx="9835697" cy="4575023"/>
              <a:chOff x="1209673" y="2006600"/>
              <a:chExt cx="7593737" cy="3532186"/>
            </a:xfrm>
          </p:grpSpPr>
          <p:sp>
            <p:nvSpPr>
              <p:cNvPr id="2" name="矩形 1"/>
              <p:cNvSpPr/>
              <p:nvPr/>
            </p:nvSpPr>
            <p:spPr>
              <a:xfrm>
                <a:off x="1209673" y="2617635"/>
                <a:ext cx="7593737" cy="2921151"/>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1400287" y="2006600"/>
                <a:ext cx="7268653" cy="3136970"/>
                <a:chOff x="1400287" y="2006600"/>
                <a:chExt cx="7268653" cy="3136970"/>
              </a:xfrm>
            </p:grpSpPr>
            <p:sp>
              <p:nvSpPr>
                <p:cNvPr id="7" name="椭圆 6"/>
                <p:cNvSpPr/>
                <p:nvPr/>
              </p:nvSpPr>
              <p:spPr>
                <a:xfrm>
                  <a:off x="1506514"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7"/>
                <p:cNvSpPr/>
                <p:nvPr/>
              </p:nvSpPr>
              <p:spPr>
                <a:xfrm>
                  <a:off x="1603089" y="2301580"/>
                  <a:ext cx="832050" cy="632111"/>
                </a:xfrm>
                <a:custGeom>
                  <a:avLst/>
                  <a:gdLst>
                    <a:gd name="connsiteX0" fmla="*/ 332561 w 606914"/>
                    <a:gd name="connsiteY0" fmla="*/ 314722 h 461075"/>
                    <a:gd name="connsiteX1" fmla="*/ 522673 w 606914"/>
                    <a:gd name="connsiteY1" fmla="*/ 314722 h 461075"/>
                    <a:gd name="connsiteX2" fmla="*/ 539614 w 606914"/>
                    <a:gd name="connsiteY2" fmla="*/ 331552 h 461075"/>
                    <a:gd name="connsiteX3" fmla="*/ 522763 w 606914"/>
                    <a:gd name="connsiteY3" fmla="*/ 348382 h 461075"/>
                    <a:gd name="connsiteX4" fmla="*/ 332561 w 606914"/>
                    <a:gd name="connsiteY4" fmla="*/ 348382 h 461075"/>
                    <a:gd name="connsiteX5" fmla="*/ 315710 w 606914"/>
                    <a:gd name="connsiteY5" fmla="*/ 331552 h 461075"/>
                    <a:gd name="connsiteX6" fmla="*/ 332561 w 606914"/>
                    <a:gd name="connsiteY6" fmla="*/ 314722 h 461075"/>
                    <a:gd name="connsiteX7" fmla="*/ 176382 w 606914"/>
                    <a:gd name="connsiteY7" fmla="*/ 289604 h 461075"/>
                    <a:gd name="connsiteX8" fmla="*/ 103153 w 606914"/>
                    <a:gd name="connsiteY8" fmla="*/ 347707 h 461075"/>
                    <a:gd name="connsiteX9" fmla="*/ 249611 w 606914"/>
                    <a:gd name="connsiteY9" fmla="*/ 347707 h 461075"/>
                    <a:gd name="connsiteX10" fmla="*/ 176382 w 606914"/>
                    <a:gd name="connsiteY10" fmla="*/ 289604 h 461075"/>
                    <a:gd name="connsiteX11" fmla="*/ 176293 w 606914"/>
                    <a:gd name="connsiteY11" fmla="*/ 255941 h 461075"/>
                    <a:gd name="connsiteX12" fmla="*/ 284926 w 606914"/>
                    <a:gd name="connsiteY12" fmla="*/ 362031 h 461075"/>
                    <a:gd name="connsiteX13" fmla="*/ 268255 w 606914"/>
                    <a:gd name="connsiteY13" fmla="*/ 381548 h 461075"/>
                    <a:gd name="connsiteX14" fmla="*/ 268165 w 606914"/>
                    <a:gd name="connsiteY14" fmla="*/ 381548 h 461075"/>
                    <a:gd name="connsiteX15" fmla="*/ 84241 w 606914"/>
                    <a:gd name="connsiteY15" fmla="*/ 381548 h 461075"/>
                    <a:gd name="connsiteX16" fmla="*/ 67390 w 606914"/>
                    <a:gd name="connsiteY16" fmla="*/ 364717 h 461075"/>
                    <a:gd name="connsiteX17" fmla="*/ 176293 w 606914"/>
                    <a:gd name="connsiteY17" fmla="*/ 255941 h 461075"/>
                    <a:gd name="connsiteX18" fmla="*/ 332561 w 606914"/>
                    <a:gd name="connsiteY18" fmla="*/ 230538 h 461075"/>
                    <a:gd name="connsiteX19" fmla="*/ 522673 w 606914"/>
                    <a:gd name="connsiteY19" fmla="*/ 230538 h 461075"/>
                    <a:gd name="connsiteX20" fmla="*/ 539614 w 606914"/>
                    <a:gd name="connsiteY20" fmla="*/ 247368 h 461075"/>
                    <a:gd name="connsiteX21" fmla="*/ 522763 w 606914"/>
                    <a:gd name="connsiteY21" fmla="*/ 264198 h 461075"/>
                    <a:gd name="connsiteX22" fmla="*/ 332561 w 606914"/>
                    <a:gd name="connsiteY22" fmla="*/ 264198 h 461075"/>
                    <a:gd name="connsiteX23" fmla="*/ 315710 w 606914"/>
                    <a:gd name="connsiteY23" fmla="*/ 247368 h 461075"/>
                    <a:gd name="connsiteX24" fmla="*/ 332561 w 606914"/>
                    <a:gd name="connsiteY24" fmla="*/ 230538 h 461075"/>
                    <a:gd name="connsiteX25" fmla="*/ 176282 w 606914"/>
                    <a:gd name="connsiteY25" fmla="*/ 147025 h 461075"/>
                    <a:gd name="connsiteX26" fmla="*/ 150914 w 606914"/>
                    <a:gd name="connsiteY26" fmla="*/ 172270 h 461075"/>
                    <a:gd name="connsiteX27" fmla="*/ 176282 w 606914"/>
                    <a:gd name="connsiteY27" fmla="*/ 197604 h 461075"/>
                    <a:gd name="connsiteX28" fmla="*/ 201560 w 606914"/>
                    <a:gd name="connsiteY28" fmla="*/ 172270 h 461075"/>
                    <a:gd name="connsiteX29" fmla="*/ 176282 w 606914"/>
                    <a:gd name="connsiteY29" fmla="*/ 147025 h 461075"/>
                    <a:gd name="connsiteX30" fmla="*/ 332561 w 606914"/>
                    <a:gd name="connsiteY30" fmla="*/ 146353 h 461075"/>
                    <a:gd name="connsiteX31" fmla="*/ 522673 w 606914"/>
                    <a:gd name="connsiteY31" fmla="*/ 146353 h 461075"/>
                    <a:gd name="connsiteX32" fmla="*/ 539614 w 606914"/>
                    <a:gd name="connsiteY32" fmla="*/ 163183 h 461075"/>
                    <a:gd name="connsiteX33" fmla="*/ 522763 w 606914"/>
                    <a:gd name="connsiteY33" fmla="*/ 180013 h 461075"/>
                    <a:gd name="connsiteX34" fmla="*/ 332561 w 606914"/>
                    <a:gd name="connsiteY34" fmla="*/ 180013 h 461075"/>
                    <a:gd name="connsiteX35" fmla="*/ 315710 w 606914"/>
                    <a:gd name="connsiteY35" fmla="*/ 163183 h 461075"/>
                    <a:gd name="connsiteX36" fmla="*/ 332561 w 606914"/>
                    <a:gd name="connsiteY36" fmla="*/ 146353 h 461075"/>
                    <a:gd name="connsiteX37" fmla="*/ 176282 w 606914"/>
                    <a:gd name="connsiteY37" fmla="*/ 113187 h 461075"/>
                    <a:gd name="connsiteX38" fmla="*/ 235265 w 606914"/>
                    <a:gd name="connsiteY38" fmla="*/ 172180 h 461075"/>
                    <a:gd name="connsiteX39" fmla="*/ 176282 w 606914"/>
                    <a:gd name="connsiteY39" fmla="*/ 231173 h 461075"/>
                    <a:gd name="connsiteX40" fmla="*/ 117209 w 606914"/>
                    <a:gd name="connsiteY40" fmla="*/ 172180 h 461075"/>
                    <a:gd name="connsiteX41" fmla="*/ 176282 w 606914"/>
                    <a:gd name="connsiteY41" fmla="*/ 113187 h 461075"/>
                    <a:gd name="connsiteX42" fmla="*/ 50546 w 606914"/>
                    <a:gd name="connsiteY42" fmla="*/ 67300 h 461075"/>
                    <a:gd name="connsiteX43" fmla="*/ 33698 w 606914"/>
                    <a:gd name="connsiteY43" fmla="*/ 84125 h 461075"/>
                    <a:gd name="connsiteX44" fmla="*/ 33698 w 606914"/>
                    <a:gd name="connsiteY44" fmla="*/ 410600 h 461075"/>
                    <a:gd name="connsiteX45" fmla="*/ 50546 w 606914"/>
                    <a:gd name="connsiteY45" fmla="*/ 427425 h 461075"/>
                    <a:gd name="connsiteX46" fmla="*/ 556458 w 606914"/>
                    <a:gd name="connsiteY46" fmla="*/ 427425 h 461075"/>
                    <a:gd name="connsiteX47" fmla="*/ 573306 w 606914"/>
                    <a:gd name="connsiteY47" fmla="*/ 410600 h 461075"/>
                    <a:gd name="connsiteX48" fmla="*/ 573217 w 606914"/>
                    <a:gd name="connsiteY48" fmla="*/ 410600 h 461075"/>
                    <a:gd name="connsiteX49" fmla="*/ 573217 w 606914"/>
                    <a:gd name="connsiteY49" fmla="*/ 84125 h 461075"/>
                    <a:gd name="connsiteX50" fmla="*/ 556368 w 606914"/>
                    <a:gd name="connsiteY50" fmla="*/ 67300 h 461075"/>
                    <a:gd name="connsiteX51" fmla="*/ 387791 w 606914"/>
                    <a:gd name="connsiteY51" fmla="*/ 67300 h 461075"/>
                    <a:gd name="connsiteX52" fmla="*/ 387791 w 606914"/>
                    <a:gd name="connsiteY52" fmla="*/ 84125 h 461075"/>
                    <a:gd name="connsiteX53" fmla="*/ 370942 w 606914"/>
                    <a:gd name="connsiteY53" fmla="*/ 100950 h 461075"/>
                    <a:gd name="connsiteX54" fmla="*/ 235972 w 606914"/>
                    <a:gd name="connsiteY54" fmla="*/ 100950 h 461075"/>
                    <a:gd name="connsiteX55" fmla="*/ 219124 w 606914"/>
                    <a:gd name="connsiteY55" fmla="*/ 84125 h 461075"/>
                    <a:gd name="connsiteX56" fmla="*/ 219124 w 606914"/>
                    <a:gd name="connsiteY56" fmla="*/ 67300 h 461075"/>
                    <a:gd name="connsiteX57" fmla="*/ 253000 w 606914"/>
                    <a:gd name="connsiteY57" fmla="*/ 33650 h 461075"/>
                    <a:gd name="connsiteX58" fmla="*/ 253000 w 606914"/>
                    <a:gd name="connsiteY58" fmla="*/ 67300 h 461075"/>
                    <a:gd name="connsiteX59" fmla="*/ 354183 w 606914"/>
                    <a:gd name="connsiteY59" fmla="*/ 67300 h 461075"/>
                    <a:gd name="connsiteX60" fmla="*/ 354183 w 606914"/>
                    <a:gd name="connsiteY60" fmla="*/ 33650 h 461075"/>
                    <a:gd name="connsiteX61" fmla="*/ 236152 w 606914"/>
                    <a:gd name="connsiteY61" fmla="*/ 0 h 461075"/>
                    <a:gd name="connsiteX62" fmla="*/ 371032 w 606914"/>
                    <a:gd name="connsiteY62" fmla="*/ 0 h 461075"/>
                    <a:gd name="connsiteX63" fmla="*/ 387880 w 606914"/>
                    <a:gd name="connsiteY63" fmla="*/ 16825 h 461075"/>
                    <a:gd name="connsiteX64" fmla="*/ 387880 w 606914"/>
                    <a:gd name="connsiteY64" fmla="*/ 33650 h 461075"/>
                    <a:gd name="connsiteX65" fmla="*/ 556458 w 606914"/>
                    <a:gd name="connsiteY65" fmla="*/ 33650 h 461075"/>
                    <a:gd name="connsiteX66" fmla="*/ 606914 w 606914"/>
                    <a:gd name="connsiteY66" fmla="*/ 84125 h 461075"/>
                    <a:gd name="connsiteX67" fmla="*/ 606914 w 606914"/>
                    <a:gd name="connsiteY67" fmla="*/ 410600 h 461075"/>
                    <a:gd name="connsiteX68" fmla="*/ 556368 w 606914"/>
                    <a:gd name="connsiteY68" fmla="*/ 461075 h 461075"/>
                    <a:gd name="connsiteX69" fmla="*/ 50546 w 606914"/>
                    <a:gd name="connsiteY69" fmla="*/ 461075 h 461075"/>
                    <a:gd name="connsiteX70" fmla="*/ 0 w 606914"/>
                    <a:gd name="connsiteY70" fmla="*/ 410600 h 461075"/>
                    <a:gd name="connsiteX71" fmla="*/ 0 w 606914"/>
                    <a:gd name="connsiteY71" fmla="*/ 84125 h 461075"/>
                    <a:gd name="connsiteX72" fmla="*/ 50546 w 606914"/>
                    <a:gd name="connsiteY72" fmla="*/ 33650 h 461075"/>
                    <a:gd name="connsiteX73" fmla="*/ 219303 w 606914"/>
                    <a:gd name="connsiteY73" fmla="*/ 33650 h 461075"/>
                    <a:gd name="connsiteX74" fmla="*/ 219303 w 606914"/>
                    <a:gd name="connsiteY74" fmla="*/ 16825 h 461075"/>
                    <a:gd name="connsiteX75" fmla="*/ 236152 w 606914"/>
                    <a:gd name="connsiteY75" fmla="*/ 0 h 46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6914" h="461075">
                      <a:moveTo>
                        <a:pt x="332561" y="314722"/>
                      </a:moveTo>
                      <a:lnTo>
                        <a:pt x="522673" y="314722"/>
                      </a:lnTo>
                      <a:cubicBezTo>
                        <a:pt x="531995" y="314722"/>
                        <a:pt x="539614" y="322242"/>
                        <a:pt x="539614" y="331552"/>
                      </a:cubicBezTo>
                      <a:cubicBezTo>
                        <a:pt x="539614" y="340862"/>
                        <a:pt x="532085" y="348382"/>
                        <a:pt x="522763" y="348382"/>
                      </a:cubicBezTo>
                      <a:lnTo>
                        <a:pt x="332561" y="348382"/>
                      </a:lnTo>
                      <a:cubicBezTo>
                        <a:pt x="323239" y="348382"/>
                        <a:pt x="315710" y="340862"/>
                        <a:pt x="315710" y="331552"/>
                      </a:cubicBezTo>
                      <a:cubicBezTo>
                        <a:pt x="315710" y="322242"/>
                        <a:pt x="323239" y="314722"/>
                        <a:pt x="332561" y="314722"/>
                      </a:cubicBezTo>
                      <a:close/>
                      <a:moveTo>
                        <a:pt x="176382" y="289604"/>
                      </a:moveTo>
                      <a:cubicBezTo>
                        <a:pt x="140798" y="289604"/>
                        <a:pt x="110772" y="314403"/>
                        <a:pt x="103153" y="347707"/>
                      </a:cubicBezTo>
                      <a:lnTo>
                        <a:pt x="249611" y="347707"/>
                      </a:lnTo>
                      <a:cubicBezTo>
                        <a:pt x="241903" y="314582"/>
                        <a:pt x="211966" y="289604"/>
                        <a:pt x="176382" y="289604"/>
                      </a:cubicBezTo>
                      <a:close/>
                      <a:moveTo>
                        <a:pt x="176293" y="255941"/>
                      </a:moveTo>
                      <a:cubicBezTo>
                        <a:pt x="235450" y="255941"/>
                        <a:pt x="283672" y="303212"/>
                        <a:pt x="284926" y="362031"/>
                      </a:cubicBezTo>
                      <a:cubicBezTo>
                        <a:pt x="285106" y="362927"/>
                        <a:pt x="286002" y="381548"/>
                        <a:pt x="268255" y="381548"/>
                      </a:cubicBezTo>
                      <a:lnTo>
                        <a:pt x="268165" y="381548"/>
                      </a:lnTo>
                      <a:lnTo>
                        <a:pt x="84241" y="381548"/>
                      </a:lnTo>
                      <a:cubicBezTo>
                        <a:pt x="74919" y="381548"/>
                        <a:pt x="67390" y="374028"/>
                        <a:pt x="67390" y="364717"/>
                      </a:cubicBezTo>
                      <a:cubicBezTo>
                        <a:pt x="67390" y="304734"/>
                        <a:pt x="116239" y="255941"/>
                        <a:pt x="176293" y="255941"/>
                      </a:cubicBezTo>
                      <a:close/>
                      <a:moveTo>
                        <a:pt x="332561" y="230538"/>
                      </a:moveTo>
                      <a:lnTo>
                        <a:pt x="522673" y="230538"/>
                      </a:lnTo>
                      <a:cubicBezTo>
                        <a:pt x="531995" y="230538"/>
                        <a:pt x="539614" y="238058"/>
                        <a:pt x="539614" y="247368"/>
                      </a:cubicBezTo>
                      <a:cubicBezTo>
                        <a:pt x="539614" y="256678"/>
                        <a:pt x="532085" y="264198"/>
                        <a:pt x="522763" y="264198"/>
                      </a:cubicBezTo>
                      <a:lnTo>
                        <a:pt x="332561" y="264198"/>
                      </a:lnTo>
                      <a:cubicBezTo>
                        <a:pt x="323239" y="264198"/>
                        <a:pt x="315710" y="256678"/>
                        <a:pt x="315710" y="247368"/>
                      </a:cubicBezTo>
                      <a:cubicBezTo>
                        <a:pt x="315710" y="238058"/>
                        <a:pt x="323239" y="230538"/>
                        <a:pt x="332561" y="230538"/>
                      </a:cubicBezTo>
                      <a:close/>
                      <a:moveTo>
                        <a:pt x="176282" y="147025"/>
                      </a:moveTo>
                      <a:cubicBezTo>
                        <a:pt x="162388" y="147025"/>
                        <a:pt x="151003" y="158305"/>
                        <a:pt x="150914" y="172270"/>
                      </a:cubicBezTo>
                      <a:cubicBezTo>
                        <a:pt x="150914" y="186235"/>
                        <a:pt x="162298" y="197604"/>
                        <a:pt x="176282" y="197604"/>
                      </a:cubicBezTo>
                      <a:cubicBezTo>
                        <a:pt x="190266" y="197604"/>
                        <a:pt x="201560" y="186235"/>
                        <a:pt x="201560" y="172270"/>
                      </a:cubicBezTo>
                      <a:cubicBezTo>
                        <a:pt x="201560" y="158305"/>
                        <a:pt x="190266" y="147025"/>
                        <a:pt x="176282" y="147025"/>
                      </a:cubicBezTo>
                      <a:close/>
                      <a:moveTo>
                        <a:pt x="332561" y="146353"/>
                      </a:moveTo>
                      <a:lnTo>
                        <a:pt x="522673" y="146353"/>
                      </a:lnTo>
                      <a:cubicBezTo>
                        <a:pt x="531995" y="146353"/>
                        <a:pt x="539614" y="153963"/>
                        <a:pt x="539614" y="163183"/>
                      </a:cubicBezTo>
                      <a:cubicBezTo>
                        <a:pt x="539614" y="172493"/>
                        <a:pt x="532085" y="180013"/>
                        <a:pt x="522763" y="180013"/>
                      </a:cubicBezTo>
                      <a:lnTo>
                        <a:pt x="332561" y="180013"/>
                      </a:lnTo>
                      <a:cubicBezTo>
                        <a:pt x="323239" y="180013"/>
                        <a:pt x="315710" y="172493"/>
                        <a:pt x="315710" y="163183"/>
                      </a:cubicBezTo>
                      <a:cubicBezTo>
                        <a:pt x="315710" y="153873"/>
                        <a:pt x="323239" y="146353"/>
                        <a:pt x="332561" y="146353"/>
                      </a:cubicBezTo>
                      <a:close/>
                      <a:moveTo>
                        <a:pt x="176282" y="113187"/>
                      </a:moveTo>
                      <a:cubicBezTo>
                        <a:pt x="208732" y="113187"/>
                        <a:pt x="235265" y="139685"/>
                        <a:pt x="235265" y="172180"/>
                      </a:cubicBezTo>
                      <a:cubicBezTo>
                        <a:pt x="235265" y="204676"/>
                        <a:pt x="208732" y="231173"/>
                        <a:pt x="176282" y="231173"/>
                      </a:cubicBezTo>
                      <a:cubicBezTo>
                        <a:pt x="143742" y="231173"/>
                        <a:pt x="117209" y="204765"/>
                        <a:pt x="117209" y="172180"/>
                      </a:cubicBezTo>
                      <a:cubicBezTo>
                        <a:pt x="117209" y="139685"/>
                        <a:pt x="143742" y="113187"/>
                        <a:pt x="176282" y="113187"/>
                      </a:cubicBezTo>
                      <a:close/>
                      <a:moveTo>
                        <a:pt x="50546" y="67300"/>
                      </a:moveTo>
                      <a:cubicBezTo>
                        <a:pt x="41226" y="67300"/>
                        <a:pt x="33698" y="74818"/>
                        <a:pt x="33698" y="84125"/>
                      </a:cubicBezTo>
                      <a:lnTo>
                        <a:pt x="33698" y="410600"/>
                      </a:lnTo>
                      <a:cubicBezTo>
                        <a:pt x="33698" y="419908"/>
                        <a:pt x="41226" y="427425"/>
                        <a:pt x="50546" y="427425"/>
                      </a:cubicBezTo>
                      <a:lnTo>
                        <a:pt x="556458" y="427425"/>
                      </a:lnTo>
                      <a:cubicBezTo>
                        <a:pt x="565778" y="427425"/>
                        <a:pt x="573306" y="419908"/>
                        <a:pt x="573306" y="410600"/>
                      </a:cubicBezTo>
                      <a:lnTo>
                        <a:pt x="573217" y="410600"/>
                      </a:lnTo>
                      <a:lnTo>
                        <a:pt x="573217" y="84125"/>
                      </a:lnTo>
                      <a:cubicBezTo>
                        <a:pt x="573217" y="74818"/>
                        <a:pt x="565689" y="67300"/>
                        <a:pt x="556368" y="67300"/>
                      </a:cubicBezTo>
                      <a:lnTo>
                        <a:pt x="387791" y="67300"/>
                      </a:lnTo>
                      <a:lnTo>
                        <a:pt x="387791" y="84125"/>
                      </a:lnTo>
                      <a:cubicBezTo>
                        <a:pt x="387791" y="93432"/>
                        <a:pt x="380262" y="100950"/>
                        <a:pt x="370942" y="100950"/>
                      </a:cubicBezTo>
                      <a:lnTo>
                        <a:pt x="235972" y="100950"/>
                      </a:lnTo>
                      <a:cubicBezTo>
                        <a:pt x="226652" y="100950"/>
                        <a:pt x="219124" y="93432"/>
                        <a:pt x="219124" y="84125"/>
                      </a:cubicBezTo>
                      <a:lnTo>
                        <a:pt x="219124" y="67300"/>
                      </a:lnTo>
                      <a:close/>
                      <a:moveTo>
                        <a:pt x="253000" y="33650"/>
                      </a:moveTo>
                      <a:lnTo>
                        <a:pt x="253000" y="67300"/>
                      </a:lnTo>
                      <a:lnTo>
                        <a:pt x="354183" y="67300"/>
                      </a:lnTo>
                      <a:lnTo>
                        <a:pt x="354183" y="33650"/>
                      </a:lnTo>
                      <a:close/>
                      <a:moveTo>
                        <a:pt x="236152" y="0"/>
                      </a:moveTo>
                      <a:lnTo>
                        <a:pt x="371032" y="0"/>
                      </a:lnTo>
                      <a:cubicBezTo>
                        <a:pt x="380352" y="0"/>
                        <a:pt x="387880" y="7518"/>
                        <a:pt x="387880" y="16825"/>
                      </a:cubicBezTo>
                      <a:lnTo>
                        <a:pt x="387880" y="33650"/>
                      </a:lnTo>
                      <a:lnTo>
                        <a:pt x="556458" y="33650"/>
                      </a:lnTo>
                      <a:cubicBezTo>
                        <a:pt x="584330" y="33650"/>
                        <a:pt x="607004" y="56292"/>
                        <a:pt x="606914" y="84125"/>
                      </a:cubicBezTo>
                      <a:lnTo>
                        <a:pt x="606914" y="410600"/>
                      </a:lnTo>
                      <a:cubicBezTo>
                        <a:pt x="606914" y="438433"/>
                        <a:pt x="584240" y="461075"/>
                        <a:pt x="556368" y="461075"/>
                      </a:cubicBezTo>
                      <a:lnTo>
                        <a:pt x="50546" y="461075"/>
                      </a:lnTo>
                      <a:cubicBezTo>
                        <a:pt x="22674" y="461075"/>
                        <a:pt x="0" y="438433"/>
                        <a:pt x="0" y="410600"/>
                      </a:cubicBezTo>
                      <a:lnTo>
                        <a:pt x="0" y="84125"/>
                      </a:lnTo>
                      <a:cubicBezTo>
                        <a:pt x="0" y="56292"/>
                        <a:pt x="22674" y="33650"/>
                        <a:pt x="50546" y="33650"/>
                      </a:cubicBezTo>
                      <a:lnTo>
                        <a:pt x="219303" y="33650"/>
                      </a:lnTo>
                      <a:lnTo>
                        <a:pt x="219303" y="16825"/>
                      </a:lnTo>
                      <a:cubicBezTo>
                        <a:pt x="219303" y="7518"/>
                        <a:pt x="226831" y="0"/>
                        <a:pt x="236152"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矩形 25"/>
                <p:cNvSpPr/>
                <p:nvPr/>
              </p:nvSpPr>
              <p:spPr>
                <a:xfrm>
                  <a:off x="1400287" y="2933690"/>
                  <a:ext cx="7268653" cy="2209880"/>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smtClean="0">
                      <a:solidFill>
                        <a:schemeClr val="tx1">
                          <a:lumMod val="75000"/>
                          <a:lumOff val="25000"/>
                        </a:schemeClr>
                      </a:solidFill>
                      <a:latin typeface="+mn-ea"/>
                    </a:rPr>
                    <a:t>说明：</a:t>
                  </a:r>
                  <a:r>
                    <a:rPr lang="en-US" altLang="zh-CN" sz="2000" dirty="0" smtClean="0">
                      <a:solidFill>
                        <a:schemeClr val="tx1">
                          <a:lumMod val="75000"/>
                          <a:lumOff val="25000"/>
                        </a:schemeClr>
                      </a:solidFill>
                      <a:latin typeface="+mn-ea"/>
                    </a:rPr>
                    <a:t>《</a:t>
                  </a:r>
                  <a:r>
                    <a:rPr lang="zh-CN" altLang="en-US" sz="2000" b="1" dirty="0">
                      <a:solidFill>
                        <a:schemeClr val="tx1">
                          <a:lumMod val="75000"/>
                          <a:lumOff val="25000"/>
                        </a:schemeClr>
                      </a:solidFill>
                      <a:latin typeface="+mn-ea"/>
                    </a:rPr>
                    <a:t>软件开发计划</a:t>
                  </a:r>
                  <a:r>
                    <a:rPr lang="en-US" altLang="zh-CN" sz="2000" b="1" dirty="0">
                      <a:solidFill>
                        <a:schemeClr val="tx1">
                          <a:lumMod val="75000"/>
                          <a:lumOff val="25000"/>
                        </a:schemeClr>
                      </a:solidFill>
                      <a:latin typeface="+mn-ea"/>
                    </a:rPr>
                    <a:t>》(SDP)</a:t>
                  </a:r>
                  <a:r>
                    <a:rPr lang="zh-CN" altLang="en-US" sz="2000" dirty="0">
                      <a:solidFill>
                        <a:schemeClr val="tx1">
                          <a:lumMod val="75000"/>
                          <a:lumOff val="25000"/>
                        </a:schemeClr>
                      </a:solidFill>
                      <a:latin typeface="+mn-ea"/>
                    </a:rPr>
                    <a:t>描述开发者实施软件开发工作的计划，本文档中“软件开发”一词涵盖了</a:t>
                  </a:r>
                  <a:r>
                    <a:rPr lang="zh-CN" altLang="en-US" sz="2000" b="1" dirty="0">
                      <a:solidFill>
                        <a:schemeClr val="tx1">
                          <a:lumMod val="75000"/>
                          <a:lumOff val="25000"/>
                        </a:schemeClr>
                      </a:solidFill>
                      <a:latin typeface="+mn-ea"/>
                    </a:rPr>
                    <a:t>新开发</a:t>
                  </a:r>
                  <a:r>
                    <a:rPr lang="zh-CN" altLang="en-US" sz="2000"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修改</a:t>
                  </a:r>
                  <a:r>
                    <a:rPr lang="zh-CN" altLang="en-US" sz="2000"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重用</a:t>
                  </a:r>
                  <a:r>
                    <a:rPr lang="zh-CN" altLang="en-US" sz="2000"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再工程</a:t>
                  </a:r>
                  <a:r>
                    <a:rPr lang="zh-CN" altLang="en-US" sz="2000"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维护</a:t>
                  </a:r>
                  <a:r>
                    <a:rPr lang="zh-CN" altLang="en-US" sz="2000" dirty="0">
                      <a:solidFill>
                        <a:schemeClr val="tx1">
                          <a:lumMod val="75000"/>
                          <a:lumOff val="25000"/>
                        </a:schemeClr>
                      </a:solidFill>
                      <a:latin typeface="+mn-ea"/>
                    </a:rPr>
                    <a:t>和</a:t>
                  </a:r>
                  <a:r>
                    <a:rPr lang="zh-CN" altLang="en-US" sz="2000" b="1" dirty="0">
                      <a:solidFill>
                        <a:schemeClr val="tx1">
                          <a:lumMod val="75000"/>
                          <a:lumOff val="25000"/>
                        </a:schemeClr>
                      </a:solidFill>
                      <a:latin typeface="+mn-ea"/>
                    </a:rPr>
                    <a:t>由软件产品引起的其他所有的活动</a:t>
                  </a:r>
                  <a:r>
                    <a:rPr lang="zh-CN" altLang="en-US" sz="2000" dirty="0">
                      <a:solidFill>
                        <a:schemeClr val="tx1">
                          <a:lumMod val="75000"/>
                          <a:lumOff val="25000"/>
                        </a:schemeClr>
                      </a:solidFill>
                      <a:latin typeface="+mn-ea"/>
                    </a:rPr>
                    <a:t>。</a:t>
                  </a:r>
                  <a:r>
                    <a:rPr lang="en-US" altLang="zh-CN" sz="2000" dirty="0">
                      <a:solidFill>
                        <a:schemeClr val="tx1">
                          <a:lumMod val="75000"/>
                          <a:lumOff val="25000"/>
                        </a:schemeClr>
                      </a:solidFill>
                      <a:latin typeface="+mn-ea"/>
                    </a:rPr>
                    <a:t>SDP</a:t>
                  </a:r>
                  <a:r>
                    <a:rPr lang="zh-CN" altLang="en-US" sz="2000" dirty="0">
                      <a:solidFill>
                        <a:schemeClr val="tx1">
                          <a:lumMod val="75000"/>
                          <a:lumOff val="25000"/>
                        </a:schemeClr>
                      </a:solidFill>
                      <a:latin typeface="+mn-ea"/>
                    </a:rPr>
                    <a:t>是向</a:t>
                  </a:r>
                  <a:r>
                    <a:rPr lang="zh-CN" altLang="en-US" sz="2000" b="1" dirty="0">
                      <a:solidFill>
                        <a:schemeClr val="tx1">
                          <a:lumMod val="75000"/>
                          <a:lumOff val="25000"/>
                        </a:schemeClr>
                      </a:solidFill>
                      <a:latin typeface="+mn-ea"/>
                    </a:rPr>
                    <a:t>需求方</a:t>
                  </a:r>
                  <a:r>
                    <a:rPr lang="zh-CN" altLang="en-US" sz="2000" dirty="0">
                      <a:solidFill>
                        <a:schemeClr val="tx1">
                          <a:lumMod val="75000"/>
                          <a:lumOff val="25000"/>
                        </a:schemeClr>
                      </a:solidFill>
                      <a:latin typeface="+mn-ea"/>
                    </a:rPr>
                    <a:t>提供了解和监督软件开发过程、所使用的方法、每项活动的途径、项目的安排、组织及资源的一种手段。本计划的某些部分可视实际需要单独编制成册，例如，</a:t>
                  </a:r>
                  <a:r>
                    <a:rPr lang="zh-CN" altLang="en-US" sz="2000" b="1" dirty="0">
                      <a:solidFill>
                        <a:schemeClr val="tx1">
                          <a:lumMod val="75000"/>
                          <a:lumOff val="25000"/>
                        </a:schemeClr>
                      </a:solidFill>
                      <a:latin typeface="+mn-ea"/>
                    </a:rPr>
                    <a:t>软件配置管理计划</a:t>
                  </a:r>
                  <a:r>
                    <a:rPr lang="zh-CN" altLang="en-US" sz="2000"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软件质量保证计划</a:t>
                  </a:r>
                  <a:r>
                    <a:rPr lang="zh-CN" altLang="en-US" sz="2000" dirty="0">
                      <a:solidFill>
                        <a:schemeClr val="tx1">
                          <a:lumMod val="75000"/>
                          <a:lumOff val="25000"/>
                        </a:schemeClr>
                      </a:solidFill>
                      <a:latin typeface="+mn-ea"/>
                    </a:rPr>
                    <a:t>和</a:t>
                  </a:r>
                  <a:r>
                    <a:rPr lang="zh-CN" altLang="en-US" sz="2000" b="1" dirty="0">
                      <a:solidFill>
                        <a:schemeClr val="tx1">
                          <a:lumMod val="75000"/>
                          <a:lumOff val="25000"/>
                        </a:schemeClr>
                      </a:solidFill>
                      <a:latin typeface="+mn-ea"/>
                    </a:rPr>
                    <a:t>文档编制计划</a:t>
                  </a:r>
                  <a:r>
                    <a:rPr lang="zh-CN" altLang="en-US" sz="2000" dirty="0">
                      <a:solidFill>
                        <a:schemeClr val="tx1">
                          <a:lumMod val="75000"/>
                          <a:lumOff val="25000"/>
                        </a:schemeClr>
                      </a:solidFill>
                      <a:latin typeface="+mn-ea"/>
                    </a:rPr>
                    <a:t>等。</a:t>
                  </a:r>
                </a:p>
              </p:txBody>
            </p:sp>
          </p:grpSp>
        </p:grpSp>
        <p:sp>
          <p:nvSpPr>
            <p:cNvPr id="70" name="椭圆 69"/>
            <p:cNvSpPr/>
            <p:nvPr/>
          </p:nvSpPr>
          <p:spPr>
            <a:xfrm>
              <a:off x="978062" y="221377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38096751"/>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animEffect transition="in" filter="fade">
                                      <p:cBhvr>
                                        <p:cTn id="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406900" y="1308100"/>
            <a:ext cx="3378200" cy="3378200"/>
            <a:chOff x="3600450" y="933450"/>
            <a:chExt cx="4991100" cy="4991100"/>
          </a:xfrm>
        </p:grpSpPr>
        <p:sp>
          <p:nvSpPr>
            <p:cNvPr id="4" name="椭圆 3"/>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5080337" y="2397035"/>
            <a:ext cx="2031325" cy="1200329"/>
          </a:xfrm>
          <a:prstGeom prst="rect">
            <a:avLst/>
          </a:prstGeom>
          <a:noFill/>
        </p:spPr>
        <p:txBody>
          <a:bodyPr wrap="none" rtlCol="0">
            <a:spAutoFit/>
            <a:scene3d>
              <a:camera prst="orthographicFront"/>
              <a:lightRig rig="threePt" dir="t"/>
            </a:scene3d>
            <a:sp3d contourW="12700"/>
          </a:bodyPr>
          <a:lstStyle/>
          <a:p>
            <a:pPr algn="ctr">
              <a:defRPr/>
            </a:pPr>
            <a:r>
              <a:rPr lang="zh-CN" altLang="en-US" sz="3600" i="1" dirty="0">
                <a:solidFill>
                  <a:schemeClr val="bg1"/>
                </a:solidFill>
                <a:latin typeface="Century Gothic" panose="020B0502020202020204" pitchFamily="34" charset="0"/>
                <a:ea typeface="方正兰亭中黑_GBK" panose="02000000000000000000" pitchFamily="2" charset="-122"/>
              </a:rPr>
              <a:t>软件配置</a:t>
            </a:r>
            <a:endParaRPr lang="en-US" altLang="zh-CN" sz="3600" i="1" dirty="0">
              <a:solidFill>
                <a:schemeClr val="bg1"/>
              </a:solidFill>
              <a:latin typeface="Century Gothic" panose="020B0502020202020204" pitchFamily="34" charset="0"/>
              <a:ea typeface="方正兰亭中黑_GBK" panose="02000000000000000000" pitchFamily="2" charset="-122"/>
            </a:endParaRPr>
          </a:p>
          <a:p>
            <a:pPr algn="ctr">
              <a:defRPr/>
            </a:pPr>
            <a:r>
              <a:rPr lang="zh-CN" altLang="en-US" sz="3600" i="1" dirty="0">
                <a:solidFill>
                  <a:schemeClr val="bg1"/>
                </a:solidFill>
                <a:latin typeface="Century Gothic" panose="020B0502020202020204" pitchFamily="34" charset="0"/>
                <a:ea typeface="方正兰亭中黑_GBK" panose="02000000000000000000" pitchFamily="2" charset="-122"/>
              </a:rPr>
              <a:t>管理系统</a:t>
            </a:r>
            <a:endParaRPr lang="en-US" altLang="zh-CN" sz="3600" i="1" dirty="0">
              <a:solidFill>
                <a:schemeClr val="bg1"/>
              </a:solidFill>
              <a:latin typeface="Century Gothic" panose="020B0502020202020204" pitchFamily="34" charset="0"/>
              <a:ea typeface="方正兰亭中黑_GBK" panose="02000000000000000000" pitchFamily="2" charset="-122"/>
            </a:endParaRP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60000" y="-360000"/>
            <a:ext cx="3600000" cy="3600000"/>
          </a:xfrm>
          <a:prstGeom prst="rect">
            <a:avLst/>
          </a:prstGeom>
        </p:spPr>
      </p:pic>
    </p:spTree>
    <p:extLst>
      <p:ext uri="{BB962C8B-B14F-4D97-AF65-F5344CB8AC3E}">
        <p14:creationId xmlns:p14="http://schemas.microsoft.com/office/powerpoint/2010/main" val="3050308310"/>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53" presetClass="entr" presetSubtype="16"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4202559" cy="907242"/>
            <a:chOff x="611211" y="268578"/>
            <a:chExt cx="4202559" cy="907242"/>
          </a:xfrm>
        </p:grpSpPr>
        <p:sp>
          <p:nvSpPr>
            <p:cNvPr id="2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796121" y="455342"/>
              <a:ext cx="2834430" cy="461665"/>
            </a:xfrm>
            <a:prstGeom prst="rect">
              <a:avLst/>
            </a:prstGeom>
          </p:spPr>
          <p:txBody>
            <a:bodyPr wrap="none">
              <a:spAutoFit/>
            </a:bodyPr>
            <a:lstStyle/>
            <a:p>
              <a:r>
                <a:rPr lang="zh-CN" altLang="en-US" sz="2400" dirty="0" smtClean="0"/>
                <a:t>软件测试计划</a:t>
              </a:r>
              <a:r>
                <a:rPr lang="en-US" altLang="zh-CN" sz="2400" dirty="0"/>
                <a:t>(STP)</a:t>
              </a:r>
              <a:endParaRPr lang="zh-CN" altLang="zh-CN" sz="2400" dirty="0"/>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18" name="组合 17"/>
          <p:cNvGrpSpPr/>
          <p:nvPr/>
        </p:nvGrpSpPr>
        <p:grpSpPr>
          <a:xfrm>
            <a:off x="978062" y="1012976"/>
            <a:ext cx="10067308" cy="4575023"/>
            <a:chOff x="978062" y="1012976"/>
            <a:chExt cx="10067308" cy="4575023"/>
          </a:xfrm>
        </p:grpSpPr>
        <p:grpSp>
          <p:nvGrpSpPr>
            <p:cNvPr id="47" name="组合 46"/>
            <p:cNvGrpSpPr/>
            <p:nvPr/>
          </p:nvGrpSpPr>
          <p:grpSpPr>
            <a:xfrm>
              <a:off x="1209673" y="1012976"/>
              <a:ext cx="9835697" cy="4575023"/>
              <a:chOff x="1209673" y="2006600"/>
              <a:chExt cx="7593737" cy="3532186"/>
            </a:xfrm>
          </p:grpSpPr>
          <p:sp>
            <p:nvSpPr>
              <p:cNvPr id="2" name="矩形 1"/>
              <p:cNvSpPr/>
              <p:nvPr/>
            </p:nvSpPr>
            <p:spPr>
              <a:xfrm>
                <a:off x="1209673" y="2617635"/>
                <a:ext cx="7593737" cy="2921151"/>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1400287" y="2006600"/>
                <a:ext cx="7268653" cy="2424106"/>
                <a:chOff x="1400287" y="2006600"/>
                <a:chExt cx="7268653" cy="2424106"/>
              </a:xfrm>
            </p:grpSpPr>
            <p:sp>
              <p:nvSpPr>
                <p:cNvPr id="7" name="椭圆 6"/>
                <p:cNvSpPr/>
                <p:nvPr/>
              </p:nvSpPr>
              <p:spPr>
                <a:xfrm>
                  <a:off x="1506514"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7"/>
                <p:cNvSpPr/>
                <p:nvPr/>
              </p:nvSpPr>
              <p:spPr>
                <a:xfrm>
                  <a:off x="1603089" y="2301580"/>
                  <a:ext cx="832050" cy="632111"/>
                </a:xfrm>
                <a:custGeom>
                  <a:avLst/>
                  <a:gdLst>
                    <a:gd name="connsiteX0" fmla="*/ 332561 w 606914"/>
                    <a:gd name="connsiteY0" fmla="*/ 314722 h 461075"/>
                    <a:gd name="connsiteX1" fmla="*/ 522673 w 606914"/>
                    <a:gd name="connsiteY1" fmla="*/ 314722 h 461075"/>
                    <a:gd name="connsiteX2" fmla="*/ 539614 w 606914"/>
                    <a:gd name="connsiteY2" fmla="*/ 331552 h 461075"/>
                    <a:gd name="connsiteX3" fmla="*/ 522763 w 606914"/>
                    <a:gd name="connsiteY3" fmla="*/ 348382 h 461075"/>
                    <a:gd name="connsiteX4" fmla="*/ 332561 w 606914"/>
                    <a:gd name="connsiteY4" fmla="*/ 348382 h 461075"/>
                    <a:gd name="connsiteX5" fmla="*/ 315710 w 606914"/>
                    <a:gd name="connsiteY5" fmla="*/ 331552 h 461075"/>
                    <a:gd name="connsiteX6" fmla="*/ 332561 w 606914"/>
                    <a:gd name="connsiteY6" fmla="*/ 314722 h 461075"/>
                    <a:gd name="connsiteX7" fmla="*/ 176382 w 606914"/>
                    <a:gd name="connsiteY7" fmla="*/ 289604 h 461075"/>
                    <a:gd name="connsiteX8" fmla="*/ 103153 w 606914"/>
                    <a:gd name="connsiteY8" fmla="*/ 347707 h 461075"/>
                    <a:gd name="connsiteX9" fmla="*/ 249611 w 606914"/>
                    <a:gd name="connsiteY9" fmla="*/ 347707 h 461075"/>
                    <a:gd name="connsiteX10" fmla="*/ 176382 w 606914"/>
                    <a:gd name="connsiteY10" fmla="*/ 289604 h 461075"/>
                    <a:gd name="connsiteX11" fmla="*/ 176293 w 606914"/>
                    <a:gd name="connsiteY11" fmla="*/ 255941 h 461075"/>
                    <a:gd name="connsiteX12" fmla="*/ 284926 w 606914"/>
                    <a:gd name="connsiteY12" fmla="*/ 362031 h 461075"/>
                    <a:gd name="connsiteX13" fmla="*/ 268255 w 606914"/>
                    <a:gd name="connsiteY13" fmla="*/ 381548 h 461075"/>
                    <a:gd name="connsiteX14" fmla="*/ 268165 w 606914"/>
                    <a:gd name="connsiteY14" fmla="*/ 381548 h 461075"/>
                    <a:gd name="connsiteX15" fmla="*/ 84241 w 606914"/>
                    <a:gd name="connsiteY15" fmla="*/ 381548 h 461075"/>
                    <a:gd name="connsiteX16" fmla="*/ 67390 w 606914"/>
                    <a:gd name="connsiteY16" fmla="*/ 364717 h 461075"/>
                    <a:gd name="connsiteX17" fmla="*/ 176293 w 606914"/>
                    <a:gd name="connsiteY17" fmla="*/ 255941 h 461075"/>
                    <a:gd name="connsiteX18" fmla="*/ 332561 w 606914"/>
                    <a:gd name="connsiteY18" fmla="*/ 230538 h 461075"/>
                    <a:gd name="connsiteX19" fmla="*/ 522673 w 606914"/>
                    <a:gd name="connsiteY19" fmla="*/ 230538 h 461075"/>
                    <a:gd name="connsiteX20" fmla="*/ 539614 w 606914"/>
                    <a:gd name="connsiteY20" fmla="*/ 247368 h 461075"/>
                    <a:gd name="connsiteX21" fmla="*/ 522763 w 606914"/>
                    <a:gd name="connsiteY21" fmla="*/ 264198 h 461075"/>
                    <a:gd name="connsiteX22" fmla="*/ 332561 w 606914"/>
                    <a:gd name="connsiteY22" fmla="*/ 264198 h 461075"/>
                    <a:gd name="connsiteX23" fmla="*/ 315710 w 606914"/>
                    <a:gd name="connsiteY23" fmla="*/ 247368 h 461075"/>
                    <a:gd name="connsiteX24" fmla="*/ 332561 w 606914"/>
                    <a:gd name="connsiteY24" fmla="*/ 230538 h 461075"/>
                    <a:gd name="connsiteX25" fmla="*/ 176282 w 606914"/>
                    <a:gd name="connsiteY25" fmla="*/ 147025 h 461075"/>
                    <a:gd name="connsiteX26" fmla="*/ 150914 w 606914"/>
                    <a:gd name="connsiteY26" fmla="*/ 172270 h 461075"/>
                    <a:gd name="connsiteX27" fmla="*/ 176282 w 606914"/>
                    <a:gd name="connsiteY27" fmla="*/ 197604 h 461075"/>
                    <a:gd name="connsiteX28" fmla="*/ 201560 w 606914"/>
                    <a:gd name="connsiteY28" fmla="*/ 172270 h 461075"/>
                    <a:gd name="connsiteX29" fmla="*/ 176282 w 606914"/>
                    <a:gd name="connsiteY29" fmla="*/ 147025 h 461075"/>
                    <a:gd name="connsiteX30" fmla="*/ 332561 w 606914"/>
                    <a:gd name="connsiteY30" fmla="*/ 146353 h 461075"/>
                    <a:gd name="connsiteX31" fmla="*/ 522673 w 606914"/>
                    <a:gd name="connsiteY31" fmla="*/ 146353 h 461075"/>
                    <a:gd name="connsiteX32" fmla="*/ 539614 w 606914"/>
                    <a:gd name="connsiteY32" fmla="*/ 163183 h 461075"/>
                    <a:gd name="connsiteX33" fmla="*/ 522763 w 606914"/>
                    <a:gd name="connsiteY33" fmla="*/ 180013 h 461075"/>
                    <a:gd name="connsiteX34" fmla="*/ 332561 w 606914"/>
                    <a:gd name="connsiteY34" fmla="*/ 180013 h 461075"/>
                    <a:gd name="connsiteX35" fmla="*/ 315710 w 606914"/>
                    <a:gd name="connsiteY35" fmla="*/ 163183 h 461075"/>
                    <a:gd name="connsiteX36" fmla="*/ 332561 w 606914"/>
                    <a:gd name="connsiteY36" fmla="*/ 146353 h 461075"/>
                    <a:gd name="connsiteX37" fmla="*/ 176282 w 606914"/>
                    <a:gd name="connsiteY37" fmla="*/ 113187 h 461075"/>
                    <a:gd name="connsiteX38" fmla="*/ 235265 w 606914"/>
                    <a:gd name="connsiteY38" fmla="*/ 172180 h 461075"/>
                    <a:gd name="connsiteX39" fmla="*/ 176282 w 606914"/>
                    <a:gd name="connsiteY39" fmla="*/ 231173 h 461075"/>
                    <a:gd name="connsiteX40" fmla="*/ 117209 w 606914"/>
                    <a:gd name="connsiteY40" fmla="*/ 172180 h 461075"/>
                    <a:gd name="connsiteX41" fmla="*/ 176282 w 606914"/>
                    <a:gd name="connsiteY41" fmla="*/ 113187 h 461075"/>
                    <a:gd name="connsiteX42" fmla="*/ 50546 w 606914"/>
                    <a:gd name="connsiteY42" fmla="*/ 67300 h 461075"/>
                    <a:gd name="connsiteX43" fmla="*/ 33698 w 606914"/>
                    <a:gd name="connsiteY43" fmla="*/ 84125 h 461075"/>
                    <a:gd name="connsiteX44" fmla="*/ 33698 w 606914"/>
                    <a:gd name="connsiteY44" fmla="*/ 410600 h 461075"/>
                    <a:gd name="connsiteX45" fmla="*/ 50546 w 606914"/>
                    <a:gd name="connsiteY45" fmla="*/ 427425 h 461075"/>
                    <a:gd name="connsiteX46" fmla="*/ 556458 w 606914"/>
                    <a:gd name="connsiteY46" fmla="*/ 427425 h 461075"/>
                    <a:gd name="connsiteX47" fmla="*/ 573306 w 606914"/>
                    <a:gd name="connsiteY47" fmla="*/ 410600 h 461075"/>
                    <a:gd name="connsiteX48" fmla="*/ 573217 w 606914"/>
                    <a:gd name="connsiteY48" fmla="*/ 410600 h 461075"/>
                    <a:gd name="connsiteX49" fmla="*/ 573217 w 606914"/>
                    <a:gd name="connsiteY49" fmla="*/ 84125 h 461075"/>
                    <a:gd name="connsiteX50" fmla="*/ 556368 w 606914"/>
                    <a:gd name="connsiteY50" fmla="*/ 67300 h 461075"/>
                    <a:gd name="connsiteX51" fmla="*/ 387791 w 606914"/>
                    <a:gd name="connsiteY51" fmla="*/ 67300 h 461075"/>
                    <a:gd name="connsiteX52" fmla="*/ 387791 w 606914"/>
                    <a:gd name="connsiteY52" fmla="*/ 84125 h 461075"/>
                    <a:gd name="connsiteX53" fmla="*/ 370942 w 606914"/>
                    <a:gd name="connsiteY53" fmla="*/ 100950 h 461075"/>
                    <a:gd name="connsiteX54" fmla="*/ 235972 w 606914"/>
                    <a:gd name="connsiteY54" fmla="*/ 100950 h 461075"/>
                    <a:gd name="connsiteX55" fmla="*/ 219124 w 606914"/>
                    <a:gd name="connsiteY55" fmla="*/ 84125 h 461075"/>
                    <a:gd name="connsiteX56" fmla="*/ 219124 w 606914"/>
                    <a:gd name="connsiteY56" fmla="*/ 67300 h 461075"/>
                    <a:gd name="connsiteX57" fmla="*/ 253000 w 606914"/>
                    <a:gd name="connsiteY57" fmla="*/ 33650 h 461075"/>
                    <a:gd name="connsiteX58" fmla="*/ 253000 w 606914"/>
                    <a:gd name="connsiteY58" fmla="*/ 67300 h 461075"/>
                    <a:gd name="connsiteX59" fmla="*/ 354183 w 606914"/>
                    <a:gd name="connsiteY59" fmla="*/ 67300 h 461075"/>
                    <a:gd name="connsiteX60" fmla="*/ 354183 w 606914"/>
                    <a:gd name="connsiteY60" fmla="*/ 33650 h 461075"/>
                    <a:gd name="connsiteX61" fmla="*/ 236152 w 606914"/>
                    <a:gd name="connsiteY61" fmla="*/ 0 h 461075"/>
                    <a:gd name="connsiteX62" fmla="*/ 371032 w 606914"/>
                    <a:gd name="connsiteY62" fmla="*/ 0 h 461075"/>
                    <a:gd name="connsiteX63" fmla="*/ 387880 w 606914"/>
                    <a:gd name="connsiteY63" fmla="*/ 16825 h 461075"/>
                    <a:gd name="connsiteX64" fmla="*/ 387880 w 606914"/>
                    <a:gd name="connsiteY64" fmla="*/ 33650 h 461075"/>
                    <a:gd name="connsiteX65" fmla="*/ 556458 w 606914"/>
                    <a:gd name="connsiteY65" fmla="*/ 33650 h 461075"/>
                    <a:gd name="connsiteX66" fmla="*/ 606914 w 606914"/>
                    <a:gd name="connsiteY66" fmla="*/ 84125 h 461075"/>
                    <a:gd name="connsiteX67" fmla="*/ 606914 w 606914"/>
                    <a:gd name="connsiteY67" fmla="*/ 410600 h 461075"/>
                    <a:gd name="connsiteX68" fmla="*/ 556368 w 606914"/>
                    <a:gd name="connsiteY68" fmla="*/ 461075 h 461075"/>
                    <a:gd name="connsiteX69" fmla="*/ 50546 w 606914"/>
                    <a:gd name="connsiteY69" fmla="*/ 461075 h 461075"/>
                    <a:gd name="connsiteX70" fmla="*/ 0 w 606914"/>
                    <a:gd name="connsiteY70" fmla="*/ 410600 h 461075"/>
                    <a:gd name="connsiteX71" fmla="*/ 0 w 606914"/>
                    <a:gd name="connsiteY71" fmla="*/ 84125 h 461075"/>
                    <a:gd name="connsiteX72" fmla="*/ 50546 w 606914"/>
                    <a:gd name="connsiteY72" fmla="*/ 33650 h 461075"/>
                    <a:gd name="connsiteX73" fmla="*/ 219303 w 606914"/>
                    <a:gd name="connsiteY73" fmla="*/ 33650 h 461075"/>
                    <a:gd name="connsiteX74" fmla="*/ 219303 w 606914"/>
                    <a:gd name="connsiteY74" fmla="*/ 16825 h 461075"/>
                    <a:gd name="connsiteX75" fmla="*/ 236152 w 606914"/>
                    <a:gd name="connsiteY75" fmla="*/ 0 h 46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6914" h="461075">
                      <a:moveTo>
                        <a:pt x="332561" y="314722"/>
                      </a:moveTo>
                      <a:lnTo>
                        <a:pt x="522673" y="314722"/>
                      </a:lnTo>
                      <a:cubicBezTo>
                        <a:pt x="531995" y="314722"/>
                        <a:pt x="539614" y="322242"/>
                        <a:pt x="539614" y="331552"/>
                      </a:cubicBezTo>
                      <a:cubicBezTo>
                        <a:pt x="539614" y="340862"/>
                        <a:pt x="532085" y="348382"/>
                        <a:pt x="522763" y="348382"/>
                      </a:cubicBezTo>
                      <a:lnTo>
                        <a:pt x="332561" y="348382"/>
                      </a:lnTo>
                      <a:cubicBezTo>
                        <a:pt x="323239" y="348382"/>
                        <a:pt x="315710" y="340862"/>
                        <a:pt x="315710" y="331552"/>
                      </a:cubicBezTo>
                      <a:cubicBezTo>
                        <a:pt x="315710" y="322242"/>
                        <a:pt x="323239" y="314722"/>
                        <a:pt x="332561" y="314722"/>
                      </a:cubicBezTo>
                      <a:close/>
                      <a:moveTo>
                        <a:pt x="176382" y="289604"/>
                      </a:moveTo>
                      <a:cubicBezTo>
                        <a:pt x="140798" y="289604"/>
                        <a:pt x="110772" y="314403"/>
                        <a:pt x="103153" y="347707"/>
                      </a:cubicBezTo>
                      <a:lnTo>
                        <a:pt x="249611" y="347707"/>
                      </a:lnTo>
                      <a:cubicBezTo>
                        <a:pt x="241903" y="314582"/>
                        <a:pt x="211966" y="289604"/>
                        <a:pt x="176382" y="289604"/>
                      </a:cubicBezTo>
                      <a:close/>
                      <a:moveTo>
                        <a:pt x="176293" y="255941"/>
                      </a:moveTo>
                      <a:cubicBezTo>
                        <a:pt x="235450" y="255941"/>
                        <a:pt x="283672" y="303212"/>
                        <a:pt x="284926" y="362031"/>
                      </a:cubicBezTo>
                      <a:cubicBezTo>
                        <a:pt x="285106" y="362927"/>
                        <a:pt x="286002" y="381548"/>
                        <a:pt x="268255" y="381548"/>
                      </a:cubicBezTo>
                      <a:lnTo>
                        <a:pt x="268165" y="381548"/>
                      </a:lnTo>
                      <a:lnTo>
                        <a:pt x="84241" y="381548"/>
                      </a:lnTo>
                      <a:cubicBezTo>
                        <a:pt x="74919" y="381548"/>
                        <a:pt x="67390" y="374028"/>
                        <a:pt x="67390" y="364717"/>
                      </a:cubicBezTo>
                      <a:cubicBezTo>
                        <a:pt x="67390" y="304734"/>
                        <a:pt x="116239" y="255941"/>
                        <a:pt x="176293" y="255941"/>
                      </a:cubicBezTo>
                      <a:close/>
                      <a:moveTo>
                        <a:pt x="332561" y="230538"/>
                      </a:moveTo>
                      <a:lnTo>
                        <a:pt x="522673" y="230538"/>
                      </a:lnTo>
                      <a:cubicBezTo>
                        <a:pt x="531995" y="230538"/>
                        <a:pt x="539614" y="238058"/>
                        <a:pt x="539614" y="247368"/>
                      </a:cubicBezTo>
                      <a:cubicBezTo>
                        <a:pt x="539614" y="256678"/>
                        <a:pt x="532085" y="264198"/>
                        <a:pt x="522763" y="264198"/>
                      </a:cubicBezTo>
                      <a:lnTo>
                        <a:pt x="332561" y="264198"/>
                      </a:lnTo>
                      <a:cubicBezTo>
                        <a:pt x="323239" y="264198"/>
                        <a:pt x="315710" y="256678"/>
                        <a:pt x="315710" y="247368"/>
                      </a:cubicBezTo>
                      <a:cubicBezTo>
                        <a:pt x="315710" y="238058"/>
                        <a:pt x="323239" y="230538"/>
                        <a:pt x="332561" y="230538"/>
                      </a:cubicBezTo>
                      <a:close/>
                      <a:moveTo>
                        <a:pt x="176282" y="147025"/>
                      </a:moveTo>
                      <a:cubicBezTo>
                        <a:pt x="162388" y="147025"/>
                        <a:pt x="151003" y="158305"/>
                        <a:pt x="150914" y="172270"/>
                      </a:cubicBezTo>
                      <a:cubicBezTo>
                        <a:pt x="150914" y="186235"/>
                        <a:pt x="162298" y="197604"/>
                        <a:pt x="176282" y="197604"/>
                      </a:cubicBezTo>
                      <a:cubicBezTo>
                        <a:pt x="190266" y="197604"/>
                        <a:pt x="201560" y="186235"/>
                        <a:pt x="201560" y="172270"/>
                      </a:cubicBezTo>
                      <a:cubicBezTo>
                        <a:pt x="201560" y="158305"/>
                        <a:pt x="190266" y="147025"/>
                        <a:pt x="176282" y="147025"/>
                      </a:cubicBezTo>
                      <a:close/>
                      <a:moveTo>
                        <a:pt x="332561" y="146353"/>
                      </a:moveTo>
                      <a:lnTo>
                        <a:pt x="522673" y="146353"/>
                      </a:lnTo>
                      <a:cubicBezTo>
                        <a:pt x="531995" y="146353"/>
                        <a:pt x="539614" y="153963"/>
                        <a:pt x="539614" y="163183"/>
                      </a:cubicBezTo>
                      <a:cubicBezTo>
                        <a:pt x="539614" y="172493"/>
                        <a:pt x="532085" y="180013"/>
                        <a:pt x="522763" y="180013"/>
                      </a:cubicBezTo>
                      <a:lnTo>
                        <a:pt x="332561" y="180013"/>
                      </a:lnTo>
                      <a:cubicBezTo>
                        <a:pt x="323239" y="180013"/>
                        <a:pt x="315710" y="172493"/>
                        <a:pt x="315710" y="163183"/>
                      </a:cubicBezTo>
                      <a:cubicBezTo>
                        <a:pt x="315710" y="153873"/>
                        <a:pt x="323239" y="146353"/>
                        <a:pt x="332561" y="146353"/>
                      </a:cubicBezTo>
                      <a:close/>
                      <a:moveTo>
                        <a:pt x="176282" y="113187"/>
                      </a:moveTo>
                      <a:cubicBezTo>
                        <a:pt x="208732" y="113187"/>
                        <a:pt x="235265" y="139685"/>
                        <a:pt x="235265" y="172180"/>
                      </a:cubicBezTo>
                      <a:cubicBezTo>
                        <a:pt x="235265" y="204676"/>
                        <a:pt x="208732" y="231173"/>
                        <a:pt x="176282" y="231173"/>
                      </a:cubicBezTo>
                      <a:cubicBezTo>
                        <a:pt x="143742" y="231173"/>
                        <a:pt x="117209" y="204765"/>
                        <a:pt x="117209" y="172180"/>
                      </a:cubicBezTo>
                      <a:cubicBezTo>
                        <a:pt x="117209" y="139685"/>
                        <a:pt x="143742" y="113187"/>
                        <a:pt x="176282" y="113187"/>
                      </a:cubicBezTo>
                      <a:close/>
                      <a:moveTo>
                        <a:pt x="50546" y="67300"/>
                      </a:moveTo>
                      <a:cubicBezTo>
                        <a:pt x="41226" y="67300"/>
                        <a:pt x="33698" y="74818"/>
                        <a:pt x="33698" y="84125"/>
                      </a:cubicBezTo>
                      <a:lnTo>
                        <a:pt x="33698" y="410600"/>
                      </a:lnTo>
                      <a:cubicBezTo>
                        <a:pt x="33698" y="419908"/>
                        <a:pt x="41226" y="427425"/>
                        <a:pt x="50546" y="427425"/>
                      </a:cubicBezTo>
                      <a:lnTo>
                        <a:pt x="556458" y="427425"/>
                      </a:lnTo>
                      <a:cubicBezTo>
                        <a:pt x="565778" y="427425"/>
                        <a:pt x="573306" y="419908"/>
                        <a:pt x="573306" y="410600"/>
                      </a:cubicBezTo>
                      <a:lnTo>
                        <a:pt x="573217" y="410600"/>
                      </a:lnTo>
                      <a:lnTo>
                        <a:pt x="573217" y="84125"/>
                      </a:lnTo>
                      <a:cubicBezTo>
                        <a:pt x="573217" y="74818"/>
                        <a:pt x="565689" y="67300"/>
                        <a:pt x="556368" y="67300"/>
                      </a:cubicBezTo>
                      <a:lnTo>
                        <a:pt x="387791" y="67300"/>
                      </a:lnTo>
                      <a:lnTo>
                        <a:pt x="387791" y="84125"/>
                      </a:lnTo>
                      <a:cubicBezTo>
                        <a:pt x="387791" y="93432"/>
                        <a:pt x="380262" y="100950"/>
                        <a:pt x="370942" y="100950"/>
                      </a:cubicBezTo>
                      <a:lnTo>
                        <a:pt x="235972" y="100950"/>
                      </a:lnTo>
                      <a:cubicBezTo>
                        <a:pt x="226652" y="100950"/>
                        <a:pt x="219124" y="93432"/>
                        <a:pt x="219124" y="84125"/>
                      </a:cubicBezTo>
                      <a:lnTo>
                        <a:pt x="219124" y="67300"/>
                      </a:lnTo>
                      <a:close/>
                      <a:moveTo>
                        <a:pt x="253000" y="33650"/>
                      </a:moveTo>
                      <a:lnTo>
                        <a:pt x="253000" y="67300"/>
                      </a:lnTo>
                      <a:lnTo>
                        <a:pt x="354183" y="67300"/>
                      </a:lnTo>
                      <a:lnTo>
                        <a:pt x="354183" y="33650"/>
                      </a:lnTo>
                      <a:close/>
                      <a:moveTo>
                        <a:pt x="236152" y="0"/>
                      </a:moveTo>
                      <a:lnTo>
                        <a:pt x="371032" y="0"/>
                      </a:lnTo>
                      <a:cubicBezTo>
                        <a:pt x="380352" y="0"/>
                        <a:pt x="387880" y="7518"/>
                        <a:pt x="387880" y="16825"/>
                      </a:cubicBezTo>
                      <a:lnTo>
                        <a:pt x="387880" y="33650"/>
                      </a:lnTo>
                      <a:lnTo>
                        <a:pt x="556458" y="33650"/>
                      </a:lnTo>
                      <a:cubicBezTo>
                        <a:pt x="584330" y="33650"/>
                        <a:pt x="607004" y="56292"/>
                        <a:pt x="606914" y="84125"/>
                      </a:cubicBezTo>
                      <a:lnTo>
                        <a:pt x="606914" y="410600"/>
                      </a:lnTo>
                      <a:cubicBezTo>
                        <a:pt x="606914" y="438433"/>
                        <a:pt x="584240" y="461075"/>
                        <a:pt x="556368" y="461075"/>
                      </a:cubicBezTo>
                      <a:lnTo>
                        <a:pt x="50546" y="461075"/>
                      </a:lnTo>
                      <a:cubicBezTo>
                        <a:pt x="22674" y="461075"/>
                        <a:pt x="0" y="438433"/>
                        <a:pt x="0" y="410600"/>
                      </a:cubicBezTo>
                      <a:lnTo>
                        <a:pt x="0" y="84125"/>
                      </a:lnTo>
                      <a:cubicBezTo>
                        <a:pt x="0" y="56292"/>
                        <a:pt x="22674" y="33650"/>
                        <a:pt x="50546" y="33650"/>
                      </a:cubicBezTo>
                      <a:lnTo>
                        <a:pt x="219303" y="33650"/>
                      </a:lnTo>
                      <a:lnTo>
                        <a:pt x="219303" y="16825"/>
                      </a:lnTo>
                      <a:cubicBezTo>
                        <a:pt x="219303" y="7518"/>
                        <a:pt x="226831" y="0"/>
                        <a:pt x="236152"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矩形 25"/>
                <p:cNvSpPr/>
                <p:nvPr/>
              </p:nvSpPr>
              <p:spPr>
                <a:xfrm>
                  <a:off x="1400287" y="2933690"/>
                  <a:ext cx="7268653" cy="1497016"/>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smtClean="0">
                      <a:solidFill>
                        <a:schemeClr val="tx1">
                          <a:lumMod val="75000"/>
                          <a:lumOff val="25000"/>
                        </a:schemeClr>
                      </a:solidFill>
                      <a:latin typeface="+mn-ea"/>
                    </a:rPr>
                    <a:t>说明：</a:t>
                  </a:r>
                  <a:r>
                    <a:rPr lang="en-US" altLang="zh-CN" sz="2000" b="1"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软件测试计划</a:t>
                  </a:r>
                  <a:r>
                    <a:rPr lang="en-US" altLang="zh-CN" sz="2000" b="1"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a:t>
                  </a:r>
                  <a:r>
                    <a:rPr lang="en-US" altLang="zh-CN" sz="2000" b="1" dirty="0">
                      <a:solidFill>
                        <a:schemeClr val="tx1">
                          <a:lumMod val="75000"/>
                          <a:lumOff val="25000"/>
                        </a:schemeClr>
                      </a:solidFill>
                      <a:latin typeface="+mn-ea"/>
                    </a:rPr>
                    <a:t>STP)</a:t>
                  </a:r>
                  <a:r>
                    <a:rPr lang="zh-CN" altLang="en-US" sz="2000" dirty="0">
                      <a:solidFill>
                        <a:schemeClr val="tx1">
                          <a:lumMod val="75000"/>
                          <a:lumOff val="25000"/>
                        </a:schemeClr>
                      </a:solidFill>
                      <a:latin typeface="+mn-ea"/>
                    </a:rPr>
                    <a:t>描述对</a:t>
                  </a:r>
                  <a:r>
                    <a:rPr lang="zh-CN" altLang="en-US" sz="2000" b="1" dirty="0">
                      <a:solidFill>
                        <a:schemeClr val="tx1">
                          <a:lumMod val="75000"/>
                          <a:lumOff val="25000"/>
                        </a:schemeClr>
                      </a:solidFill>
                      <a:latin typeface="+mn-ea"/>
                    </a:rPr>
                    <a:t>计算机软件</a:t>
                  </a:r>
                  <a:r>
                    <a:rPr lang="zh-CN" altLang="en-US" sz="2000" b="1" dirty="0" smtClean="0">
                      <a:solidFill>
                        <a:schemeClr val="tx1">
                          <a:lumMod val="75000"/>
                          <a:lumOff val="25000"/>
                        </a:schemeClr>
                      </a:solidFill>
                      <a:latin typeface="+mn-ea"/>
                    </a:rPr>
                    <a:t>配置项</a:t>
                  </a:r>
                  <a:r>
                    <a:rPr lang="en-US" altLang="zh-CN" sz="2000" b="1" dirty="0" smtClean="0">
                      <a:solidFill>
                        <a:schemeClr val="tx1">
                          <a:lumMod val="75000"/>
                          <a:lumOff val="25000"/>
                        </a:schemeClr>
                      </a:solidFill>
                      <a:latin typeface="+mn-ea"/>
                    </a:rPr>
                    <a:t>(CSCI)</a:t>
                  </a:r>
                  <a:r>
                    <a:rPr lang="en-US" altLang="zh-CN" sz="2000" dirty="0" smtClean="0">
                      <a:solidFill>
                        <a:schemeClr val="tx1">
                          <a:lumMod val="75000"/>
                          <a:lumOff val="25000"/>
                        </a:schemeClr>
                      </a:solidFill>
                      <a:latin typeface="+mn-ea"/>
                    </a:rPr>
                    <a:t>,</a:t>
                  </a:r>
                  <a:r>
                    <a:rPr lang="zh-CN" altLang="en-US" sz="2000" b="1" dirty="0">
                      <a:solidFill>
                        <a:schemeClr val="tx1">
                          <a:lumMod val="75000"/>
                          <a:lumOff val="25000"/>
                        </a:schemeClr>
                      </a:solidFill>
                      <a:latin typeface="+mn-ea"/>
                    </a:rPr>
                    <a:t>系统</a:t>
                  </a:r>
                  <a:r>
                    <a:rPr lang="zh-CN" altLang="en-US" sz="2000" dirty="0">
                      <a:solidFill>
                        <a:schemeClr val="tx1">
                          <a:lumMod val="75000"/>
                          <a:lumOff val="25000"/>
                        </a:schemeClr>
                      </a:solidFill>
                      <a:latin typeface="+mn-ea"/>
                    </a:rPr>
                    <a:t>或</a:t>
                  </a:r>
                  <a:r>
                    <a:rPr lang="zh-CN" altLang="en-US" sz="2000" b="1" dirty="0">
                      <a:solidFill>
                        <a:schemeClr val="tx1">
                          <a:lumMod val="75000"/>
                          <a:lumOff val="25000"/>
                        </a:schemeClr>
                      </a:solidFill>
                      <a:latin typeface="+mn-ea"/>
                    </a:rPr>
                    <a:t>子系统</a:t>
                  </a:r>
                  <a:r>
                    <a:rPr lang="zh-CN" altLang="en-US" sz="2000" dirty="0">
                      <a:solidFill>
                        <a:schemeClr val="tx1">
                          <a:lumMod val="75000"/>
                          <a:lumOff val="25000"/>
                        </a:schemeClr>
                      </a:solidFill>
                      <a:latin typeface="+mn-ea"/>
                    </a:rPr>
                    <a:t>进行合格性测试的计划安排。内容包括进行</a:t>
                  </a:r>
                  <a:r>
                    <a:rPr lang="zh-CN" altLang="en-US" sz="2000" b="1" dirty="0">
                      <a:solidFill>
                        <a:schemeClr val="tx1">
                          <a:lumMod val="75000"/>
                          <a:lumOff val="25000"/>
                        </a:schemeClr>
                      </a:solidFill>
                      <a:latin typeface="+mn-ea"/>
                    </a:rPr>
                    <a:t>测试的环境</a:t>
                  </a:r>
                  <a:r>
                    <a:rPr lang="zh-CN" altLang="en-US" sz="2000"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测试工作的标识</a:t>
                  </a:r>
                  <a:r>
                    <a:rPr lang="zh-CN" altLang="en-US" sz="2000" dirty="0">
                      <a:solidFill>
                        <a:schemeClr val="tx1">
                          <a:lumMod val="75000"/>
                          <a:lumOff val="25000"/>
                        </a:schemeClr>
                      </a:solidFill>
                      <a:latin typeface="+mn-ea"/>
                    </a:rPr>
                    <a:t>及</a:t>
                  </a:r>
                  <a:r>
                    <a:rPr lang="zh-CN" altLang="en-US" sz="2000" b="1" dirty="0">
                      <a:solidFill>
                        <a:schemeClr val="tx1">
                          <a:lumMod val="75000"/>
                          <a:lumOff val="25000"/>
                        </a:schemeClr>
                      </a:solidFill>
                      <a:latin typeface="+mn-ea"/>
                    </a:rPr>
                    <a:t>测试工作的时间安排</a:t>
                  </a:r>
                  <a:r>
                    <a:rPr lang="zh-CN" altLang="en-US" sz="2000" dirty="0">
                      <a:solidFill>
                        <a:schemeClr val="tx1">
                          <a:lumMod val="75000"/>
                          <a:lumOff val="25000"/>
                        </a:schemeClr>
                      </a:solidFill>
                      <a:latin typeface="+mn-ea"/>
                    </a:rPr>
                    <a:t>等</a:t>
                  </a:r>
                  <a:r>
                    <a:rPr lang="zh-CN" altLang="en-US" sz="2000" dirty="0" smtClean="0">
                      <a:solidFill>
                        <a:schemeClr val="tx1">
                          <a:lumMod val="75000"/>
                          <a:lumOff val="25000"/>
                        </a:schemeClr>
                      </a:solidFill>
                      <a:latin typeface="+mn-ea"/>
                    </a:rPr>
                    <a:t>。通常</a:t>
                  </a:r>
                  <a:r>
                    <a:rPr lang="zh-CN" altLang="en-US" sz="2000" dirty="0">
                      <a:solidFill>
                        <a:schemeClr val="tx1">
                          <a:lumMod val="75000"/>
                          <a:lumOff val="25000"/>
                        </a:schemeClr>
                      </a:solidFill>
                      <a:latin typeface="+mn-ea"/>
                    </a:rPr>
                    <a:t>每个项目只有一个</a:t>
                  </a:r>
                  <a:r>
                    <a:rPr lang="en-US" altLang="zh-CN" sz="2000" dirty="0">
                      <a:solidFill>
                        <a:schemeClr val="tx1">
                          <a:lumMod val="75000"/>
                          <a:lumOff val="25000"/>
                        </a:schemeClr>
                      </a:solidFill>
                      <a:latin typeface="+mn-ea"/>
                    </a:rPr>
                    <a:t>STP,</a:t>
                  </a:r>
                  <a:r>
                    <a:rPr lang="zh-CN" altLang="en-US" sz="2000" dirty="0">
                      <a:solidFill>
                        <a:schemeClr val="tx1">
                          <a:lumMod val="75000"/>
                          <a:lumOff val="25000"/>
                        </a:schemeClr>
                      </a:solidFill>
                      <a:latin typeface="+mn-ea"/>
                    </a:rPr>
                    <a:t>使得需方能够对合格性测试计划的充分性作出评估。</a:t>
                  </a:r>
                </a:p>
              </p:txBody>
            </p:sp>
          </p:grpSp>
        </p:grpSp>
        <p:sp>
          <p:nvSpPr>
            <p:cNvPr id="70" name="椭圆 69"/>
            <p:cNvSpPr/>
            <p:nvPr/>
          </p:nvSpPr>
          <p:spPr>
            <a:xfrm>
              <a:off x="978062" y="221377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520769926"/>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animEffect transition="in" filter="fade">
                                      <p:cBhvr>
                                        <p:cTn id="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4202559" cy="907242"/>
            <a:chOff x="611211" y="268578"/>
            <a:chExt cx="4202559" cy="907242"/>
          </a:xfrm>
        </p:grpSpPr>
        <p:sp>
          <p:nvSpPr>
            <p:cNvPr id="2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796121" y="518108"/>
              <a:ext cx="2731838" cy="461665"/>
            </a:xfrm>
            <a:prstGeom prst="rect">
              <a:avLst/>
            </a:prstGeom>
          </p:spPr>
          <p:txBody>
            <a:bodyPr wrap="none">
              <a:spAutoFit/>
            </a:bodyPr>
            <a:lstStyle/>
            <a:p>
              <a:r>
                <a:rPr lang="zh-CN" altLang="en-US" sz="2400" dirty="0" smtClean="0"/>
                <a:t>软件</a:t>
              </a:r>
              <a:r>
                <a:rPr lang="zh-CN" altLang="en-US" sz="2400" dirty="0"/>
                <a:t>安装计划</a:t>
              </a:r>
              <a:r>
                <a:rPr lang="en-US" altLang="zh-CN" sz="2400" dirty="0"/>
                <a:t>(SIP)</a:t>
              </a:r>
              <a:endParaRPr lang="zh-CN" altLang="zh-CN" sz="2400" dirty="0"/>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4" name="组合 3"/>
          <p:cNvGrpSpPr/>
          <p:nvPr/>
        </p:nvGrpSpPr>
        <p:grpSpPr>
          <a:xfrm>
            <a:off x="978062" y="1012976"/>
            <a:ext cx="10067308" cy="4575023"/>
            <a:chOff x="978062" y="1012976"/>
            <a:chExt cx="10067308" cy="4575023"/>
          </a:xfrm>
        </p:grpSpPr>
        <p:grpSp>
          <p:nvGrpSpPr>
            <p:cNvPr id="18" name="组合 17"/>
            <p:cNvGrpSpPr/>
            <p:nvPr/>
          </p:nvGrpSpPr>
          <p:grpSpPr>
            <a:xfrm>
              <a:off x="978062" y="1012976"/>
              <a:ext cx="10067308" cy="4575023"/>
              <a:chOff x="978062" y="1012976"/>
              <a:chExt cx="10067308" cy="4575023"/>
            </a:xfrm>
          </p:grpSpPr>
          <p:grpSp>
            <p:nvGrpSpPr>
              <p:cNvPr id="47" name="组合 46"/>
              <p:cNvGrpSpPr/>
              <p:nvPr/>
            </p:nvGrpSpPr>
            <p:grpSpPr>
              <a:xfrm>
                <a:off x="1209673" y="1012976"/>
                <a:ext cx="9835697" cy="4575023"/>
                <a:chOff x="1209673" y="2006600"/>
                <a:chExt cx="7593737" cy="3532186"/>
              </a:xfrm>
            </p:grpSpPr>
            <p:sp>
              <p:nvSpPr>
                <p:cNvPr id="2" name="矩形 1"/>
                <p:cNvSpPr/>
                <p:nvPr/>
              </p:nvSpPr>
              <p:spPr>
                <a:xfrm>
                  <a:off x="1209673" y="2617635"/>
                  <a:ext cx="7593737" cy="2921151"/>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1400287" y="2006600"/>
                  <a:ext cx="7268653" cy="1711241"/>
                  <a:chOff x="1400287" y="2006600"/>
                  <a:chExt cx="7268653" cy="1711241"/>
                </a:xfrm>
              </p:grpSpPr>
              <p:sp>
                <p:nvSpPr>
                  <p:cNvPr id="7" name="椭圆 6"/>
                  <p:cNvSpPr/>
                  <p:nvPr/>
                </p:nvSpPr>
                <p:spPr>
                  <a:xfrm>
                    <a:off x="1506514"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7"/>
                  <p:cNvSpPr/>
                  <p:nvPr/>
                </p:nvSpPr>
                <p:spPr>
                  <a:xfrm>
                    <a:off x="1603089" y="2301580"/>
                    <a:ext cx="832050" cy="632111"/>
                  </a:xfrm>
                  <a:custGeom>
                    <a:avLst/>
                    <a:gdLst>
                      <a:gd name="connsiteX0" fmla="*/ 332561 w 606914"/>
                      <a:gd name="connsiteY0" fmla="*/ 314722 h 461075"/>
                      <a:gd name="connsiteX1" fmla="*/ 522673 w 606914"/>
                      <a:gd name="connsiteY1" fmla="*/ 314722 h 461075"/>
                      <a:gd name="connsiteX2" fmla="*/ 539614 w 606914"/>
                      <a:gd name="connsiteY2" fmla="*/ 331552 h 461075"/>
                      <a:gd name="connsiteX3" fmla="*/ 522763 w 606914"/>
                      <a:gd name="connsiteY3" fmla="*/ 348382 h 461075"/>
                      <a:gd name="connsiteX4" fmla="*/ 332561 w 606914"/>
                      <a:gd name="connsiteY4" fmla="*/ 348382 h 461075"/>
                      <a:gd name="connsiteX5" fmla="*/ 315710 w 606914"/>
                      <a:gd name="connsiteY5" fmla="*/ 331552 h 461075"/>
                      <a:gd name="connsiteX6" fmla="*/ 332561 w 606914"/>
                      <a:gd name="connsiteY6" fmla="*/ 314722 h 461075"/>
                      <a:gd name="connsiteX7" fmla="*/ 176382 w 606914"/>
                      <a:gd name="connsiteY7" fmla="*/ 289604 h 461075"/>
                      <a:gd name="connsiteX8" fmla="*/ 103153 w 606914"/>
                      <a:gd name="connsiteY8" fmla="*/ 347707 h 461075"/>
                      <a:gd name="connsiteX9" fmla="*/ 249611 w 606914"/>
                      <a:gd name="connsiteY9" fmla="*/ 347707 h 461075"/>
                      <a:gd name="connsiteX10" fmla="*/ 176382 w 606914"/>
                      <a:gd name="connsiteY10" fmla="*/ 289604 h 461075"/>
                      <a:gd name="connsiteX11" fmla="*/ 176293 w 606914"/>
                      <a:gd name="connsiteY11" fmla="*/ 255941 h 461075"/>
                      <a:gd name="connsiteX12" fmla="*/ 284926 w 606914"/>
                      <a:gd name="connsiteY12" fmla="*/ 362031 h 461075"/>
                      <a:gd name="connsiteX13" fmla="*/ 268255 w 606914"/>
                      <a:gd name="connsiteY13" fmla="*/ 381548 h 461075"/>
                      <a:gd name="connsiteX14" fmla="*/ 268165 w 606914"/>
                      <a:gd name="connsiteY14" fmla="*/ 381548 h 461075"/>
                      <a:gd name="connsiteX15" fmla="*/ 84241 w 606914"/>
                      <a:gd name="connsiteY15" fmla="*/ 381548 h 461075"/>
                      <a:gd name="connsiteX16" fmla="*/ 67390 w 606914"/>
                      <a:gd name="connsiteY16" fmla="*/ 364717 h 461075"/>
                      <a:gd name="connsiteX17" fmla="*/ 176293 w 606914"/>
                      <a:gd name="connsiteY17" fmla="*/ 255941 h 461075"/>
                      <a:gd name="connsiteX18" fmla="*/ 332561 w 606914"/>
                      <a:gd name="connsiteY18" fmla="*/ 230538 h 461075"/>
                      <a:gd name="connsiteX19" fmla="*/ 522673 w 606914"/>
                      <a:gd name="connsiteY19" fmla="*/ 230538 h 461075"/>
                      <a:gd name="connsiteX20" fmla="*/ 539614 w 606914"/>
                      <a:gd name="connsiteY20" fmla="*/ 247368 h 461075"/>
                      <a:gd name="connsiteX21" fmla="*/ 522763 w 606914"/>
                      <a:gd name="connsiteY21" fmla="*/ 264198 h 461075"/>
                      <a:gd name="connsiteX22" fmla="*/ 332561 w 606914"/>
                      <a:gd name="connsiteY22" fmla="*/ 264198 h 461075"/>
                      <a:gd name="connsiteX23" fmla="*/ 315710 w 606914"/>
                      <a:gd name="connsiteY23" fmla="*/ 247368 h 461075"/>
                      <a:gd name="connsiteX24" fmla="*/ 332561 w 606914"/>
                      <a:gd name="connsiteY24" fmla="*/ 230538 h 461075"/>
                      <a:gd name="connsiteX25" fmla="*/ 176282 w 606914"/>
                      <a:gd name="connsiteY25" fmla="*/ 147025 h 461075"/>
                      <a:gd name="connsiteX26" fmla="*/ 150914 w 606914"/>
                      <a:gd name="connsiteY26" fmla="*/ 172270 h 461075"/>
                      <a:gd name="connsiteX27" fmla="*/ 176282 w 606914"/>
                      <a:gd name="connsiteY27" fmla="*/ 197604 h 461075"/>
                      <a:gd name="connsiteX28" fmla="*/ 201560 w 606914"/>
                      <a:gd name="connsiteY28" fmla="*/ 172270 h 461075"/>
                      <a:gd name="connsiteX29" fmla="*/ 176282 w 606914"/>
                      <a:gd name="connsiteY29" fmla="*/ 147025 h 461075"/>
                      <a:gd name="connsiteX30" fmla="*/ 332561 w 606914"/>
                      <a:gd name="connsiteY30" fmla="*/ 146353 h 461075"/>
                      <a:gd name="connsiteX31" fmla="*/ 522673 w 606914"/>
                      <a:gd name="connsiteY31" fmla="*/ 146353 h 461075"/>
                      <a:gd name="connsiteX32" fmla="*/ 539614 w 606914"/>
                      <a:gd name="connsiteY32" fmla="*/ 163183 h 461075"/>
                      <a:gd name="connsiteX33" fmla="*/ 522763 w 606914"/>
                      <a:gd name="connsiteY33" fmla="*/ 180013 h 461075"/>
                      <a:gd name="connsiteX34" fmla="*/ 332561 w 606914"/>
                      <a:gd name="connsiteY34" fmla="*/ 180013 h 461075"/>
                      <a:gd name="connsiteX35" fmla="*/ 315710 w 606914"/>
                      <a:gd name="connsiteY35" fmla="*/ 163183 h 461075"/>
                      <a:gd name="connsiteX36" fmla="*/ 332561 w 606914"/>
                      <a:gd name="connsiteY36" fmla="*/ 146353 h 461075"/>
                      <a:gd name="connsiteX37" fmla="*/ 176282 w 606914"/>
                      <a:gd name="connsiteY37" fmla="*/ 113187 h 461075"/>
                      <a:gd name="connsiteX38" fmla="*/ 235265 w 606914"/>
                      <a:gd name="connsiteY38" fmla="*/ 172180 h 461075"/>
                      <a:gd name="connsiteX39" fmla="*/ 176282 w 606914"/>
                      <a:gd name="connsiteY39" fmla="*/ 231173 h 461075"/>
                      <a:gd name="connsiteX40" fmla="*/ 117209 w 606914"/>
                      <a:gd name="connsiteY40" fmla="*/ 172180 h 461075"/>
                      <a:gd name="connsiteX41" fmla="*/ 176282 w 606914"/>
                      <a:gd name="connsiteY41" fmla="*/ 113187 h 461075"/>
                      <a:gd name="connsiteX42" fmla="*/ 50546 w 606914"/>
                      <a:gd name="connsiteY42" fmla="*/ 67300 h 461075"/>
                      <a:gd name="connsiteX43" fmla="*/ 33698 w 606914"/>
                      <a:gd name="connsiteY43" fmla="*/ 84125 h 461075"/>
                      <a:gd name="connsiteX44" fmla="*/ 33698 w 606914"/>
                      <a:gd name="connsiteY44" fmla="*/ 410600 h 461075"/>
                      <a:gd name="connsiteX45" fmla="*/ 50546 w 606914"/>
                      <a:gd name="connsiteY45" fmla="*/ 427425 h 461075"/>
                      <a:gd name="connsiteX46" fmla="*/ 556458 w 606914"/>
                      <a:gd name="connsiteY46" fmla="*/ 427425 h 461075"/>
                      <a:gd name="connsiteX47" fmla="*/ 573306 w 606914"/>
                      <a:gd name="connsiteY47" fmla="*/ 410600 h 461075"/>
                      <a:gd name="connsiteX48" fmla="*/ 573217 w 606914"/>
                      <a:gd name="connsiteY48" fmla="*/ 410600 h 461075"/>
                      <a:gd name="connsiteX49" fmla="*/ 573217 w 606914"/>
                      <a:gd name="connsiteY49" fmla="*/ 84125 h 461075"/>
                      <a:gd name="connsiteX50" fmla="*/ 556368 w 606914"/>
                      <a:gd name="connsiteY50" fmla="*/ 67300 h 461075"/>
                      <a:gd name="connsiteX51" fmla="*/ 387791 w 606914"/>
                      <a:gd name="connsiteY51" fmla="*/ 67300 h 461075"/>
                      <a:gd name="connsiteX52" fmla="*/ 387791 w 606914"/>
                      <a:gd name="connsiteY52" fmla="*/ 84125 h 461075"/>
                      <a:gd name="connsiteX53" fmla="*/ 370942 w 606914"/>
                      <a:gd name="connsiteY53" fmla="*/ 100950 h 461075"/>
                      <a:gd name="connsiteX54" fmla="*/ 235972 w 606914"/>
                      <a:gd name="connsiteY54" fmla="*/ 100950 h 461075"/>
                      <a:gd name="connsiteX55" fmla="*/ 219124 w 606914"/>
                      <a:gd name="connsiteY55" fmla="*/ 84125 h 461075"/>
                      <a:gd name="connsiteX56" fmla="*/ 219124 w 606914"/>
                      <a:gd name="connsiteY56" fmla="*/ 67300 h 461075"/>
                      <a:gd name="connsiteX57" fmla="*/ 253000 w 606914"/>
                      <a:gd name="connsiteY57" fmla="*/ 33650 h 461075"/>
                      <a:gd name="connsiteX58" fmla="*/ 253000 w 606914"/>
                      <a:gd name="connsiteY58" fmla="*/ 67300 h 461075"/>
                      <a:gd name="connsiteX59" fmla="*/ 354183 w 606914"/>
                      <a:gd name="connsiteY59" fmla="*/ 67300 h 461075"/>
                      <a:gd name="connsiteX60" fmla="*/ 354183 w 606914"/>
                      <a:gd name="connsiteY60" fmla="*/ 33650 h 461075"/>
                      <a:gd name="connsiteX61" fmla="*/ 236152 w 606914"/>
                      <a:gd name="connsiteY61" fmla="*/ 0 h 461075"/>
                      <a:gd name="connsiteX62" fmla="*/ 371032 w 606914"/>
                      <a:gd name="connsiteY62" fmla="*/ 0 h 461075"/>
                      <a:gd name="connsiteX63" fmla="*/ 387880 w 606914"/>
                      <a:gd name="connsiteY63" fmla="*/ 16825 h 461075"/>
                      <a:gd name="connsiteX64" fmla="*/ 387880 w 606914"/>
                      <a:gd name="connsiteY64" fmla="*/ 33650 h 461075"/>
                      <a:gd name="connsiteX65" fmla="*/ 556458 w 606914"/>
                      <a:gd name="connsiteY65" fmla="*/ 33650 h 461075"/>
                      <a:gd name="connsiteX66" fmla="*/ 606914 w 606914"/>
                      <a:gd name="connsiteY66" fmla="*/ 84125 h 461075"/>
                      <a:gd name="connsiteX67" fmla="*/ 606914 w 606914"/>
                      <a:gd name="connsiteY67" fmla="*/ 410600 h 461075"/>
                      <a:gd name="connsiteX68" fmla="*/ 556368 w 606914"/>
                      <a:gd name="connsiteY68" fmla="*/ 461075 h 461075"/>
                      <a:gd name="connsiteX69" fmla="*/ 50546 w 606914"/>
                      <a:gd name="connsiteY69" fmla="*/ 461075 h 461075"/>
                      <a:gd name="connsiteX70" fmla="*/ 0 w 606914"/>
                      <a:gd name="connsiteY70" fmla="*/ 410600 h 461075"/>
                      <a:gd name="connsiteX71" fmla="*/ 0 w 606914"/>
                      <a:gd name="connsiteY71" fmla="*/ 84125 h 461075"/>
                      <a:gd name="connsiteX72" fmla="*/ 50546 w 606914"/>
                      <a:gd name="connsiteY72" fmla="*/ 33650 h 461075"/>
                      <a:gd name="connsiteX73" fmla="*/ 219303 w 606914"/>
                      <a:gd name="connsiteY73" fmla="*/ 33650 h 461075"/>
                      <a:gd name="connsiteX74" fmla="*/ 219303 w 606914"/>
                      <a:gd name="connsiteY74" fmla="*/ 16825 h 461075"/>
                      <a:gd name="connsiteX75" fmla="*/ 236152 w 606914"/>
                      <a:gd name="connsiteY75" fmla="*/ 0 h 46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6914" h="461075">
                        <a:moveTo>
                          <a:pt x="332561" y="314722"/>
                        </a:moveTo>
                        <a:lnTo>
                          <a:pt x="522673" y="314722"/>
                        </a:lnTo>
                        <a:cubicBezTo>
                          <a:pt x="531995" y="314722"/>
                          <a:pt x="539614" y="322242"/>
                          <a:pt x="539614" y="331552"/>
                        </a:cubicBezTo>
                        <a:cubicBezTo>
                          <a:pt x="539614" y="340862"/>
                          <a:pt x="532085" y="348382"/>
                          <a:pt x="522763" y="348382"/>
                        </a:cubicBezTo>
                        <a:lnTo>
                          <a:pt x="332561" y="348382"/>
                        </a:lnTo>
                        <a:cubicBezTo>
                          <a:pt x="323239" y="348382"/>
                          <a:pt x="315710" y="340862"/>
                          <a:pt x="315710" y="331552"/>
                        </a:cubicBezTo>
                        <a:cubicBezTo>
                          <a:pt x="315710" y="322242"/>
                          <a:pt x="323239" y="314722"/>
                          <a:pt x="332561" y="314722"/>
                        </a:cubicBezTo>
                        <a:close/>
                        <a:moveTo>
                          <a:pt x="176382" y="289604"/>
                        </a:moveTo>
                        <a:cubicBezTo>
                          <a:pt x="140798" y="289604"/>
                          <a:pt x="110772" y="314403"/>
                          <a:pt x="103153" y="347707"/>
                        </a:cubicBezTo>
                        <a:lnTo>
                          <a:pt x="249611" y="347707"/>
                        </a:lnTo>
                        <a:cubicBezTo>
                          <a:pt x="241903" y="314582"/>
                          <a:pt x="211966" y="289604"/>
                          <a:pt x="176382" y="289604"/>
                        </a:cubicBezTo>
                        <a:close/>
                        <a:moveTo>
                          <a:pt x="176293" y="255941"/>
                        </a:moveTo>
                        <a:cubicBezTo>
                          <a:pt x="235450" y="255941"/>
                          <a:pt x="283672" y="303212"/>
                          <a:pt x="284926" y="362031"/>
                        </a:cubicBezTo>
                        <a:cubicBezTo>
                          <a:pt x="285106" y="362927"/>
                          <a:pt x="286002" y="381548"/>
                          <a:pt x="268255" y="381548"/>
                        </a:cubicBezTo>
                        <a:lnTo>
                          <a:pt x="268165" y="381548"/>
                        </a:lnTo>
                        <a:lnTo>
                          <a:pt x="84241" y="381548"/>
                        </a:lnTo>
                        <a:cubicBezTo>
                          <a:pt x="74919" y="381548"/>
                          <a:pt x="67390" y="374028"/>
                          <a:pt x="67390" y="364717"/>
                        </a:cubicBezTo>
                        <a:cubicBezTo>
                          <a:pt x="67390" y="304734"/>
                          <a:pt x="116239" y="255941"/>
                          <a:pt x="176293" y="255941"/>
                        </a:cubicBezTo>
                        <a:close/>
                        <a:moveTo>
                          <a:pt x="332561" y="230538"/>
                        </a:moveTo>
                        <a:lnTo>
                          <a:pt x="522673" y="230538"/>
                        </a:lnTo>
                        <a:cubicBezTo>
                          <a:pt x="531995" y="230538"/>
                          <a:pt x="539614" y="238058"/>
                          <a:pt x="539614" y="247368"/>
                        </a:cubicBezTo>
                        <a:cubicBezTo>
                          <a:pt x="539614" y="256678"/>
                          <a:pt x="532085" y="264198"/>
                          <a:pt x="522763" y="264198"/>
                        </a:cubicBezTo>
                        <a:lnTo>
                          <a:pt x="332561" y="264198"/>
                        </a:lnTo>
                        <a:cubicBezTo>
                          <a:pt x="323239" y="264198"/>
                          <a:pt x="315710" y="256678"/>
                          <a:pt x="315710" y="247368"/>
                        </a:cubicBezTo>
                        <a:cubicBezTo>
                          <a:pt x="315710" y="238058"/>
                          <a:pt x="323239" y="230538"/>
                          <a:pt x="332561" y="230538"/>
                        </a:cubicBezTo>
                        <a:close/>
                        <a:moveTo>
                          <a:pt x="176282" y="147025"/>
                        </a:moveTo>
                        <a:cubicBezTo>
                          <a:pt x="162388" y="147025"/>
                          <a:pt x="151003" y="158305"/>
                          <a:pt x="150914" y="172270"/>
                        </a:cubicBezTo>
                        <a:cubicBezTo>
                          <a:pt x="150914" y="186235"/>
                          <a:pt x="162298" y="197604"/>
                          <a:pt x="176282" y="197604"/>
                        </a:cubicBezTo>
                        <a:cubicBezTo>
                          <a:pt x="190266" y="197604"/>
                          <a:pt x="201560" y="186235"/>
                          <a:pt x="201560" y="172270"/>
                        </a:cubicBezTo>
                        <a:cubicBezTo>
                          <a:pt x="201560" y="158305"/>
                          <a:pt x="190266" y="147025"/>
                          <a:pt x="176282" y="147025"/>
                        </a:cubicBezTo>
                        <a:close/>
                        <a:moveTo>
                          <a:pt x="332561" y="146353"/>
                        </a:moveTo>
                        <a:lnTo>
                          <a:pt x="522673" y="146353"/>
                        </a:lnTo>
                        <a:cubicBezTo>
                          <a:pt x="531995" y="146353"/>
                          <a:pt x="539614" y="153963"/>
                          <a:pt x="539614" y="163183"/>
                        </a:cubicBezTo>
                        <a:cubicBezTo>
                          <a:pt x="539614" y="172493"/>
                          <a:pt x="532085" y="180013"/>
                          <a:pt x="522763" y="180013"/>
                        </a:cubicBezTo>
                        <a:lnTo>
                          <a:pt x="332561" y="180013"/>
                        </a:lnTo>
                        <a:cubicBezTo>
                          <a:pt x="323239" y="180013"/>
                          <a:pt x="315710" y="172493"/>
                          <a:pt x="315710" y="163183"/>
                        </a:cubicBezTo>
                        <a:cubicBezTo>
                          <a:pt x="315710" y="153873"/>
                          <a:pt x="323239" y="146353"/>
                          <a:pt x="332561" y="146353"/>
                        </a:cubicBezTo>
                        <a:close/>
                        <a:moveTo>
                          <a:pt x="176282" y="113187"/>
                        </a:moveTo>
                        <a:cubicBezTo>
                          <a:pt x="208732" y="113187"/>
                          <a:pt x="235265" y="139685"/>
                          <a:pt x="235265" y="172180"/>
                        </a:cubicBezTo>
                        <a:cubicBezTo>
                          <a:pt x="235265" y="204676"/>
                          <a:pt x="208732" y="231173"/>
                          <a:pt x="176282" y="231173"/>
                        </a:cubicBezTo>
                        <a:cubicBezTo>
                          <a:pt x="143742" y="231173"/>
                          <a:pt x="117209" y="204765"/>
                          <a:pt x="117209" y="172180"/>
                        </a:cubicBezTo>
                        <a:cubicBezTo>
                          <a:pt x="117209" y="139685"/>
                          <a:pt x="143742" y="113187"/>
                          <a:pt x="176282" y="113187"/>
                        </a:cubicBezTo>
                        <a:close/>
                        <a:moveTo>
                          <a:pt x="50546" y="67300"/>
                        </a:moveTo>
                        <a:cubicBezTo>
                          <a:pt x="41226" y="67300"/>
                          <a:pt x="33698" y="74818"/>
                          <a:pt x="33698" y="84125"/>
                        </a:cubicBezTo>
                        <a:lnTo>
                          <a:pt x="33698" y="410600"/>
                        </a:lnTo>
                        <a:cubicBezTo>
                          <a:pt x="33698" y="419908"/>
                          <a:pt x="41226" y="427425"/>
                          <a:pt x="50546" y="427425"/>
                        </a:cubicBezTo>
                        <a:lnTo>
                          <a:pt x="556458" y="427425"/>
                        </a:lnTo>
                        <a:cubicBezTo>
                          <a:pt x="565778" y="427425"/>
                          <a:pt x="573306" y="419908"/>
                          <a:pt x="573306" y="410600"/>
                        </a:cubicBezTo>
                        <a:lnTo>
                          <a:pt x="573217" y="410600"/>
                        </a:lnTo>
                        <a:lnTo>
                          <a:pt x="573217" y="84125"/>
                        </a:lnTo>
                        <a:cubicBezTo>
                          <a:pt x="573217" y="74818"/>
                          <a:pt x="565689" y="67300"/>
                          <a:pt x="556368" y="67300"/>
                        </a:cubicBezTo>
                        <a:lnTo>
                          <a:pt x="387791" y="67300"/>
                        </a:lnTo>
                        <a:lnTo>
                          <a:pt x="387791" y="84125"/>
                        </a:lnTo>
                        <a:cubicBezTo>
                          <a:pt x="387791" y="93432"/>
                          <a:pt x="380262" y="100950"/>
                          <a:pt x="370942" y="100950"/>
                        </a:cubicBezTo>
                        <a:lnTo>
                          <a:pt x="235972" y="100950"/>
                        </a:lnTo>
                        <a:cubicBezTo>
                          <a:pt x="226652" y="100950"/>
                          <a:pt x="219124" y="93432"/>
                          <a:pt x="219124" y="84125"/>
                        </a:cubicBezTo>
                        <a:lnTo>
                          <a:pt x="219124" y="67300"/>
                        </a:lnTo>
                        <a:close/>
                        <a:moveTo>
                          <a:pt x="253000" y="33650"/>
                        </a:moveTo>
                        <a:lnTo>
                          <a:pt x="253000" y="67300"/>
                        </a:lnTo>
                        <a:lnTo>
                          <a:pt x="354183" y="67300"/>
                        </a:lnTo>
                        <a:lnTo>
                          <a:pt x="354183" y="33650"/>
                        </a:lnTo>
                        <a:close/>
                        <a:moveTo>
                          <a:pt x="236152" y="0"/>
                        </a:moveTo>
                        <a:lnTo>
                          <a:pt x="371032" y="0"/>
                        </a:lnTo>
                        <a:cubicBezTo>
                          <a:pt x="380352" y="0"/>
                          <a:pt x="387880" y="7518"/>
                          <a:pt x="387880" y="16825"/>
                        </a:cubicBezTo>
                        <a:lnTo>
                          <a:pt x="387880" y="33650"/>
                        </a:lnTo>
                        <a:lnTo>
                          <a:pt x="556458" y="33650"/>
                        </a:lnTo>
                        <a:cubicBezTo>
                          <a:pt x="584330" y="33650"/>
                          <a:pt x="607004" y="56292"/>
                          <a:pt x="606914" y="84125"/>
                        </a:cubicBezTo>
                        <a:lnTo>
                          <a:pt x="606914" y="410600"/>
                        </a:lnTo>
                        <a:cubicBezTo>
                          <a:pt x="606914" y="438433"/>
                          <a:pt x="584240" y="461075"/>
                          <a:pt x="556368" y="461075"/>
                        </a:cubicBezTo>
                        <a:lnTo>
                          <a:pt x="50546" y="461075"/>
                        </a:lnTo>
                        <a:cubicBezTo>
                          <a:pt x="22674" y="461075"/>
                          <a:pt x="0" y="438433"/>
                          <a:pt x="0" y="410600"/>
                        </a:cubicBezTo>
                        <a:lnTo>
                          <a:pt x="0" y="84125"/>
                        </a:lnTo>
                        <a:cubicBezTo>
                          <a:pt x="0" y="56292"/>
                          <a:pt x="22674" y="33650"/>
                          <a:pt x="50546" y="33650"/>
                        </a:cubicBezTo>
                        <a:lnTo>
                          <a:pt x="219303" y="33650"/>
                        </a:lnTo>
                        <a:lnTo>
                          <a:pt x="219303" y="16825"/>
                        </a:lnTo>
                        <a:cubicBezTo>
                          <a:pt x="219303" y="7518"/>
                          <a:pt x="226831" y="0"/>
                          <a:pt x="236152"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矩形 25"/>
                  <p:cNvSpPr/>
                  <p:nvPr/>
                </p:nvSpPr>
                <p:spPr>
                  <a:xfrm>
                    <a:off x="1400287" y="2933690"/>
                    <a:ext cx="7268653" cy="784151"/>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smtClean="0">
                        <a:solidFill>
                          <a:schemeClr val="tx1">
                            <a:lumMod val="75000"/>
                            <a:lumOff val="25000"/>
                          </a:schemeClr>
                        </a:solidFill>
                        <a:latin typeface="+mn-ea"/>
                      </a:rPr>
                      <a:t>说明：</a:t>
                    </a:r>
                    <a:r>
                      <a:rPr lang="en-US" altLang="zh-CN" sz="2000" b="1" dirty="0" smtClean="0">
                        <a:solidFill>
                          <a:schemeClr val="tx1">
                            <a:lumMod val="75000"/>
                            <a:lumOff val="25000"/>
                          </a:schemeClr>
                        </a:solidFill>
                        <a:latin typeface="+mn-ea"/>
                      </a:rPr>
                      <a:t>《</a:t>
                    </a:r>
                    <a:r>
                      <a:rPr lang="zh-CN" altLang="en-US" sz="2000" b="1" dirty="0">
                        <a:solidFill>
                          <a:schemeClr val="tx1">
                            <a:lumMod val="75000"/>
                            <a:lumOff val="25000"/>
                          </a:schemeClr>
                        </a:solidFill>
                        <a:latin typeface="+mn-ea"/>
                      </a:rPr>
                      <a:t>软件安装计划</a:t>
                    </a:r>
                    <a:r>
                      <a:rPr lang="en-US" altLang="zh-CN" sz="2000" b="1" dirty="0">
                        <a:solidFill>
                          <a:schemeClr val="tx1">
                            <a:lumMod val="75000"/>
                            <a:lumOff val="25000"/>
                          </a:schemeClr>
                        </a:solidFill>
                        <a:latin typeface="+mn-ea"/>
                      </a:rPr>
                      <a:t>》(SIP)</a:t>
                    </a:r>
                    <a:r>
                      <a:rPr lang="zh-CN" altLang="en-US" sz="2000" dirty="0">
                        <a:solidFill>
                          <a:schemeClr val="tx1">
                            <a:lumMod val="75000"/>
                            <a:lumOff val="25000"/>
                          </a:schemeClr>
                        </a:solidFill>
                        <a:latin typeface="+mn-ea"/>
                      </a:rPr>
                      <a:t>是为在用户现场安装软件所作的计划。内容包括</a:t>
                    </a:r>
                    <a:r>
                      <a:rPr lang="zh-CN" altLang="en-US" sz="2000" b="1" dirty="0">
                        <a:solidFill>
                          <a:schemeClr val="tx1">
                            <a:lumMod val="75000"/>
                            <a:lumOff val="25000"/>
                          </a:schemeClr>
                        </a:solidFill>
                        <a:latin typeface="+mn-ea"/>
                      </a:rPr>
                      <a:t>准备工作</a:t>
                    </a:r>
                    <a:r>
                      <a:rPr lang="zh-CN" altLang="en-US" sz="2000"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用户</a:t>
                    </a:r>
                    <a:r>
                      <a:rPr lang="zh-CN" altLang="en-US" sz="2000" b="1" dirty="0" smtClean="0">
                        <a:solidFill>
                          <a:schemeClr val="tx1">
                            <a:lumMod val="75000"/>
                            <a:lumOff val="25000"/>
                          </a:schemeClr>
                        </a:solidFill>
                        <a:latin typeface="+mn-ea"/>
                      </a:rPr>
                      <a:t>培训</a:t>
                    </a:r>
                    <a:r>
                      <a:rPr lang="zh-CN" altLang="en-US" sz="2000"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从现有系统怎样转换</a:t>
                    </a:r>
                    <a:r>
                      <a:rPr lang="zh-CN" altLang="en-US" sz="2000" dirty="0">
                        <a:solidFill>
                          <a:schemeClr val="tx1">
                            <a:lumMod val="75000"/>
                            <a:lumOff val="25000"/>
                          </a:schemeClr>
                        </a:solidFill>
                        <a:latin typeface="+mn-ea"/>
                      </a:rPr>
                      <a:t>等</a:t>
                    </a:r>
                    <a:r>
                      <a:rPr lang="zh-CN" altLang="en-US" sz="2000" dirty="0" smtClean="0">
                        <a:solidFill>
                          <a:schemeClr val="tx1">
                            <a:lumMod val="75000"/>
                            <a:lumOff val="25000"/>
                          </a:schemeClr>
                        </a:solidFill>
                        <a:latin typeface="+mn-ea"/>
                      </a:rPr>
                      <a:t>。</a:t>
                    </a:r>
                    <a:endParaRPr lang="zh-CN" altLang="en-US" sz="2000" dirty="0">
                      <a:solidFill>
                        <a:schemeClr val="tx1">
                          <a:lumMod val="75000"/>
                          <a:lumOff val="25000"/>
                        </a:schemeClr>
                      </a:solidFill>
                      <a:latin typeface="+mn-ea"/>
                    </a:endParaRPr>
                  </a:p>
                </p:txBody>
              </p:sp>
            </p:grpSp>
          </p:grpSp>
          <p:sp>
            <p:nvSpPr>
              <p:cNvPr id="70" name="椭圆 69"/>
              <p:cNvSpPr/>
              <p:nvPr/>
            </p:nvSpPr>
            <p:spPr>
              <a:xfrm>
                <a:off x="978062" y="221377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p:cNvSpPr/>
            <p:nvPr/>
          </p:nvSpPr>
          <p:spPr>
            <a:xfrm>
              <a:off x="1456564" y="3846636"/>
              <a:ext cx="9414636" cy="1477328"/>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smtClean="0">
                  <a:solidFill>
                    <a:schemeClr val="tx1">
                      <a:lumMod val="75000"/>
                      <a:lumOff val="25000"/>
                    </a:schemeClr>
                  </a:solidFill>
                  <a:latin typeface="+mn-ea"/>
                </a:rPr>
                <a:t>注：仅</a:t>
              </a:r>
              <a:r>
                <a:rPr lang="zh-CN" altLang="en-US" sz="2000" dirty="0">
                  <a:solidFill>
                    <a:schemeClr val="tx1">
                      <a:lumMod val="75000"/>
                      <a:lumOff val="25000"/>
                    </a:schemeClr>
                  </a:solidFill>
                  <a:latin typeface="+mn-ea"/>
                </a:rPr>
                <a:t>当开发者被要求参与在用户现场安装软件</a:t>
              </a:r>
              <a:r>
                <a:rPr lang="en-US" altLang="zh-CN" sz="2000" dirty="0">
                  <a:solidFill>
                    <a:schemeClr val="tx1">
                      <a:lumMod val="75000"/>
                      <a:lumOff val="25000"/>
                    </a:schemeClr>
                  </a:solidFill>
                  <a:latin typeface="+mn-ea"/>
                </a:rPr>
                <a:t>.</a:t>
              </a:r>
              <a:r>
                <a:rPr lang="zh-CN" altLang="en-US" sz="2000" dirty="0">
                  <a:solidFill>
                    <a:schemeClr val="tx1">
                      <a:lumMod val="75000"/>
                      <a:lumOff val="25000"/>
                    </a:schemeClr>
                  </a:solidFill>
                  <a:latin typeface="+mn-ea"/>
                </a:rPr>
                <a:t>而且安装过程相当复杂时，才需要制定</a:t>
              </a:r>
              <a:r>
                <a:rPr lang="en-US" altLang="zh-CN" sz="2000" dirty="0">
                  <a:solidFill>
                    <a:schemeClr val="tx1">
                      <a:lumMod val="75000"/>
                      <a:lumOff val="25000"/>
                    </a:schemeClr>
                  </a:solidFill>
                  <a:latin typeface="+mn-ea"/>
                </a:rPr>
                <a:t>SIP</a:t>
              </a:r>
              <a:r>
                <a:rPr lang="zh-CN" altLang="en-US" sz="2000" dirty="0">
                  <a:solidFill>
                    <a:schemeClr val="tx1">
                      <a:lumMod val="75000"/>
                      <a:lumOff val="25000"/>
                    </a:schemeClr>
                  </a:solidFill>
                  <a:latin typeface="+mn-ea"/>
                </a:rPr>
                <a:t>和编写本文档。对嵌人硬件系统的软件来说，由于系统已经有了装备或布署计划，故不需要单独的</a:t>
              </a:r>
              <a:r>
                <a:rPr lang="en-US" altLang="zh-CN" sz="2000" dirty="0">
                  <a:solidFill>
                    <a:schemeClr val="tx1">
                      <a:lumMod val="75000"/>
                      <a:lumOff val="25000"/>
                    </a:schemeClr>
                  </a:solidFill>
                  <a:latin typeface="+mn-ea"/>
                </a:rPr>
                <a:t>SIP</a:t>
              </a:r>
              <a:r>
                <a:rPr lang="zh-CN" altLang="en-US" sz="2000" dirty="0">
                  <a:solidFill>
                    <a:schemeClr val="tx1">
                      <a:lumMod val="75000"/>
                      <a:lumOff val="25000"/>
                    </a:schemeClr>
                  </a:solidFill>
                  <a:latin typeface="+mn-ea"/>
                </a:rPr>
                <a:t>。</a:t>
              </a:r>
            </a:p>
          </p:txBody>
        </p:sp>
        <p:sp>
          <p:nvSpPr>
            <p:cNvPr id="19" name="椭圆 18"/>
            <p:cNvSpPr/>
            <p:nvPr/>
          </p:nvSpPr>
          <p:spPr>
            <a:xfrm>
              <a:off x="978062" y="3882468"/>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607201306"/>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22" presetClass="entr" presetSubtype="4" fill="hold" nodeType="after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4202559" cy="907242"/>
            <a:chOff x="611211" y="268578"/>
            <a:chExt cx="4202559" cy="907242"/>
          </a:xfrm>
        </p:grpSpPr>
        <p:sp>
          <p:nvSpPr>
            <p:cNvPr id="2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703307" y="489678"/>
              <a:ext cx="2925609" cy="461665"/>
            </a:xfrm>
            <a:prstGeom prst="rect">
              <a:avLst/>
            </a:prstGeom>
          </p:spPr>
          <p:txBody>
            <a:bodyPr wrap="none">
              <a:spAutoFit/>
            </a:bodyPr>
            <a:lstStyle/>
            <a:p>
              <a:r>
                <a:rPr lang="zh-CN" altLang="en-US" sz="2400" dirty="0" smtClean="0"/>
                <a:t>软件</a:t>
              </a:r>
              <a:r>
                <a:rPr lang="zh-CN" altLang="en-US" sz="2400" dirty="0"/>
                <a:t>移交计划</a:t>
              </a:r>
              <a:r>
                <a:rPr lang="en-US" altLang="zh-CN" sz="2400" dirty="0"/>
                <a:t>(</a:t>
              </a:r>
              <a:r>
                <a:rPr lang="en-US" altLang="zh-CN" sz="2400" dirty="0" err="1"/>
                <a:t>STrP</a:t>
              </a:r>
              <a:r>
                <a:rPr lang="en-US" altLang="zh-CN" sz="2400" dirty="0"/>
                <a:t>)</a:t>
              </a:r>
              <a:endParaRPr lang="zh-CN" altLang="zh-CN" sz="2400" dirty="0"/>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4" name="组合 3"/>
          <p:cNvGrpSpPr/>
          <p:nvPr/>
        </p:nvGrpSpPr>
        <p:grpSpPr>
          <a:xfrm>
            <a:off x="978062" y="1012976"/>
            <a:ext cx="10067308" cy="4575023"/>
            <a:chOff x="978062" y="1012976"/>
            <a:chExt cx="10067308" cy="4575023"/>
          </a:xfrm>
        </p:grpSpPr>
        <p:grpSp>
          <p:nvGrpSpPr>
            <p:cNvPr id="18" name="组合 17"/>
            <p:cNvGrpSpPr/>
            <p:nvPr/>
          </p:nvGrpSpPr>
          <p:grpSpPr>
            <a:xfrm>
              <a:off x="978062" y="1012976"/>
              <a:ext cx="10067308" cy="4575023"/>
              <a:chOff x="978062" y="1012976"/>
              <a:chExt cx="10067308" cy="4575023"/>
            </a:xfrm>
          </p:grpSpPr>
          <p:grpSp>
            <p:nvGrpSpPr>
              <p:cNvPr id="47" name="组合 46"/>
              <p:cNvGrpSpPr/>
              <p:nvPr/>
            </p:nvGrpSpPr>
            <p:grpSpPr>
              <a:xfrm>
                <a:off x="1209673" y="1012976"/>
                <a:ext cx="9835697" cy="4575023"/>
                <a:chOff x="1209673" y="2006600"/>
                <a:chExt cx="7593737" cy="3532186"/>
              </a:xfrm>
            </p:grpSpPr>
            <p:sp>
              <p:nvSpPr>
                <p:cNvPr id="2" name="矩形 1"/>
                <p:cNvSpPr/>
                <p:nvPr/>
              </p:nvSpPr>
              <p:spPr>
                <a:xfrm>
                  <a:off x="1209673" y="2617635"/>
                  <a:ext cx="7593737" cy="2921151"/>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1400287" y="2006600"/>
                  <a:ext cx="7268653" cy="1711241"/>
                  <a:chOff x="1400287" y="2006600"/>
                  <a:chExt cx="7268653" cy="1711241"/>
                </a:xfrm>
              </p:grpSpPr>
              <p:sp>
                <p:nvSpPr>
                  <p:cNvPr id="7" name="椭圆 6"/>
                  <p:cNvSpPr/>
                  <p:nvPr/>
                </p:nvSpPr>
                <p:spPr>
                  <a:xfrm>
                    <a:off x="1506514"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7"/>
                  <p:cNvSpPr/>
                  <p:nvPr/>
                </p:nvSpPr>
                <p:spPr>
                  <a:xfrm>
                    <a:off x="1603089" y="2301580"/>
                    <a:ext cx="832050" cy="632111"/>
                  </a:xfrm>
                  <a:custGeom>
                    <a:avLst/>
                    <a:gdLst>
                      <a:gd name="connsiteX0" fmla="*/ 332561 w 606914"/>
                      <a:gd name="connsiteY0" fmla="*/ 314722 h 461075"/>
                      <a:gd name="connsiteX1" fmla="*/ 522673 w 606914"/>
                      <a:gd name="connsiteY1" fmla="*/ 314722 h 461075"/>
                      <a:gd name="connsiteX2" fmla="*/ 539614 w 606914"/>
                      <a:gd name="connsiteY2" fmla="*/ 331552 h 461075"/>
                      <a:gd name="connsiteX3" fmla="*/ 522763 w 606914"/>
                      <a:gd name="connsiteY3" fmla="*/ 348382 h 461075"/>
                      <a:gd name="connsiteX4" fmla="*/ 332561 w 606914"/>
                      <a:gd name="connsiteY4" fmla="*/ 348382 h 461075"/>
                      <a:gd name="connsiteX5" fmla="*/ 315710 w 606914"/>
                      <a:gd name="connsiteY5" fmla="*/ 331552 h 461075"/>
                      <a:gd name="connsiteX6" fmla="*/ 332561 w 606914"/>
                      <a:gd name="connsiteY6" fmla="*/ 314722 h 461075"/>
                      <a:gd name="connsiteX7" fmla="*/ 176382 w 606914"/>
                      <a:gd name="connsiteY7" fmla="*/ 289604 h 461075"/>
                      <a:gd name="connsiteX8" fmla="*/ 103153 w 606914"/>
                      <a:gd name="connsiteY8" fmla="*/ 347707 h 461075"/>
                      <a:gd name="connsiteX9" fmla="*/ 249611 w 606914"/>
                      <a:gd name="connsiteY9" fmla="*/ 347707 h 461075"/>
                      <a:gd name="connsiteX10" fmla="*/ 176382 w 606914"/>
                      <a:gd name="connsiteY10" fmla="*/ 289604 h 461075"/>
                      <a:gd name="connsiteX11" fmla="*/ 176293 w 606914"/>
                      <a:gd name="connsiteY11" fmla="*/ 255941 h 461075"/>
                      <a:gd name="connsiteX12" fmla="*/ 284926 w 606914"/>
                      <a:gd name="connsiteY12" fmla="*/ 362031 h 461075"/>
                      <a:gd name="connsiteX13" fmla="*/ 268255 w 606914"/>
                      <a:gd name="connsiteY13" fmla="*/ 381548 h 461075"/>
                      <a:gd name="connsiteX14" fmla="*/ 268165 w 606914"/>
                      <a:gd name="connsiteY14" fmla="*/ 381548 h 461075"/>
                      <a:gd name="connsiteX15" fmla="*/ 84241 w 606914"/>
                      <a:gd name="connsiteY15" fmla="*/ 381548 h 461075"/>
                      <a:gd name="connsiteX16" fmla="*/ 67390 w 606914"/>
                      <a:gd name="connsiteY16" fmla="*/ 364717 h 461075"/>
                      <a:gd name="connsiteX17" fmla="*/ 176293 w 606914"/>
                      <a:gd name="connsiteY17" fmla="*/ 255941 h 461075"/>
                      <a:gd name="connsiteX18" fmla="*/ 332561 w 606914"/>
                      <a:gd name="connsiteY18" fmla="*/ 230538 h 461075"/>
                      <a:gd name="connsiteX19" fmla="*/ 522673 w 606914"/>
                      <a:gd name="connsiteY19" fmla="*/ 230538 h 461075"/>
                      <a:gd name="connsiteX20" fmla="*/ 539614 w 606914"/>
                      <a:gd name="connsiteY20" fmla="*/ 247368 h 461075"/>
                      <a:gd name="connsiteX21" fmla="*/ 522763 w 606914"/>
                      <a:gd name="connsiteY21" fmla="*/ 264198 h 461075"/>
                      <a:gd name="connsiteX22" fmla="*/ 332561 w 606914"/>
                      <a:gd name="connsiteY22" fmla="*/ 264198 h 461075"/>
                      <a:gd name="connsiteX23" fmla="*/ 315710 w 606914"/>
                      <a:gd name="connsiteY23" fmla="*/ 247368 h 461075"/>
                      <a:gd name="connsiteX24" fmla="*/ 332561 w 606914"/>
                      <a:gd name="connsiteY24" fmla="*/ 230538 h 461075"/>
                      <a:gd name="connsiteX25" fmla="*/ 176282 w 606914"/>
                      <a:gd name="connsiteY25" fmla="*/ 147025 h 461075"/>
                      <a:gd name="connsiteX26" fmla="*/ 150914 w 606914"/>
                      <a:gd name="connsiteY26" fmla="*/ 172270 h 461075"/>
                      <a:gd name="connsiteX27" fmla="*/ 176282 w 606914"/>
                      <a:gd name="connsiteY27" fmla="*/ 197604 h 461075"/>
                      <a:gd name="connsiteX28" fmla="*/ 201560 w 606914"/>
                      <a:gd name="connsiteY28" fmla="*/ 172270 h 461075"/>
                      <a:gd name="connsiteX29" fmla="*/ 176282 w 606914"/>
                      <a:gd name="connsiteY29" fmla="*/ 147025 h 461075"/>
                      <a:gd name="connsiteX30" fmla="*/ 332561 w 606914"/>
                      <a:gd name="connsiteY30" fmla="*/ 146353 h 461075"/>
                      <a:gd name="connsiteX31" fmla="*/ 522673 w 606914"/>
                      <a:gd name="connsiteY31" fmla="*/ 146353 h 461075"/>
                      <a:gd name="connsiteX32" fmla="*/ 539614 w 606914"/>
                      <a:gd name="connsiteY32" fmla="*/ 163183 h 461075"/>
                      <a:gd name="connsiteX33" fmla="*/ 522763 w 606914"/>
                      <a:gd name="connsiteY33" fmla="*/ 180013 h 461075"/>
                      <a:gd name="connsiteX34" fmla="*/ 332561 w 606914"/>
                      <a:gd name="connsiteY34" fmla="*/ 180013 h 461075"/>
                      <a:gd name="connsiteX35" fmla="*/ 315710 w 606914"/>
                      <a:gd name="connsiteY35" fmla="*/ 163183 h 461075"/>
                      <a:gd name="connsiteX36" fmla="*/ 332561 w 606914"/>
                      <a:gd name="connsiteY36" fmla="*/ 146353 h 461075"/>
                      <a:gd name="connsiteX37" fmla="*/ 176282 w 606914"/>
                      <a:gd name="connsiteY37" fmla="*/ 113187 h 461075"/>
                      <a:gd name="connsiteX38" fmla="*/ 235265 w 606914"/>
                      <a:gd name="connsiteY38" fmla="*/ 172180 h 461075"/>
                      <a:gd name="connsiteX39" fmla="*/ 176282 w 606914"/>
                      <a:gd name="connsiteY39" fmla="*/ 231173 h 461075"/>
                      <a:gd name="connsiteX40" fmla="*/ 117209 w 606914"/>
                      <a:gd name="connsiteY40" fmla="*/ 172180 h 461075"/>
                      <a:gd name="connsiteX41" fmla="*/ 176282 w 606914"/>
                      <a:gd name="connsiteY41" fmla="*/ 113187 h 461075"/>
                      <a:gd name="connsiteX42" fmla="*/ 50546 w 606914"/>
                      <a:gd name="connsiteY42" fmla="*/ 67300 h 461075"/>
                      <a:gd name="connsiteX43" fmla="*/ 33698 w 606914"/>
                      <a:gd name="connsiteY43" fmla="*/ 84125 h 461075"/>
                      <a:gd name="connsiteX44" fmla="*/ 33698 w 606914"/>
                      <a:gd name="connsiteY44" fmla="*/ 410600 h 461075"/>
                      <a:gd name="connsiteX45" fmla="*/ 50546 w 606914"/>
                      <a:gd name="connsiteY45" fmla="*/ 427425 h 461075"/>
                      <a:gd name="connsiteX46" fmla="*/ 556458 w 606914"/>
                      <a:gd name="connsiteY46" fmla="*/ 427425 h 461075"/>
                      <a:gd name="connsiteX47" fmla="*/ 573306 w 606914"/>
                      <a:gd name="connsiteY47" fmla="*/ 410600 h 461075"/>
                      <a:gd name="connsiteX48" fmla="*/ 573217 w 606914"/>
                      <a:gd name="connsiteY48" fmla="*/ 410600 h 461075"/>
                      <a:gd name="connsiteX49" fmla="*/ 573217 w 606914"/>
                      <a:gd name="connsiteY49" fmla="*/ 84125 h 461075"/>
                      <a:gd name="connsiteX50" fmla="*/ 556368 w 606914"/>
                      <a:gd name="connsiteY50" fmla="*/ 67300 h 461075"/>
                      <a:gd name="connsiteX51" fmla="*/ 387791 w 606914"/>
                      <a:gd name="connsiteY51" fmla="*/ 67300 h 461075"/>
                      <a:gd name="connsiteX52" fmla="*/ 387791 w 606914"/>
                      <a:gd name="connsiteY52" fmla="*/ 84125 h 461075"/>
                      <a:gd name="connsiteX53" fmla="*/ 370942 w 606914"/>
                      <a:gd name="connsiteY53" fmla="*/ 100950 h 461075"/>
                      <a:gd name="connsiteX54" fmla="*/ 235972 w 606914"/>
                      <a:gd name="connsiteY54" fmla="*/ 100950 h 461075"/>
                      <a:gd name="connsiteX55" fmla="*/ 219124 w 606914"/>
                      <a:gd name="connsiteY55" fmla="*/ 84125 h 461075"/>
                      <a:gd name="connsiteX56" fmla="*/ 219124 w 606914"/>
                      <a:gd name="connsiteY56" fmla="*/ 67300 h 461075"/>
                      <a:gd name="connsiteX57" fmla="*/ 253000 w 606914"/>
                      <a:gd name="connsiteY57" fmla="*/ 33650 h 461075"/>
                      <a:gd name="connsiteX58" fmla="*/ 253000 w 606914"/>
                      <a:gd name="connsiteY58" fmla="*/ 67300 h 461075"/>
                      <a:gd name="connsiteX59" fmla="*/ 354183 w 606914"/>
                      <a:gd name="connsiteY59" fmla="*/ 67300 h 461075"/>
                      <a:gd name="connsiteX60" fmla="*/ 354183 w 606914"/>
                      <a:gd name="connsiteY60" fmla="*/ 33650 h 461075"/>
                      <a:gd name="connsiteX61" fmla="*/ 236152 w 606914"/>
                      <a:gd name="connsiteY61" fmla="*/ 0 h 461075"/>
                      <a:gd name="connsiteX62" fmla="*/ 371032 w 606914"/>
                      <a:gd name="connsiteY62" fmla="*/ 0 h 461075"/>
                      <a:gd name="connsiteX63" fmla="*/ 387880 w 606914"/>
                      <a:gd name="connsiteY63" fmla="*/ 16825 h 461075"/>
                      <a:gd name="connsiteX64" fmla="*/ 387880 w 606914"/>
                      <a:gd name="connsiteY64" fmla="*/ 33650 h 461075"/>
                      <a:gd name="connsiteX65" fmla="*/ 556458 w 606914"/>
                      <a:gd name="connsiteY65" fmla="*/ 33650 h 461075"/>
                      <a:gd name="connsiteX66" fmla="*/ 606914 w 606914"/>
                      <a:gd name="connsiteY66" fmla="*/ 84125 h 461075"/>
                      <a:gd name="connsiteX67" fmla="*/ 606914 w 606914"/>
                      <a:gd name="connsiteY67" fmla="*/ 410600 h 461075"/>
                      <a:gd name="connsiteX68" fmla="*/ 556368 w 606914"/>
                      <a:gd name="connsiteY68" fmla="*/ 461075 h 461075"/>
                      <a:gd name="connsiteX69" fmla="*/ 50546 w 606914"/>
                      <a:gd name="connsiteY69" fmla="*/ 461075 h 461075"/>
                      <a:gd name="connsiteX70" fmla="*/ 0 w 606914"/>
                      <a:gd name="connsiteY70" fmla="*/ 410600 h 461075"/>
                      <a:gd name="connsiteX71" fmla="*/ 0 w 606914"/>
                      <a:gd name="connsiteY71" fmla="*/ 84125 h 461075"/>
                      <a:gd name="connsiteX72" fmla="*/ 50546 w 606914"/>
                      <a:gd name="connsiteY72" fmla="*/ 33650 h 461075"/>
                      <a:gd name="connsiteX73" fmla="*/ 219303 w 606914"/>
                      <a:gd name="connsiteY73" fmla="*/ 33650 h 461075"/>
                      <a:gd name="connsiteX74" fmla="*/ 219303 w 606914"/>
                      <a:gd name="connsiteY74" fmla="*/ 16825 h 461075"/>
                      <a:gd name="connsiteX75" fmla="*/ 236152 w 606914"/>
                      <a:gd name="connsiteY75" fmla="*/ 0 h 46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6914" h="461075">
                        <a:moveTo>
                          <a:pt x="332561" y="314722"/>
                        </a:moveTo>
                        <a:lnTo>
                          <a:pt x="522673" y="314722"/>
                        </a:lnTo>
                        <a:cubicBezTo>
                          <a:pt x="531995" y="314722"/>
                          <a:pt x="539614" y="322242"/>
                          <a:pt x="539614" y="331552"/>
                        </a:cubicBezTo>
                        <a:cubicBezTo>
                          <a:pt x="539614" y="340862"/>
                          <a:pt x="532085" y="348382"/>
                          <a:pt x="522763" y="348382"/>
                        </a:cubicBezTo>
                        <a:lnTo>
                          <a:pt x="332561" y="348382"/>
                        </a:lnTo>
                        <a:cubicBezTo>
                          <a:pt x="323239" y="348382"/>
                          <a:pt x="315710" y="340862"/>
                          <a:pt x="315710" y="331552"/>
                        </a:cubicBezTo>
                        <a:cubicBezTo>
                          <a:pt x="315710" y="322242"/>
                          <a:pt x="323239" y="314722"/>
                          <a:pt x="332561" y="314722"/>
                        </a:cubicBezTo>
                        <a:close/>
                        <a:moveTo>
                          <a:pt x="176382" y="289604"/>
                        </a:moveTo>
                        <a:cubicBezTo>
                          <a:pt x="140798" y="289604"/>
                          <a:pt x="110772" y="314403"/>
                          <a:pt x="103153" y="347707"/>
                        </a:cubicBezTo>
                        <a:lnTo>
                          <a:pt x="249611" y="347707"/>
                        </a:lnTo>
                        <a:cubicBezTo>
                          <a:pt x="241903" y="314582"/>
                          <a:pt x="211966" y="289604"/>
                          <a:pt x="176382" y="289604"/>
                        </a:cubicBezTo>
                        <a:close/>
                        <a:moveTo>
                          <a:pt x="176293" y="255941"/>
                        </a:moveTo>
                        <a:cubicBezTo>
                          <a:pt x="235450" y="255941"/>
                          <a:pt x="283672" y="303212"/>
                          <a:pt x="284926" y="362031"/>
                        </a:cubicBezTo>
                        <a:cubicBezTo>
                          <a:pt x="285106" y="362927"/>
                          <a:pt x="286002" y="381548"/>
                          <a:pt x="268255" y="381548"/>
                        </a:cubicBezTo>
                        <a:lnTo>
                          <a:pt x="268165" y="381548"/>
                        </a:lnTo>
                        <a:lnTo>
                          <a:pt x="84241" y="381548"/>
                        </a:lnTo>
                        <a:cubicBezTo>
                          <a:pt x="74919" y="381548"/>
                          <a:pt x="67390" y="374028"/>
                          <a:pt x="67390" y="364717"/>
                        </a:cubicBezTo>
                        <a:cubicBezTo>
                          <a:pt x="67390" y="304734"/>
                          <a:pt x="116239" y="255941"/>
                          <a:pt x="176293" y="255941"/>
                        </a:cubicBezTo>
                        <a:close/>
                        <a:moveTo>
                          <a:pt x="332561" y="230538"/>
                        </a:moveTo>
                        <a:lnTo>
                          <a:pt x="522673" y="230538"/>
                        </a:lnTo>
                        <a:cubicBezTo>
                          <a:pt x="531995" y="230538"/>
                          <a:pt x="539614" y="238058"/>
                          <a:pt x="539614" y="247368"/>
                        </a:cubicBezTo>
                        <a:cubicBezTo>
                          <a:pt x="539614" y="256678"/>
                          <a:pt x="532085" y="264198"/>
                          <a:pt x="522763" y="264198"/>
                        </a:cubicBezTo>
                        <a:lnTo>
                          <a:pt x="332561" y="264198"/>
                        </a:lnTo>
                        <a:cubicBezTo>
                          <a:pt x="323239" y="264198"/>
                          <a:pt x="315710" y="256678"/>
                          <a:pt x="315710" y="247368"/>
                        </a:cubicBezTo>
                        <a:cubicBezTo>
                          <a:pt x="315710" y="238058"/>
                          <a:pt x="323239" y="230538"/>
                          <a:pt x="332561" y="230538"/>
                        </a:cubicBezTo>
                        <a:close/>
                        <a:moveTo>
                          <a:pt x="176282" y="147025"/>
                        </a:moveTo>
                        <a:cubicBezTo>
                          <a:pt x="162388" y="147025"/>
                          <a:pt x="151003" y="158305"/>
                          <a:pt x="150914" y="172270"/>
                        </a:cubicBezTo>
                        <a:cubicBezTo>
                          <a:pt x="150914" y="186235"/>
                          <a:pt x="162298" y="197604"/>
                          <a:pt x="176282" y="197604"/>
                        </a:cubicBezTo>
                        <a:cubicBezTo>
                          <a:pt x="190266" y="197604"/>
                          <a:pt x="201560" y="186235"/>
                          <a:pt x="201560" y="172270"/>
                        </a:cubicBezTo>
                        <a:cubicBezTo>
                          <a:pt x="201560" y="158305"/>
                          <a:pt x="190266" y="147025"/>
                          <a:pt x="176282" y="147025"/>
                        </a:cubicBezTo>
                        <a:close/>
                        <a:moveTo>
                          <a:pt x="332561" y="146353"/>
                        </a:moveTo>
                        <a:lnTo>
                          <a:pt x="522673" y="146353"/>
                        </a:lnTo>
                        <a:cubicBezTo>
                          <a:pt x="531995" y="146353"/>
                          <a:pt x="539614" y="153963"/>
                          <a:pt x="539614" y="163183"/>
                        </a:cubicBezTo>
                        <a:cubicBezTo>
                          <a:pt x="539614" y="172493"/>
                          <a:pt x="532085" y="180013"/>
                          <a:pt x="522763" y="180013"/>
                        </a:cubicBezTo>
                        <a:lnTo>
                          <a:pt x="332561" y="180013"/>
                        </a:lnTo>
                        <a:cubicBezTo>
                          <a:pt x="323239" y="180013"/>
                          <a:pt x="315710" y="172493"/>
                          <a:pt x="315710" y="163183"/>
                        </a:cubicBezTo>
                        <a:cubicBezTo>
                          <a:pt x="315710" y="153873"/>
                          <a:pt x="323239" y="146353"/>
                          <a:pt x="332561" y="146353"/>
                        </a:cubicBezTo>
                        <a:close/>
                        <a:moveTo>
                          <a:pt x="176282" y="113187"/>
                        </a:moveTo>
                        <a:cubicBezTo>
                          <a:pt x="208732" y="113187"/>
                          <a:pt x="235265" y="139685"/>
                          <a:pt x="235265" y="172180"/>
                        </a:cubicBezTo>
                        <a:cubicBezTo>
                          <a:pt x="235265" y="204676"/>
                          <a:pt x="208732" y="231173"/>
                          <a:pt x="176282" y="231173"/>
                        </a:cubicBezTo>
                        <a:cubicBezTo>
                          <a:pt x="143742" y="231173"/>
                          <a:pt x="117209" y="204765"/>
                          <a:pt x="117209" y="172180"/>
                        </a:cubicBezTo>
                        <a:cubicBezTo>
                          <a:pt x="117209" y="139685"/>
                          <a:pt x="143742" y="113187"/>
                          <a:pt x="176282" y="113187"/>
                        </a:cubicBezTo>
                        <a:close/>
                        <a:moveTo>
                          <a:pt x="50546" y="67300"/>
                        </a:moveTo>
                        <a:cubicBezTo>
                          <a:pt x="41226" y="67300"/>
                          <a:pt x="33698" y="74818"/>
                          <a:pt x="33698" y="84125"/>
                        </a:cubicBezTo>
                        <a:lnTo>
                          <a:pt x="33698" y="410600"/>
                        </a:lnTo>
                        <a:cubicBezTo>
                          <a:pt x="33698" y="419908"/>
                          <a:pt x="41226" y="427425"/>
                          <a:pt x="50546" y="427425"/>
                        </a:cubicBezTo>
                        <a:lnTo>
                          <a:pt x="556458" y="427425"/>
                        </a:lnTo>
                        <a:cubicBezTo>
                          <a:pt x="565778" y="427425"/>
                          <a:pt x="573306" y="419908"/>
                          <a:pt x="573306" y="410600"/>
                        </a:cubicBezTo>
                        <a:lnTo>
                          <a:pt x="573217" y="410600"/>
                        </a:lnTo>
                        <a:lnTo>
                          <a:pt x="573217" y="84125"/>
                        </a:lnTo>
                        <a:cubicBezTo>
                          <a:pt x="573217" y="74818"/>
                          <a:pt x="565689" y="67300"/>
                          <a:pt x="556368" y="67300"/>
                        </a:cubicBezTo>
                        <a:lnTo>
                          <a:pt x="387791" y="67300"/>
                        </a:lnTo>
                        <a:lnTo>
                          <a:pt x="387791" y="84125"/>
                        </a:lnTo>
                        <a:cubicBezTo>
                          <a:pt x="387791" y="93432"/>
                          <a:pt x="380262" y="100950"/>
                          <a:pt x="370942" y="100950"/>
                        </a:cubicBezTo>
                        <a:lnTo>
                          <a:pt x="235972" y="100950"/>
                        </a:lnTo>
                        <a:cubicBezTo>
                          <a:pt x="226652" y="100950"/>
                          <a:pt x="219124" y="93432"/>
                          <a:pt x="219124" y="84125"/>
                        </a:cubicBezTo>
                        <a:lnTo>
                          <a:pt x="219124" y="67300"/>
                        </a:lnTo>
                        <a:close/>
                        <a:moveTo>
                          <a:pt x="253000" y="33650"/>
                        </a:moveTo>
                        <a:lnTo>
                          <a:pt x="253000" y="67300"/>
                        </a:lnTo>
                        <a:lnTo>
                          <a:pt x="354183" y="67300"/>
                        </a:lnTo>
                        <a:lnTo>
                          <a:pt x="354183" y="33650"/>
                        </a:lnTo>
                        <a:close/>
                        <a:moveTo>
                          <a:pt x="236152" y="0"/>
                        </a:moveTo>
                        <a:lnTo>
                          <a:pt x="371032" y="0"/>
                        </a:lnTo>
                        <a:cubicBezTo>
                          <a:pt x="380352" y="0"/>
                          <a:pt x="387880" y="7518"/>
                          <a:pt x="387880" y="16825"/>
                        </a:cubicBezTo>
                        <a:lnTo>
                          <a:pt x="387880" y="33650"/>
                        </a:lnTo>
                        <a:lnTo>
                          <a:pt x="556458" y="33650"/>
                        </a:lnTo>
                        <a:cubicBezTo>
                          <a:pt x="584330" y="33650"/>
                          <a:pt x="607004" y="56292"/>
                          <a:pt x="606914" y="84125"/>
                        </a:cubicBezTo>
                        <a:lnTo>
                          <a:pt x="606914" y="410600"/>
                        </a:lnTo>
                        <a:cubicBezTo>
                          <a:pt x="606914" y="438433"/>
                          <a:pt x="584240" y="461075"/>
                          <a:pt x="556368" y="461075"/>
                        </a:cubicBezTo>
                        <a:lnTo>
                          <a:pt x="50546" y="461075"/>
                        </a:lnTo>
                        <a:cubicBezTo>
                          <a:pt x="22674" y="461075"/>
                          <a:pt x="0" y="438433"/>
                          <a:pt x="0" y="410600"/>
                        </a:cubicBezTo>
                        <a:lnTo>
                          <a:pt x="0" y="84125"/>
                        </a:lnTo>
                        <a:cubicBezTo>
                          <a:pt x="0" y="56292"/>
                          <a:pt x="22674" y="33650"/>
                          <a:pt x="50546" y="33650"/>
                        </a:cubicBezTo>
                        <a:lnTo>
                          <a:pt x="219303" y="33650"/>
                        </a:lnTo>
                        <a:lnTo>
                          <a:pt x="219303" y="16825"/>
                        </a:lnTo>
                        <a:cubicBezTo>
                          <a:pt x="219303" y="7518"/>
                          <a:pt x="226831" y="0"/>
                          <a:pt x="236152"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矩形 25"/>
                  <p:cNvSpPr/>
                  <p:nvPr/>
                </p:nvSpPr>
                <p:spPr>
                  <a:xfrm>
                    <a:off x="1400287" y="2933690"/>
                    <a:ext cx="7268653" cy="784151"/>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smtClean="0">
                        <a:solidFill>
                          <a:schemeClr val="tx1">
                            <a:lumMod val="75000"/>
                            <a:lumOff val="25000"/>
                          </a:schemeClr>
                        </a:solidFill>
                        <a:latin typeface="+mn-ea"/>
                      </a:rPr>
                      <a:t>说明：</a:t>
                    </a:r>
                    <a:r>
                      <a:rPr lang="en-US" altLang="zh-CN" sz="2000"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软件移交计划</a:t>
                    </a:r>
                    <a:r>
                      <a:rPr lang="en-US" altLang="zh-CN" sz="2000" b="1" dirty="0">
                        <a:solidFill>
                          <a:schemeClr val="tx1">
                            <a:lumMod val="75000"/>
                            <a:lumOff val="25000"/>
                          </a:schemeClr>
                        </a:solidFill>
                        <a:latin typeface="+mn-ea"/>
                      </a:rPr>
                      <a:t>)(</a:t>
                    </a:r>
                    <a:r>
                      <a:rPr lang="en-US" altLang="zh-CN" sz="2000" b="1" dirty="0" err="1">
                        <a:solidFill>
                          <a:schemeClr val="tx1">
                            <a:lumMod val="75000"/>
                            <a:lumOff val="25000"/>
                          </a:schemeClr>
                        </a:solidFill>
                        <a:latin typeface="+mn-ea"/>
                      </a:rPr>
                      <a:t>STrP</a:t>
                    </a:r>
                    <a:r>
                      <a:rPr lang="en-US" altLang="zh-CN" sz="2000" b="1" dirty="0">
                        <a:solidFill>
                          <a:schemeClr val="tx1">
                            <a:lumMod val="75000"/>
                            <a:lumOff val="25000"/>
                          </a:schemeClr>
                        </a:solidFill>
                        <a:latin typeface="+mn-ea"/>
                      </a:rPr>
                      <a:t>)</a:t>
                    </a:r>
                    <a:r>
                      <a:rPr lang="zh-CN" altLang="en-US" sz="2000" dirty="0">
                        <a:solidFill>
                          <a:schemeClr val="tx1">
                            <a:lumMod val="75000"/>
                            <a:lumOff val="25000"/>
                          </a:schemeClr>
                        </a:solidFill>
                        <a:latin typeface="+mn-ea"/>
                      </a:rPr>
                      <a:t>指出可交付软件的生存周期支持所需要的硬件、软件和其他资源。描述开发方向支持部门移交应交付项目的计划。</a:t>
                    </a:r>
                  </a:p>
                </p:txBody>
              </p:sp>
            </p:grpSp>
          </p:grpSp>
          <p:sp>
            <p:nvSpPr>
              <p:cNvPr id="70" name="椭圆 69"/>
              <p:cNvSpPr/>
              <p:nvPr/>
            </p:nvSpPr>
            <p:spPr>
              <a:xfrm>
                <a:off x="978062" y="221377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p:cNvSpPr/>
            <p:nvPr/>
          </p:nvSpPr>
          <p:spPr>
            <a:xfrm>
              <a:off x="1456564" y="3846636"/>
              <a:ext cx="9414636" cy="961289"/>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a:solidFill>
                    <a:schemeClr val="tx1">
                      <a:lumMod val="75000"/>
                      <a:lumOff val="25000"/>
                    </a:schemeClr>
                  </a:solidFill>
                  <a:latin typeface="+mn-ea"/>
                </a:rPr>
                <a:t>注：仅当软件支持概念要求把责任从开发方移交到一个独立的支持方时，才需要制定</a:t>
              </a:r>
              <a:r>
                <a:rPr lang="en-US" altLang="zh-CN" sz="2000" dirty="0" err="1">
                  <a:solidFill>
                    <a:schemeClr val="tx1">
                      <a:lumMod val="75000"/>
                      <a:lumOff val="25000"/>
                    </a:schemeClr>
                  </a:solidFill>
                  <a:latin typeface="+mn-ea"/>
                </a:rPr>
                <a:t>STrP</a:t>
              </a:r>
              <a:r>
                <a:rPr lang="zh-CN" altLang="en-US" sz="2000" dirty="0">
                  <a:solidFill>
                    <a:schemeClr val="tx1">
                      <a:lumMod val="75000"/>
                      <a:lumOff val="25000"/>
                    </a:schemeClr>
                  </a:solidFill>
                  <a:latin typeface="+mn-ea"/>
                </a:rPr>
                <a:t>。</a:t>
              </a:r>
              <a:r>
                <a:rPr lang="en-US" altLang="zh-CN" sz="2000" dirty="0" err="1">
                  <a:solidFill>
                    <a:schemeClr val="tx1">
                      <a:lumMod val="75000"/>
                      <a:lumOff val="25000"/>
                    </a:schemeClr>
                  </a:solidFill>
                  <a:latin typeface="+mn-ea"/>
                </a:rPr>
                <a:t>STrP</a:t>
              </a:r>
              <a:r>
                <a:rPr lang="zh-CN" altLang="en-US" sz="2000" dirty="0">
                  <a:solidFill>
                    <a:schemeClr val="tx1">
                      <a:lumMod val="75000"/>
                      <a:lumOff val="25000"/>
                    </a:schemeClr>
                  </a:solidFill>
                  <a:latin typeface="+mn-ea"/>
                </a:rPr>
                <a:t>可供需方用来修改计算机资源生存期管理计划。</a:t>
              </a:r>
            </a:p>
          </p:txBody>
        </p:sp>
        <p:sp>
          <p:nvSpPr>
            <p:cNvPr id="19" name="椭圆 18"/>
            <p:cNvSpPr/>
            <p:nvPr/>
          </p:nvSpPr>
          <p:spPr>
            <a:xfrm>
              <a:off x="978062" y="3882468"/>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10909393"/>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22" presetClass="entr" presetSubtype="4" fill="hold" nodeType="after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4202559" cy="907242"/>
            <a:chOff x="611211" y="268578"/>
            <a:chExt cx="4202559" cy="907242"/>
          </a:xfrm>
        </p:grpSpPr>
        <p:sp>
          <p:nvSpPr>
            <p:cNvPr id="2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705615" y="551311"/>
              <a:ext cx="2920992" cy="461665"/>
            </a:xfrm>
            <a:prstGeom prst="rect">
              <a:avLst/>
            </a:prstGeom>
          </p:spPr>
          <p:txBody>
            <a:bodyPr wrap="none">
              <a:spAutoFit/>
            </a:bodyPr>
            <a:lstStyle/>
            <a:p>
              <a:r>
                <a:rPr lang="zh-CN" altLang="en-US" sz="2400" dirty="0" smtClean="0"/>
                <a:t>运行</a:t>
              </a:r>
              <a:r>
                <a:rPr lang="zh-CN" altLang="en-US" sz="2400" dirty="0"/>
                <a:t>概念说明</a:t>
              </a:r>
              <a:r>
                <a:rPr lang="en-US" altLang="zh-CN" sz="2400" dirty="0"/>
                <a:t>(OCD)</a:t>
              </a:r>
              <a:endParaRPr lang="zh-CN" altLang="zh-CN" sz="2400" dirty="0"/>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18" name="组合 17"/>
          <p:cNvGrpSpPr/>
          <p:nvPr/>
        </p:nvGrpSpPr>
        <p:grpSpPr>
          <a:xfrm>
            <a:off x="978062" y="1012976"/>
            <a:ext cx="10067308" cy="4575023"/>
            <a:chOff x="978062" y="1012976"/>
            <a:chExt cx="10067308" cy="4575023"/>
          </a:xfrm>
        </p:grpSpPr>
        <p:grpSp>
          <p:nvGrpSpPr>
            <p:cNvPr id="47" name="组合 46"/>
            <p:cNvGrpSpPr/>
            <p:nvPr/>
          </p:nvGrpSpPr>
          <p:grpSpPr>
            <a:xfrm>
              <a:off x="1209673" y="1012976"/>
              <a:ext cx="9835697" cy="4575023"/>
              <a:chOff x="1209673" y="2006600"/>
              <a:chExt cx="7593737" cy="3532186"/>
            </a:xfrm>
          </p:grpSpPr>
          <p:sp>
            <p:nvSpPr>
              <p:cNvPr id="2" name="矩形 1"/>
              <p:cNvSpPr/>
              <p:nvPr/>
            </p:nvSpPr>
            <p:spPr>
              <a:xfrm>
                <a:off x="1209673" y="2617635"/>
                <a:ext cx="7593737" cy="2921151"/>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1400287" y="2006600"/>
                <a:ext cx="7268653" cy="3136970"/>
                <a:chOff x="1400287" y="2006600"/>
                <a:chExt cx="7268653" cy="3136970"/>
              </a:xfrm>
            </p:grpSpPr>
            <p:sp>
              <p:nvSpPr>
                <p:cNvPr id="7" name="椭圆 6"/>
                <p:cNvSpPr/>
                <p:nvPr/>
              </p:nvSpPr>
              <p:spPr>
                <a:xfrm>
                  <a:off x="1506514"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7"/>
                <p:cNvSpPr/>
                <p:nvPr/>
              </p:nvSpPr>
              <p:spPr>
                <a:xfrm>
                  <a:off x="1603089" y="2301580"/>
                  <a:ext cx="832050" cy="632111"/>
                </a:xfrm>
                <a:custGeom>
                  <a:avLst/>
                  <a:gdLst>
                    <a:gd name="connsiteX0" fmla="*/ 332561 w 606914"/>
                    <a:gd name="connsiteY0" fmla="*/ 314722 h 461075"/>
                    <a:gd name="connsiteX1" fmla="*/ 522673 w 606914"/>
                    <a:gd name="connsiteY1" fmla="*/ 314722 h 461075"/>
                    <a:gd name="connsiteX2" fmla="*/ 539614 w 606914"/>
                    <a:gd name="connsiteY2" fmla="*/ 331552 h 461075"/>
                    <a:gd name="connsiteX3" fmla="*/ 522763 w 606914"/>
                    <a:gd name="connsiteY3" fmla="*/ 348382 h 461075"/>
                    <a:gd name="connsiteX4" fmla="*/ 332561 w 606914"/>
                    <a:gd name="connsiteY4" fmla="*/ 348382 h 461075"/>
                    <a:gd name="connsiteX5" fmla="*/ 315710 w 606914"/>
                    <a:gd name="connsiteY5" fmla="*/ 331552 h 461075"/>
                    <a:gd name="connsiteX6" fmla="*/ 332561 w 606914"/>
                    <a:gd name="connsiteY6" fmla="*/ 314722 h 461075"/>
                    <a:gd name="connsiteX7" fmla="*/ 176382 w 606914"/>
                    <a:gd name="connsiteY7" fmla="*/ 289604 h 461075"/>
                    <a:gd name="connsiteX8" fmla="*/ 103153 w 606914"/>
                    <a:gd name="connsiteY8" fmla="*/ 347707 h 461075"/>
                    <a:gd name="connsiteX9" fmla="*/ 249611 w 606914"/>
                    <a:gd name="connsiteY9" fmla="*/ 347707 h 461075"/>
                    <a:gd name="connsiteX10" fmla="*/ 176382 w 606914"/>
                    <a:gd name="connsiteY10" fmla="*/ 289604 h 461075"/>
                    <a:gd name="connsiteX11" fmla="*/ 176293 w 606914"/>
                    <a:gd name="connsiteY11" fmla="*/ 255941 h 461075"/>
                    <a:gd name="connsiteX12" fmla="*/ 284926 w 606914"/>
                    <a:gd name="connsiteY12" fmla="*/ 362031 h 461075"/>
                    <a:gd name="connsiteX13" fmla="*/ 268255 w 606914"/>
                    <a:gd name="connsiteY13" fmla="*/ 381548 h 461075"/>
                    <a:gd name="connsiteX14" fmla="*/ 268165 w 606914"/>
                    <a:gd name="connsiteY14" fmla="*/ 381548 h 461075"/>
                    <a:gd name="connsiteX15" fmla="*/ 84241 w 606914"/>
                    <a:gd name="connsiteY15" fmla="*/ 381548 h 461075"/>
                    <a:gd name="connsiteX16" fmla="*/ 67390 w 606914"/>
                    <a:gd name="connsiteY16" fmla="*/ 364717 h 461075"/>
                    <a:gd name="connsiteX17" fmla="*/ 176293 w 606914"/>
                    <a:gd name="connsiteY17" fmla="*/ 255941 h 461075"/>
                    <a:gd name="connsiteX18" fmla="*/ 332561 w 606914"/>
                    <a:gd name="connsiteY18" fmla="*/ 230538 h 461075"/>
                    <a:gd name="connsiteX19" fmla="*/ 522673 w 606914"/>
                    <a:gd name="connsiteY19" fmla="*/ 230538 h 461075"/>
                    <a:gd name="connsiteX20" fmla="*/ 539614 w 606914"/>
                    <a:gd name="connsiteY20" fmla="*/ 247368 h 461075"/>
                    <a:gd name="connsiteX21" fmla="*/ 522763 w 606914"/>
                    <a:gd name="connsiteY21" fmla="*/ 264198 h 461075"/>
                    <a:gd name="connsiteX22" fmla="*/ 332561 w 606914"/>
                    <a:gd name="connsiteY22" fmla="*/ 264198 h 461075"/>
                    <a:gd name="connsiteX23" fmla="*/ 315710 w 606914"/>
                    <a:gd name="connsiteY23" fmla="*/ 247368 h 461075"/>
                    <a:gd name="connsiteX24" fmla="*/ 332561 w 606914"/>
                    <a:gd name="connsiteY24" fmla="*/ 230538 h 461075"/>
                    <a:gd name="connsiteX25" fmla="*/ 176282 w 606914"/>
                    <a:gd name="connsiteY25" fmla="*/ 147025 h 461075"/>
                    <a:gd name="connsiteX26" fmla="*/ 150914 w 606914"/>
                    <a:gd name="connsiteY26" fmla="*/ 172270 h 461075"/>
                    <a:gd name="connsiteX27" fmla="*/ 176282 w 606914"/>
                    <a:gd name="connsiteY27" fmla="*/ 197604 h 461075"/>
                    <a:gd name="connsiteX28" fmla="*/ 201560 w 606914"/>
                    <a:gd name="connsiteY28" fmla="*/ 172270 h 461075"/>
                    <a:gd name="connsiteX29" fmla="*/ 176282 w 606914"/>
                    <a:gd name="connsiteY29" fmla="*/ 147025 h 461075"/>
                    <a:gd name="connsiteX30" fmla="*/ 332561 w 606914"/>
                    <a:gd name="connsiteY30" fmla="*/ 146353 h 461075"/>
                    <a:gd name="connsiteX31" fmla="*/ 522673 w 606914"/>
                    <a:gd name="connsiteY31" fmla="*/ 146353 h 461075"/>
                    <a:gd name="connsiteX32" fmla="*/ 539614 w 606914"/>
                    <a:gd name="connsiteY32" fmla="*/ 163183 h 461075"/>
                    <a:gd name="connsiteX33" fmla="*/ 522763 w 606914"/>
                    <a:gd name="connsiteY33" fmla="*/ 180013 h 461075"/>
                    <a:gd name="connsiteX34" fmla="*/ 332561 w 606914"/>
                    <a:gd name="connsiteY34" fmla="*/ 180013 h 461075"/>
                    <a:gd name="connsiteX35" fmla="*/ 315710 w 606914"/>
                    <a:gd name="connsiteY35" fmla="*/ 163183 h 461075"/>
                    <a:gd name="connsiteX36" fmla="*/ 332561 w 606914"/>
                    <a:gd name="connsiteY36" fmla="*/ 146353 h 461075"/>
                    <a:gd name="connsiteX37" fmla="*/ 176282 w 606914"/>
                    <a:gd name="connsiteY37" fmla="*/ 113187 h 461075"/>
                    <a:gd name="connsiteX38" fmla="*/ 235265 w 606914"/>
                    <a:gd name="connsiteY38" fmla="*/ 172180 h 461075"/>
                    <a:gd name="connsiteX39" fmla="*/ 176282 w 606914"/>
                    <a:gd name="connsiteY39" fmla="*/ 231173 h 461075"/>
                    <a:gd name="connsiteX40" fmla="*/ 117209 w 606914"/>
                    <a:gd name="connsiteY40" fmla="*/ 172180 h 461075"/>
                    <a:gd name="connsiteX41" fmla="*/ 176282 w 606914"/>
                    <a:gd name="connsiteY41" fmla="*/ 113187 h 461075"/>
                    <a:gd name="connsiteX42" fmla="*/ 50546 w 606914"/>
                    <a:gd name="connsiteY42" fmla="*/ 67300 h 461075"/>
                    <a:gd name="connsiteX43" fmla="*/ 33698 w 606914"/>
                    <a:gd name="connsiteY43" fmla="*/ 84125 h 461075"/>
                    <a:gd name="connsiteX44" fmla="*/ 33698 w 606914"/>
                    <a:gd name="connsiteY44" fmla="*/ 410600 h 461075"/>
                    <a:gd name="connsiteX45" fmla="*/ 50546 w 606914"/>
                    <a:gd name="connsiteY45" fmla="*/ 427425 h 461075"/>
                    <a:gd name="connsiteX46" fmla="*/ 556458 w 606914"/>
                    <a:gd name="connsiteY46" fmla="*/ 427425 h 461075"/>
                    <a:gd name="connsiteX47" fmla="*/ 573306 w 606914"/>
                    <a:gd name="connsiteY47" fmla="*/ 410600 h 461075"/>
                    <a:gd name="connsiteX48" fmla="*/ 573217 w 606914"/>
                    <a:gd name="connsiteY48" fmla="*/ 410600 h 461075"/>
                    <a:gd name="connsiteX49" fmla="*/ 573217 w 606914"/>
                    <a:gd name="connsiteY49" fmla="*/ 84125 h 461075"/>
                    <a:gd name="connsiteX50" fmla="*/ 556368 w 606914"/>
                    <a:gd name="connsiteY50" fmla="*/ 67300 h 461075"/>
                    <a:gd name="connsiteX51" fmla="*/ 387791 w 606914"/>
                    <a:gd name="connsiteY51" fmla="*/ 67300 h 461075"/>
                    <a:gd name="connsiteX52" fmla="*/ 387791 w 606914"/>
                    <a:gd name="connsiteY52" fmla="*/ 84125 h 461075"/>
                    <a:gd name="connsiteX53" fmla="*/ 370942 w 606914"/>
                    <a:gd name="connsiteY53" fmla="*/ 100950 h 461075"/>
                    <a:gd name="connsiteX54" fmla="*/ 235972 w 606914"/>
                    <a:gd name="connsiteY54" fmla="*/ 100950 h 461075"/>
                    <a:gd name="connsiteX55" fmla="*/ 219124 w 606914"/>
                    <a:gd name="connsiteY55" fmla="*/ 84125 h 461075"/>
                    <a:gd name="connsiteX56" fmla="*/ 219124 w 606914"/>
                    <a:gd name="connsiteY56" fmla="*/ 67300 h 461075"/>
                    <a:gd name="connsiteX57" fmla="*/ 253000 w 606914"/>
                    <a:gd name="connsiteY57" fmla="*/ 33650 h 461075"/>
                    <a:gd name="connsiteX58" fmla="*/ 253000 w 606914"/>
                    <a:gd name="connsiteY58" fmla="*/ 67300 h 461075"/>
                    <a:gd name="connsiteX59" fmla="*/ 354183 w 606914"/>
                    <a:gd name="connsiteY59" fmla="*/ 67300 h 461075"/>
                    <a:gd name="connsiteX60" fmla="*/ 354183 w 606914"/>
                    <a:gd name="connsiteY60" fmla="*/ 33650 h 461075"/>
                    <a:gd name="connsiteX61" fmla="*/ 236152 w 606914"/>
                    <a:gd name="connsiteY61" fmla="*/ 0 h 461075"/>
                    <a:gd name="connsiteX62" fmla="*/ 371032 w 606914"/>
                    <a:gd name="connsiteY62" fmla="*/ 0 h 461075"/>
                    <a:gd name="connsiteX63" fmla="*/ 387880 w 606914"/>
                    <a:gd name="connsiteY63" fmla="*/ 16825 h 461075"/>
                    <a:gd name="connsiteX64" fmla="*/ 387880 w 606914"/>
                    <a:gd name="connsiteY64" fmla="*/ 33650 h 461075"/>
                    <a:gd name="connsiteX65" fmla="*/ 556458 w 606914"/>
                    <a:gd name="connsiteY65" fmla="*/ 33650 h 461075"/>
                    <a:gd name="connsiteX66" fmla="*/ 606914 w 606914"/>
                    <a:gd name="connsiteY66" fmla="*/ 84125 h 461075"/>
                    <a:gd name="connsiteX67" fmla="*/ 606914 w 606914"/>
                    <a:gd name="connsiteY67" fmla="*/ 410600 h 461075"/>
                    <a:gd name="connsiteX68" fmla="*/ 556368 w 606914"/>
                    <a:gd name="connsiteY68" fmla="*/ 461075 h 461075"/>
                    <a:gd name="connsiteX69" fmla="*/ 50546 w 606914"/>
                    <a:gd name="connsiteY69" fmla="*/ 461075 h 461075"/>
                    <a:gd name="connsiteX70" fmla="*/ 0 w 606914"/>
                    <a:gd name="connsiteY70" fmla="*/ 410600 h 461075"/>
                    <a:gd name="connsiteX71" fmla="*/ 0 w 606914"/>
                    <a:gd name="connsiteY71" fmla="*/ 84125 h 461075"/>
                    <a:gd name="connsiteX72" fmla="*/ 50546 w 606914"/>
                    <a:gd name="connsiteY72" fmla="*/ 33650 h 461075"/>
                    <a:gd name="connsiteX73" fmla="*/ 219303 w 606914"/>
                    <a:gd name="connsiteY73" fmla="*/ 33650 h 461075"/>
                    <a:gd name="connsiteX74" fmla="*/ 219303 w 606914"/>
                    <a:gd name="connsiteY74" fmla="*/ 16825 h 461075"/>
                    <a:gd name="connsiteX75" fmla="*/ 236152 w 606914"/>
                    <a:gd name="connsiteY75" fmla="*/ 0 h 46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6914" h="461075">
                      <a:moveTo>
                        <a:pt x="332561" y="314722"/>
                      </a:moveTo>
                      <a:lnTo>
                        <a:pt x="522673" y="314722"/>
                      </a:lnTo>
                      <a:cubicBezTo>
                        <a:pt x="531995" y="314722"/>
                        <a:pt x="539614" y="322242"/>
                        <a:pt x="539614" y="331552"/>
                      </a:cubicBezTo>
                      <a:cubicBezTo>
                        <a:pt x="539614" y="340862"/>
                        <a:pt x="532085" y="348382"/>
                        <a:pt x="522763" y="348382"/>
                      </a:cubicBezTo>
                      <a:lnTo>
                        <a:pt x="332561" y="348382"/>
                      </a:lnTo>
                      <a:cubicBezTo>
                        <a:pt x="323239" y="348382"/>
                        <a:pt x="315710" y="340862"/>
                        <a:pt x="315710" y="331552"/>
                      </a:cubicBezTo>
                      <a:cubicBezTo>
                        <a:pt x="315710" y="322242"/>
                        <a:pt x="323239" y="314722"/>
                        <a:pt x="332561" y="314722"/>
                      </a:cubicBezTo>
                      <a:close/>
                      <a:moveTo>
                        <a:pt x="176382" y="289604"/>
                      </a:moveTo>
                      <a:cubicBezTo>
                        <a:pt x="140798" y="289604"/>
                        <a:pt x="110772" y="314403"/>
                        <a:pt x="103153" y="347707"/>
                      </a:cubicBezTo>
                      <a:lnTo>
                        <a:pt x="249611" y="347707"/>
                      </a:lnTo>
                      <a:cubicBezTo>
                        <a:pt x="241903" y="314582"/>
                        <a:pt x="211966" y="289604"/>
                        <a:pt x="176382" y="289604"/>
                      </a:cubicBezTo>
                      <a:close/>
                      <a:moveTo>
                        <a:pt x="176293" y="255941"/>
                      </a:moveTo>
                      <a:cubicBezTo>
                        <a:pt x="235450" y="255941"/>
                        <a:pt x="283672" y="303212"/>
                        <a:pt x="284926" y="362031"/>
                      </a:cubicBezTo>
                      <a:cubicBezTo>
                        <a:pt x="285106" y="362927"/>
                        <a:pt x="286002" y="381548"/>
                        <a:pt x="268255" y="381548"/>
                      </a:cubicBezTo>
                      <a:lnTo>
                        <a:pt x="268165" y="381548"/>
                      </a:lnTo>
                      <a:lnTo>
                        <a:pt x="84241" y="381548"/>
                      </a:lnTo>
                      <a:cubicBezTo>
                        <a:pt x="74919" y="381548"/>
                        <a:pt x="67390" y="374028"/>
                        <a:pt x="67390" y="364717"/>
                      </a:cubicBezTo>
                      <a:cubicBezTo>
                        <a:pt x="67390" y="304734"/>
                        <a:pt x="116239" y="255941"/>
                        <a:pt x="176293" y="255941"/>
                      </a:cubicBezTo>
                      <a:close/>
                      <a:moveTo>
                        <a:pt x="332561" y="230538"/>
                      </a:moveTo>
                      <a:lnTo>
                        <a:pt x="522673" y="230538"/>
                      </a:lnTo>
                      <a:cubicBezTo>
                        <a:pt x="531995" y="230538"/>
                        <a:pt x="539614" y="238058"/>
                        <a:pt x="539614" y="247368"/>
                      </a:cubicBezTo>
                      <a:cubicBezTo>
                        <a:pt x="539614" y="256678"/>
                        <a:pt x="532085" y="264198"/>
                        <a:pt x="522763" y="264198"/>
                      </a:cubicBezTo>
                      <a:lnTo>
                        <a:pt x="332561" y="264198"/>
                      </a:lnTo>
                      <a:cubicBezTo>
                        <a:pt x="323239" y="264198"/>
                        <a:pt x="315710" y="256678"/>
                        <a:pt x="315710" y="247368"/>
                      </a:cubicBezTo>
                      <a:cubicBezTo>
                        <a:pt x="315710" y="238058"/>
                        <a:pt x="323239" y="230538"/>
                        <a:pt x="332561" y="230538"/>
                      </a:cubicBezTo>
                      <a:close/>
                      <a:moveTo>
                        <a:pt x="176282" y="147025"/>
                      </a:moveTo>
                      <a:cubicBezTo>
                        <a:pt x="162388" y="147025"/>
                        <a:pt x="151003" y="158305"/>
                        <a:pt x="150914" y="172270"/>
                      </a:cubicBezTo>
                      <a:cubicBezTo>
                        <a:pt x="150914" y="186235"/>
                        <a:pt x="162298" y="197604"/>
                        <a:pt x="176282" y="197604"/>
                      </a:cubicBezTo>
                      <a:cubicBezTo>
                        <a:pt x="190266" y="197604"/>
                        <a:pt x="201560" y="186235"/>
                        <a:pt x="201560" y="172270"/>
                      </a:cubicBezTo>
                      <a:cubicBezTo>
                        <a:pt x="201560" y="158305"/>
                        <a:pt x="190266" y="147025"/>
                        <a:pt x="176282" y="147025"/>
                      </a:cubicBezTo>
                      <a:close/>
                      <a:moveTo>
                        <a:pt x="332561" y="146353"/>
                      </a:moveTo>
                      <a:lnTo>
                        <a:pt x="522673" y="146353"/>
                      </a:lnTo>
                      <a:cubicBezTo>
                        <a:pt x="531995" y="146353"/>
                        <a:pt x="539614" y="153963"/>
                        <a:pt x="539614" y="163183"/>
                      </a:cubicBezTo>
                      <a:cubicBezTo>
                        <a:pt x="539614" y="172493"/>
                        <a:pt x="532085" y="180013"/>
                        <a:pt x="522763" y="180013"/>
                      </a:cubicBezTo>
                      <a:lnTo>
                        <a:pt x="332561" y="180013"/>
                      </a:lnTo>
                      <a:cubicBezTo>
                        <a:pt x="323239" y="180013"/>
                        <a:pt x="315710" y="172493"/>
                        <a:pt x="315710" y="163183"/>
                      </a:cubicBezTo>
                      <a:cubicBezTo>
                        <a:pt x="315710" y="153873"/>
                        <a:pt x="323239" y="146353"/>
                        <a:pt x="332561" y="146353"/>
                      </a:cubicBezTo>
                      <a:close/>
                      <a:moveTo>
                        <a:pt x="176282" y="113187"/>
                      </a:moveTo>
                      <a:cubicBezTo>
                        <a:pt x="208732" y="113187"/>
                        <a:pt x="235265" y="139685"/>
                        <a:pt x="235265" y="172180"/>
                      </a:cubicBezTo>
                      <a:cubicBezTo>
                        <a:pt x="235265" y="204676"/>
                        <a:pt x="208732" y="231173"/>
                        <a:pt x="176282" y="231173"/>
                      </a:cubicBezTo>
                      <a:cubicBezTo>
                        <a:pt x="143742" y="231173"/>
                        <a:pt x="117209" y="204765"/>
                        <a:pt x="117209" y="172180"/>
                      </a:cubicBezTo>
                      <a:cubicBezTo>
                        <a:pt x="117209" y="139685"/>
                        <a:pt x="143742" y="113187"/>
                        <a:pt x="176282" y="113187"/>
                      </a:cubicBezTo>
                      <a:close/>
                      <a:moveTo>
                        <a:pt x="50546" y="67300"/>
                      </a:moveTo>
                      <a:cubicBezTo>
                        <a:pt x="41226" y="67300"/>
                        <a:pt x="33698" y="74818"/>
                        <a:pt x="33698" y="84125"/>
                      </a:cubicBezTo>
                      <a:lnTo>
                        <a:pt x="33698" y="410600"/>
                      </a:lnTo>
                      <a:cubicBezTo>
                        <a:pt x="33698" y="419908"/>
                        <a:pt x="41226" y="427425"/>
                        <a:pt x="50546" y="427425"/>
                      </a:cubicBezTo>
                      <a:lnTo>
                        <a:pt x="556458" y="427425"/>
                      </a:lnTo>
                      <a:cubicBezTo>
                        <a:pt x="565778" y="427425"/>
                        <a:pt x="573306" y="419908"/>
                        <a:pt x="573306" y="410600"/>
                      </a:cubicBezTo>
                      <a:lnTo>
                        <a:pt x="573217" y="410600"/>
                      </a:lnTo>
                      <a:lnTo>
                        <a:pt x="573217" y="84125"/>
                      </a:lnTo>
                      <a:cubicBezTo>
                        <a:pt x="573217" y="74818"/>
                        <a:pt x="565689" y="67300"/>
                        <a:pt x="556368" y="67300"/>
                      </a:cubicBezTo>
                      <a:lnTo>
                        <a:pt x="387791" y="67300"/>
                      </a:lnTo>
                      <a:lnTo>
                        <a:pt x="387791" y="84125"/>
                      </a:lnTo>
                      <a:cubicBezTo>
                        <a:pt x="387791" y="93432"/>
                        <a:pt x="380262" y="100950"/>
                        <a:pt x="370942" y="100950"/>
                      </a:cubicBezTo>
                      <a:lnTo>
                        <a:pt x="235972" y="100950"/>
                      </a:lnTo>
                      <a:cubicBezTo>
                        <a:pt x="226652" y="100950"/>
                        <a:pt x="219124" y="93432"/>
                        <a:pt x="219124" y="84125"/>
                      </a:cubicBezTo>
                      <a:lnTo>
                        <a:pt x="219124" y="67300"/>
                      </a:lnTo>
                      <a:close/>
                      <a:moveTo>
                        <a:pt x="253000" y="33650"/>
                      </a:moveTo>
                      <a:lnTo>
                        <a:pt x="253000" y="67300"/>
                      </a:lnTo>
                      <a:lnTo>
                        <a:pt x="354183" y="67300"/>
                      </a:lnTo>
                      <a:lnTo>
                        <a:pt x="354183" y="33650"/>
                      </a:lnTo>
                      <a:close/>
                      <a:moveTo>
                        <a:pt x="236152" y="0"/>
                      </a:moveTo>
                      <a:lnTo>
                        <a:pt x="371032" y="0"/>
                      </a:lnTo>
                      <a:cubicBezTo>
                        <a:pt x="380352" y="0"/>
                        <a:pt x="387880" y="7518"/>
                        <a:pt x="387880" y="16825"/>
                      </a:cubicBezTo>
                      <a:lnTo>
                        <a:pt x="387880" y="33650"/>
                      </a:lnTo>
                      <a:lnTo>
                        <a:pt x="556458" y="33650"/>
                      </a:lnTo>
                      <a:cubicBezTo>
                        <a:pt x="584330" y="33650"/>
                        <a:pt x="607004" y="56292"/>
                        <a:pt x="606914" y="84125"/>
                      </a:cubicBezTo>
                      <a:lnTo>
                        <a:pt x="606914" y="410600"/>
                      </a:lnTo>
                      <a:cubicBezTo>
                        <a:pt x="606914" y="438433"/>
                        <a:pt x="584240" y="461075"/>
                        <a:pt x="556368" y="461075"/>
                      </a:cubicBezTo>
                      <a:lnTo>
                        <a:pt x="50546" y="461075"/>
                      </a:lnTo>
                      <a:cubicBezTo>
                        <a:pt x="22674" y="461075"/>
                        <a:pt x="0" y="438433"/>
                        <a:pt x="0" y="410600"/>
                      </a:cubicBezTo>
                      <a:lnTo>
                        <a:pt x="0" y="84125"/>
                      </a:lnTo>
                      <a:cubicBezTo>
                        <a:pt x="0" y="56292"/>
                        <a:pt x="22674" y="33650"/>
                        <a:pt x="50546" y="33650"/>
                      </a:cubicBezTo>
                      <a:lnTo>
                        <a:pt x="219303" y="33650"/>
                      </a:lnTo>
                      <a:lnTo>
                        <a:pt x="219303" y="16825"/>
                      </a:lnTo>
                      <a:cubicBezTo>
                        <a:pt x="219303" y="7518"/>
                        <a:pt x="226831" y="0"/>
                        <a:pt x="236152"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矩形 25"/>
                <p:cNvSpPr/>
                <p:nvPr/>
              </p:nvSpPr>
              <p:spPr>
                <a:xfrm>
                  <a:off x="1400287" y="2933690"/>
                  <a:ext cx="7268653" cy="2209880"/>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smtClean="0">
                      <a:solidFill>
                        <a:schemeClr val="tx1">
                          <a:lumMod val="75000"/>
                          <a:lumOff val="25000"/>
                        </a:schemeClr>
                      </a:solidFill>
                      <a:latin typeface="+mn-ea"/>
                    </a:rPr>
                    <a:t>说明：</a:t>
                  </a:r>
                  <a:r>
                    <a:rPr lang="en-US" altLang="zh-CN" b="1" dirty="0" smtClean="0">
                      <a:solidFill>
                        <a:schemeClr val="tx1">
                          <a:lumMod val="75000"/>
                          <a:lumOff val="25000"/>
                        </a:schemeClr>
                      </a:solidFill>
                      <a:latin typeface="+mn-ea"/>
                    </a:rPr>
                    <a:t>《</a:t>
                  </a:r>
                  <a:r>
                    <a:rPr lang="zh-CN" altLang="en-US" sz="2000" b="1" dirty="0" smtClean="0">
                      <a:solidFill>
                        <a:schemeClr val="tx1">
                          <a:lumMod val="75000"/>
                          <a:lumOff val="25000"/>
                        </a:schemeClr>
                      </a:solidFill>
                      <a:latin typeface="+mn-ea"/>
                    </a:rPr>
                    <a:t>运行概念说明</a:t>
                  </a:r>
                  <a:r>
                    <a:rPr lang="en-US" altLang="zh-CN" sz="2000" b="1" dirty="0" smtClean="0">
                      <a:solidFill>
                        <a:schemeClr val="tx1">
                          <a:lumMod val="75000"/>
                          <a:lumOff val="25000"/>
                        </a:schemeClr>
                      </a:solidFill>
                      <a:latin typeface="+mn-ea"/>
                    </a:rPr>
                    <a:t>》</a:t>
                  </a:r>
                  <a:r>
                    <a:rPr lang="en-US" altLang="zh-CN" sz="2000" b="1" dirty="0">
                      <a:solidFill>
                        <a:schemeClr val="tx1">
                          <a:lumMod val="75000"/>
                          <a:lumOff val="25000"/>
                        </a:schemeClr>
                      </a:solidFill>
                      <a:latin typeface="+mn-ea"/>
                    </a:rPr>
                    <a:t>(OCD)</a:t>
                  </a:r>
                  <a:r>
                    <a:rPr lang="zh-CN" altLang="en-US" sz="2000" dirty="0">
                      <a:solidFill>
                        <a:schemeClr val="tx1">
                          <a:lumMod val="75000"/>
                          <a:lumOff val="25000"/>
                        </a:schemeClr>
                      </a:solidFill>
                      <a:latin typeface="+mn-ea"/>
                    </a:rPr>
                    <a:t>从以下几方面</a:t>
                  </a:r>
                  <a:r>
                    <a:rPr lang="zh-CN" altLang="en-US" sz="2000" b="1" dirty="0">
                      <a:solidFill>
                        <a:schemeClr val="tx1">
                          <a:lumMod val="75000"/>
                          <a:lumOff val="25000"/>
                        </a:schemeClr>
                      </a:solidFill>
                      <a:latin typeface="+mn-ea"/>
                    </a:rPr>
                    <a:t>描述一个建议的系统</a:t>
                  </a:r>
                  <a:r>
                    <a:rPr lang="zh-CN" altLang="en-US" sz="2000" dirty="0">
                      <a:solidFill>
                        <a:schemeClr val="tx1">
                          <a:lumMod val="75000"/>
                          <a:lumOff val="25000"/>
                        </a:schemeClr>
                      </a:solidFill>
                      <a:latin typeface="+mn-ea"/>
                    </a:rPr>
                    <a:t>：说明它能</a:t>
                  </a:r>
                  <a:r>
                    <a:rPr lang="zh-CN" altLang="en-US" sz="2000" b="1" dirty="0">
                      <a:solidFill>
                        <a:schemeClr val="tx1">
                          <a:lumMod val="75000"/>
                          <a:lumOff val="25000"/>
                        </a:schemeClr>
                      </a:solidFill>
                      <a:latin typeface="+mn-ea"/>
                    </a:rPr>
                    <a:t>满足用户什么需要</a:t>
                  </a:r>
                  <a:r>
                    <a:rPr lang="zh-CN" altLang="en-US" sz="2000" dirty="0">
                      <a:solidFill>
                        <a:schemeClr val="tx1">
                          <a:lumMod val="75000"/>
                          <a:lumOff val="25000"/>
                        </a:schemeClr>
                      </a:solidFill>
                      <a:latin typeface="+mn-ea"/>
                    </a:rPr>
                    <a:t>，它</a:t>
                  </a:r>
                  <a:r>
                    <a:rPr lang="zh-CN" altLang="en-US" sz="2000" b="1" dirty="0">
                      <a:solidFill>
                        <a:schemeClr val="tx1">
                          <a:lumMod val="75000"/>
                          <a:lumOff val="25000"/>
                        </a:schemeClr>
                      </a:solidFill>
                      <a:latin typeface="+mn-ea"/>
                    </a:rPr>
                    <a:t>与现有系统或过程的关系</a:t>
                  </a:r>
                  <a:r>
                    <a:rPr lang="zh-CN" altLang="en-US" sz="2000" dirty="0">
                      <a:solidFill>
                        <a:schemeClr val="tx1">
                          <a:lumMod val="75000"/>
                          <a:lumOff val="25000"/>
                        </a:schemeClr>
                      </a:solidFill>
                      <a:latin typeface="+mn-ea"/>
                    </a:rPr>
                    <a:t>，以及它的</a:t>
                  </a:r>
                  <a:r>
                    <a:rPr lang="zh-CN" altLang="en-US" sz="2000" b="1" dirty="0">
                      <a:solidFill>
                        <a:schemeClr val="tx1">
                          <a:lumMod val="75000"/>
                          <a:lumOff val="25000"/>
                        </a:schemeClr>
                      </a:solidFill>
                      <a:latin typeface="+mn-ea"/>
                    </a:rPr>
                    <a:t>使用方式</a:t>
                  </a:r>
                  <a:r>
                    <a:rPr lang="zh-CN" altLang="en-US" sz="2000" dirty="0">
                      <a:solidFill>
                        <a:schemeClr val="tx1">
                          <a:lumMod val="75000"/>
                          <a:lumOff val="25000"/>
                        </a:schemeClr>
                      </a:solidFill>
                      <a:latin typeface="+mn-ea"/>
                    </a:rPr>
                    <a:t>等</a:t>
                  </a:r>
                  <a:r>
                    <a:rPr lang="zh-CN" altLang="en-US" sz="2000" dirty="0" smtClean="0">
                      <a:solidFill>
                        <a:schemeClr val="tx1">
                          <a:lumMod val="75000"/>
                          <a:lumOff val="25000"/>
                        </a:schemeClr>
                      </a:solidFill>
                      <a:latin typeface="+mn-ea"/>
                    </a:rPr>
                    <a:t>。</a:t>
                  </a:r>
                  <a:r>
                    <a:rPr lang="en-US" altLang="zh-CN" sz="2000" dirty="0" smtClean="0">
                      <a:solidFill>
                        <a:schemeClr val="tx1">
                          <a:lumMod val="75000"/>
                          <a:lumOff val="25000"/>
                        </a:schemeClr>
                      </a:solidFill>
                      <a:latin typeface="+mn-ea"/>
                    </a:rPr>
                    <a:t>.</a:t>
                  </a:r>
                </a:p>
                <a:p>
                  <a:pPr>
                    <a:lnSpc>
                      <a:spcPct val="150000"/>
                    </a:lnSpc>
                  </a:pPr>
                  <a:r>
                    <a:rPr lang="en-US" altLang="zh-CN" sz="2000" dirty="0">
                      <a:solidFill>
                        <a:schemeClr val="tx1">
                          <a:lumMod val="75000"/>
                          <a:lumOff val="25000"/>
                        </a:schemeClr>
                      </a:solidFill>
                      <a:latin typeface="+mn-ea"/>
                    </a:rPr>
                    <a:t> </a:t>
                  </a:r>
                  <a:r>
                    <a:rPr lang="en-US" altLang="zh-CN" sz="2000" dirty="0" smtClean="0">
                      <a:solidFill>
                        <a:schemeClr val="tx1">
                          <a:lumMod val="75000"/>
                          <a:lumOff val="25000"/>
                        </a:schemeClr>
                      </a:solidFill>
                      <a:latin typeface="+mn-ea"/>
                    </a:rPr>
                    <a:t>       OCD</a:t>
                  </a:r>
                  <a:r>
                    <a:rPr lang="zh-CN" altLang="en-US" sz="2000" dirty="0">
                      <a:solidFill>
                        <a:schemeClr val="tx1">
                          <a:lumMod val="75000"/>
                          <a:lumOff val="25000"/>
                        </a:schemeClr>
                      </a:solidFill>
                      <a:latin typeface="+mn-ea"/>
                    </a:rPr>
                    <a:t>旨在需方、开发方、支持方和用户代理之间对所建议的系统的运行机理取得共识。取决于使用的目的</a:t>
                  </a:r>
                  <a:r>
                    <a:rPr lang="en-US" altLang="zh-CN" sz="2000" dirty="0">
                      <a:solidFill>
                        <a:schemeClr val="tx1">
                          <a:lumMod val="75000"/>
                          <a:lumOff val="25000"/>
                        </a:schemeClr>
                      </a:solidFill>
                      <a:latin typeface="+mn-ea"/>
                    </a:rPr>
                    <a:t>,OCD</a:t>
                  </a:r>
                  <a:r>
                    <a:rPr lang="zh-CN" altLang="en-US" sz="2000" dirty="0">
                      <a:solidFill>
                        <a:schemeClr val="tx1">
                          <a:lumMod val="75000"/>
                          <a:lumOff val="25000"/>
                        </a:schemeClr>
                      </a:solidFill>
                      <a:latin typeface="+mn-ea"/>
                    </a:rPr>
                    <a:t>可专注于向开发者表述用户的需求；或专注于向用户或其他感兴趣的对象表达开发者的思路。术语“系统”也可理解为系统的一部分</a:t>
                  </a:r>
                  <a:r>
                    <a:rPr lang="zh-CN" altLang="en-US" sz="2000" dirty="0" smtClean="0">
                      <a:solidFill>
                        <a:schemeClr val="tx1">
                          <a:lumMod val="75000"/>
                          <a:lumOff val="25000"/>
                        </a:schemeClr>
                      </a:solidFill>
                      <a:latin typeface="+mn-ea"/>
                    </a:rPr>
                    <a:t>。</a:t>
                  </a:r>
                  <a:endParaRPr lang="zh-CN" altLang="en-US" sz="2000" dirty="0">
                    <a:solidFill>
                      <a:schemeClr val="tx1">
                        <a:lumMod val="75000"/>
                        <a:lumOff val="25000"/>
                      </a:schemeClr>
                    </a:solidFill>
                    <a:latin typeface="+mn-ea"/>
                  </a:endParaRPr>
                </a:p>
              </p:txBody>
            </p:sp>
          </p:grpSp>
        </p:grpSp>
        <p:sp>
          <p:nvSpPr>
            <p:cNvPr id="70" name="椭圆 69"/>
            <p:cNvSpPr/>
            <p:nvPr/>
          </p:nvSpPr>
          <p:spPr>
            <a:xfrm>
              <a:off x="978062" y="221377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681253371"/>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animEffect transition="in" filter="fade">
                                      <p:cBhvr>
                                        <p:cTn id="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5458847" cy="907242"/>
            <a:chOff x="611211" y="268578"/>
            <a:chExt cx="5458847" cy="907242"/>
          </a:xfrm>
        </p:grpSpPr>
        <p:sp>
          <p:nvSpPr>
            <p:cNvPr id="23" name="文本框 22"/>
            <p:cNvSpPr txBox="1"/>
            <p:nvPr/>
          </p:nvSpPr>
          <p:spPr>
            <a:xfrm>
              <a:off x="1518453" y="438323"/>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594153" y="506201"/>
              <a:ext cx="4475905" cy="461665"/>
            </a:xfrm>
            <a:prstGeom prst="rect">
              <a:avLst/>
            </a:prstGeom>
          </p:spPr>
          <p:txBody>
            <a:bodyPr wrap="none">
              <a:spAutoFit/>
            </a:bodyPr>
            <a:lstStyle/>
            <a:p>
              <a:r>
                <a:rPr lang="zh-CN" altLang="en-US" sz="2400" dirty="0" smtClean="0"/>
                <a:t>系统</a:t>
              </a:r>
              <a:r>
                <a:rPr lang="en-US" altLang="zh-CN" sz="2400" dirty="0"/>
                <a:t>/</a:t>
              </a:r>
              <a:r>
                <a:rPr lang="zh-CN" altLang="en-US" sz="2400" dirty="0"/>
                <a:t>子系统需求规格说明</a:t>
              </a:r>
              <a:r>
                <a:rPr lang="en-US" altLang="zh-CN" sz="2400" dirty="0"/>
                <a:t>(SSS)</a:t>
              </a:r>
              <a:endParaRPr lang="zh-CN" altLang="zh-CN" sz="2400" dirty="0"/>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3" name="组合 2"/>
          <p:cNvGrpSpPr/>
          <p:nvPr/>
        </p:nvGrpSpPr>
        <p:grpSpPr>
          <a:xfrm>
            <a:off x="978062" y="1012976"/>
            <a:ext cx="10067308" cy="4575023"/>
            <a:chOff x="978062" y="1012976"/>
            <a:chExt cx="10067308" cy="4575023"/>
          </a:xfrm>
        </p:grpSpPr>
        <p:grpSp>
          <p:nvGrpSpPr>
            <p:cNvPr id="18" name="组合 17"/>
            <p:cNvGrpSpPr/>
            <p:nvPr/>
          </p:nvGrpSpPr>
          <p:grpSpPr>
            <a:xfrm>
              <a:off x="978062" y="1012976"/>
              <a:ext cx="10067308" cy="4575023"/>
              <a:chOff x="978062" y="1012976"/>
              <a:chExt cx="10067308" cy="4575023"/>
            </a:xfrm>
          </p:grpSpPr>
          <p:grpSp>
            <p:nvGrpSpPr>
              <p:cNvPr id="47" name="组合 46"/>
              <p:cNvGrpSpPr/>
              <p:nvPr/>
            </p:nvGrpSpPr>
            <p:grpSpPr>
              <a:xfrm>
                <a:off x="1209673" y="1012976"/>
                <a:ext cx="9835697" cy="4575023"/>
                <a:chOff x="1209673" y="2006600"/>
                <a:chExt cx="7593737" cy="3532186"/>
              </a:xfrm>
            </p:grpSpPr>
            <p:sp>
              <p:nvSpPr>
                <p:cNvPr id="2" name="矩形 1"/>
                <p:cNvSpPr/>
                <p:nvPr/>
              </p:nvSpPr>
              <p:spPr>
                <a:xfrm>
                  <a:off x="1209673" y="2617635"/>
                  <a:ext cx="7593737" cy="2921151"/>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1400287" y="2006600"/>
                  <a:ext cx="7268653" cy="3493403"/>
                  <a:chOff x="1400287" y="2006600"/>
                  <a:chExt cx="7268653" cy="3493403"/>
                </a:xfrm>
              </p:grpSpPr>
              <p:sp>
                <p:nvSpPr>
                  <p:cNvPr id="7" name="椭圆 6"/>
                  <p:cNvSpPr/>
                  <p:nvPr/>
                </p:nvSpPr>
                <p:spPr>
                  <a:xfrm>
                    <a:off x="1506514"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7"/>
                  <p:cNvSpPr/>
                  <p:nvPr/>
                </p:nvSpPr>
                <p:spPr>
                  <a:xfrm>
                    <a:off x="1603089" y="2301580"/>
                    <a:ext cx="832050" cy="632111"/>
                  </a:xfrm>
                  <a:custGeom>
                    <a:avLst/>
                    <a:gdLst>
                      <a:gd name="connsiteX0" fmla="*/ 332561 w 606914"/>
                      <a:gd name="connsiteY0" fmla="*/ 314722 h 461075"/>
                      <a:gd name="connsiteX1" fmla="*/ 522673 w 606914"/>
                      <a:gd name="connsiteY1" fmla="*/ 314722 h 461075"/>
                      <a:gd name="connsiteX2" fmla="*/ 539614 w 606914"/>
                      <a:gd name="connsiteY2" fmla="*/ 331552 h 461075"/>
                      <a:gd name="connsiteX3" fmla="*/ 522763 w 606914"/>
                      <a:gd name="connsiteY3" fmla="*/ 348382 h 461075"/>
                      <a:gd name="connsiteX4" fmla="*/ 332561 w 606914"/>
                      <a:gd name="connsiteY4" fmla="*/ 348382 h 461075"/>
                      <a:gd name="connsiteX5" fmla="*/ 315710 w 606914"/>
                      <a:gd name="connsiteY5" fmla="*/ 331552 h 461075"/>
                      <a:gd name="connsiteX6" fmla="*/ 332561 w 606914"/>
                      <a:gd name="connsiteY6" fmla="*/ 314722 h 461075"/>
                      <a:gd name="connsiteX7" fmla="*/ 176382 w 606914"/>
                      <a:gd name="connsiteY7" fmla="*/ 289604 h 461075"/>
                      <a:gd name="connsiteX8" fmla="*/ 103153 w 606914"/>
                      <a:gd name="connsiteY8" fmla="*/ 347707 h 461075"/>
                      <a:gd name="connsiteX9" fmla="*/ 249611 w 606914"/>
                      <a:gd name="connsiteY9" fmla="*/ 347707 h 461075"/>
                      <a:gd name="connsiteX10" fmla="*/ 176382 w 606914"/>
                      <a:gd name="connsiteY10" fmla="*/ 289604 h 461075"/>
                      <a:gd name="connsiteX11" fmla="*/ 176293 w 606914"/>
                      <a:gd name="connsiteY11" fmla="*/ 255941 h 461075"/>
                      <a:gd name="connsiteX12" fmla="*/ 284926 w 606914"/>
                      <a:gd name="connsiteY12" fmla="*/ 362031 h 461075"/>
                      <a:gd name="connsiteX13" fmla="*/ 268255 w 606914"/>
                      <a:gd name="connsiteY13" fmla="*/ 381548 h 461075"/>
                      <a:gd name="connsiteX14" fmla="*/ 268165 w 606914"/>
                      <a:gd name="connsiteY14" fmla="*/ 381548 h 461075"/>
                      <a:gd name="connsiteX15" fmla="*/ 84241 w 606914"/>
                      <a:gd name="connsiteY15" fmla="*/ 381548 h 461075"/>
                      <a:gd name="connsiteX16" fmla="*/ 67390 w 606914"/>
                      <a:gd name="connsiteY16" fmla="*/ 364717 h 461075"/>
                      <a:gd name="connsiteX17" fmla="*/ 176293 w 606914"/>
                      <a:gd name="connsiteY17" fmla="*/ 255941 h 461075"/>
                      <a:gd name="connsiteX18" fmla="*/ 332561 w 606914"/>
                      <a:gd name="connsiteY18" fmla="*/ 230538 h 461075"/>
                      <a:gd name="connsiteX19" fmla="*/ 522673 w 606914"/>
                      <a:gd name="connsiteY19" fmla="*/ 230538 h 461075"/>
                      <a:gd name="connsiteX20" fmla="*/ 539614 w 606914"/>
                      <a:gd name="connsiteY20" fmla="*/ 247368 h 461075"/>
                      <a:gd name="connsiteX21" fmla="*/ 522763 w 606914"/>
                      <a:gd name="connsiteY21" fmla="*/ 264198 h 461075"/>
                      <a:gd name="connsiteX22" fmla="*/ 332561 w 606914"/>
                      <a:gd name="connsiteY22" fmla="*/ 264198 h 461075"/>
                      <a:gd name="connsiteX23" fmla="*/ 315710 w 606914"/>
                      <a:gd name="connsiteY23" fmla="*/ 247368 h 461075"/>
                      <a:gd name="connsiteX24" fmla="*/ 332561 w 606914"/>
                      <a:gd name="connsiteY24" fmla="*/ 230538 h 461075"/>
                      <a:gd name="connsiteX25" fmla="*/ 176282 w 606914"/>
                      <a:gd name="connsiteY25" fmla="*/ 147025 h 461075"/>
                      <a:gd name="connsiteX26" fmla="*/ 150914 w 606914"/>
                      <a:gd name="connsiteY26" fmla="*/ 172270 h 461075"/>
                      <a:gd name="connsiteX27" fmla="*/ 176282 w 606914"/>
                      <a:gd name="connsiteY27" fmla="*/ 197604 h 461075"/>
                      <a:gd name="connsiteX28" fmla="*/ 201560 w 606914"/>
                      <a:gd name="connsiteY28" fmla="*/ 172270 h 461075"/>
                      <a:gd name="connsiteX29" fmla="*/ 176282 w 606914"/>
                      <a:gd name="connsiteY29" fmla="*/ 147025 h 461075"/>
                      <a:gd name="connsiteX30" fmla="*/ 332561 w 606914"/>
                      <a:gd name="connsiteY30" fmla="*/ 146353 h 461075"/>
                      <a:gd name="connsiteX31" fmla="*/ 522673 w 606914"/>
                      <a:gd name="connsiteY31" fmla="*/ 146353 h 461075"/>
                      <a:gd name="connsiteX32" fmla="*/ 539614 w 606914"/>
                      <a:gd name="connsiteY32" fmla="*/ 163183 h 461075"/>
                      <a:gd name="connsiteX33" fmla="*/ 522763 w 606914"/>
                      <a:gd name="connsiteY33" fmla="*/ 180013 h 461075"/>
                      <a:gd name="connsiteX34" fmla="*/ 332561 w 606914"/>
                      <a:gd name="connsiteY34" fmla="*/ 180013 h 461075"/>
                      <a:gd name="connsiteX35" fmla="*/ 315710 w 606914"/>
                      <a:gd name="connsiteY35" fmla="*/ 163183 h 461075"/>
                      <a:gd name="connsiteX36" fmla="*/ 332561 w 606914"/>
                      <a:gd name="connsiteY36" fmla="*/ 146353 h 461075"/>
                      <a:gd name="connsiteX37" fmla="*/ 176282 w 606914"/>
                      <a:gd name="connsiteY37" fmla="*/ 113187 h 461075"/>
                      <a:gd name="connsiteX38" fmla="*/ 235265 w 606914"/>
                      <a:gd name="connsiteY38" fmla="*/ 172180 h 461075"/>
                      <a:gd name="connsiteX39" fmla="*/ 176282 w 606914"/>
                      <a:gd name="connsiteY39" fmla="*/ 231173 h 461075"/>
                      <a:gd name="connsiteX40" fmla="*/ 117209 w 606914"/>
                      <a:gd name="connsiteY40" fmla="*/ 172180 h 461075"/>
                      <a:gd name="connsiteX41" fmla="*/ 176282 w 606914"/>
                      <a:gd name="connsiteY41" fmla="*/ 113187 h 461075"/>
                      <a:gd name="connsiteX42" fmla="*/ 50546 w 606914"/>
                      <a:gd name="connsiteY42" fmla="*/ 67300 h 461075"/>
                      <a:gd name="connsiteX43" fmla="*/ 33698 w 606914"/>
                      <a:gd name="connsiteY43" fmla="*/ 84125 h 461075"/>
                      <a:gd name="connsiteX44" fmla="*/ 33698 w 606914"/>
                      <a:gd name="connsiteY44" fmla="*/ 410600 h 461075"/>
                      <a:gd name="connsiteX45" fmla="*/ 50546 w 606914"/>
                      <a:gd name="connsiteY45" fmla="*/ 427425 h 461075"/>
                      <a:gd name="connsiteX46" fmla="*/ 556458 w 606914"/>
                      <a:gd name="connsiteY46" fmla="*/ 427425 h 461075"/>
                      <a:gd name="connsiteX47" fmla="*/ 573306 w 606914"/>
                      <a:gd name="connsiteY47" fmla="*/ 410600 h 461075"/>
                      <a:gd name="connsiteX48" fmla="*/ 573217 w 606914"/>
                      <a:gd name="connsiteY48" fmla="*/ 410600 h 461075"/>
                      <a:gd name="connsiteX49" fmla="*/ 573217 w 606914"/>
                      <a:gd name="connsiteY49" fmla="*/ 84125 h 461075"/>
                      <a:gd name="connsiteX50" fmla="*/ 556368 w 606914"/>
                      <a:gd name="connsiteY50" fmla="*/ 67300 h 461075"/>
                      <a:gd name="connsiteX51" fmla="*/ 387791 w 606914"/>
                      <a:gd name="connsiteY51" fmla="*/ 67300 h 461075"/>
                      <a:gd name="connsiteX52" fmla="*/ 387791 w 606914"/>
                      <a:gd name="connsiteY52" fmla="*/ 84125 h 461075"/>
                      <a:gd name="connsiteX53" fmla="*/ 370942 w 606914"/>
                      <a:gd name="connsiteY53" fmla="*/ 100950 h 461075"/>
                      <a:gd name="connsiteX54" fmla="*/ 235972 w 606914"/>
                      <a:gd name="connsiteY54" fmla="*/ 100950 h 461075"/>
                      <a:gd name="connsiteX55" fmla="*/ 219124 w 606914"/>
                      <a:gd name="connsiteY55" fmla="*/ 84125 h 461075"/>
                      <a:gd name="connsiteX56" fmla="*/ 219124 w 606914"/>
                      <a:gd name="connsiteY56" fmla="*/ 67300 h 461075"/>
                      <a:gd name="connsiteX57" fmla="*/ 253000 w 606914"/>
                      <a:gd name="connsiteY57" fmla="*/ 33650 h 461075"/>
                      <a:gd name="connsiteX58" fmla="*/ 253000 w 606914"/>
                      <a:gd name="connsiteY58" fmla="*/ 67300 h 461075"/>
                      <a:gd name="connsiteX59" fmla="*/ 354183 w 606914"/>
                      <a:gd name="connsiteY59" fmla="*/ 67300 h 461075"/>
                      <a:gd name="connsiteX60" fmla="*/ 354183 w 606914"/>
                      <a:gd name="connsiteY60" fmla="*/ 33650 h 461075"/>
                      <a:gd name="connsiteX61" fmla="*/ 236152 w 606914"/>
                      <a:gd name="connsiteY61" fmla="*/ 0 h 461075"/>
                      <a:gd name="connsiteX62" fmla="*/ 371032 w 606914"/>
                      <a:gd name="connsiteY62" fmla="*/ 0 h 461075"/>
                      <a:gd name="connsiteX63" fmla="*/ 387880 w 606914"/>
                      <a:gd name="connsiteY63" fmla="*/ 16825 h 461075"/>
                      <a:gd name="connsiteX64" fmla="*/ 387880 w 606914"/>
                      <a:gd name="connsiteY64" fmla="*/ 33650 h 461075"/>
                      <a:gd name="connsiteX65" fmla="*/ 556458 w 606914"/>
                      <a:gd name="connsiteY65" fmla="*/ 33650 h 461075"/>
                      <a:gd name="connsiteX66" fmla="*/ 606914 w 606914"/>
                      <a:gd name="connsiteY66" fmla="*/ 84125 h 461075"/>
                      <a:gd name="connsiteX67" fmla="*/ 606914 w 606914"/>
                      <a:gd name="connsiteY67" fmla="*/ 410600 h 461075"/>
                      <a:gd name="connsiteX68" fmla="*/ 556368 w 606914"/>
                      <a:gd name="connsiteY68" fmla="*/ 461075 h 461075"/>
                      <a:gd name="connsiteX69" fmla="*/ 50546 w 606914"/>
                      <a:gd name="connsiteY69" fmla="*/ 461075 h 461075"/>
                      <a:gd name="connsiteX70" fmla="*/ 0 w 606914"/>
                      <a:gd name="connsiteY70" fmla="*/ 410600 h 461075"/>
                      <a:gd name="connsiteX71" fmla="*/ 0 w 606914"/>
                      <a:gd name="connsiteY71" fmla="*/ 84125 h 461075"/>
                      <a:gd name="connsiteX72" fmla="*/ 50546 w 606914"/>
                      <a:gd name="connsiteY72" fmla="*/ 33650 h 461075"/>
                      <a:gd name="connsiteX73" fmla="*/ 219303 w 606914"/>
                      <a:gd name="connsiteY73" fmla="*/ 33650 h 461075"/>
                      <a:gd name="connsiteX74" fmla="*/ 219303 w 606914"/>
                      <a:gd name="connsiteY74" fmla="*/ 16825 h 461075"/>
                      <a:gd name="connsiteX75" fmla="*/ 236152 w 606914"/>
                      <a:gd name="connsiteY75" fmla="*/ 0 h 46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6914" h="461075">
                        <a:moveTo>
                          <a:pt x="332561" y="314722"/>
                        </a:moveTo>
                        <a:lnTo>
                          <a:pt x="522673" y="314722"/>
                        </a:lnTo>
                        <a:cubicBezTo>
                          <a:pt x="531995" y="314722"/>
                          <a:pt x="539614" y="322242"/>
                          <a:pt x="539614" y="331552"/>
                        </a:cubicBezTo>
                        <a:cubicBezTo>
                          <a:pt x="539614" y="340862"/>
                          <a:pt x="532085" y="348382"/>
                          <a:pt x="522763" y="348382"/>
                        </a:cubicBezTo>
                        <a:lnTo>
                          <a:pt x="332561" y="348382"/>
                        </a:lnTo>
                        <a:cubicBezTo>
                          <a:pt x="323239" y="348382"/>
                          <a:pt x="315710" y="340862"/>
                          <a:pt x="315710" y="331552"/>
                        </a:cubicBezTo>
                        <a:cubicBezTo>
                          <a:pt x="315710" y="322242"/>
                          <a:pt x="323239" y="314722"/>
                          <a:pt x="332561" y="314722"/>
                        </a:cubicBezTo>
                        <a:close/>
                        <a:moveTo>
                          <a:pt x="176382" y="289604"/>
                        </a:moveTo>
                        <a:cubicBezTo>
                          <a:pt x="140798" y="289604"/>
                          <a:pt x="110772" y="314403"/>
                          <a:pt x="103153" y="347707"/>
                        </a:cubicBezTo>
                        <a:lnTo>
                          <a:pt x="249611" y="347707"/>
                        </a:lnTo>
                        <a:cubicBezTo>
                          <a:pt x="241903" y="314582"/>
                          <a:pt x="211966" y="289604"/>
                          <a:pt x="176382" y="289604"/>
                        </a:cubicBezTo>
                        <a:close/>
                        <a:moveTo>
                          <a:pt x="176293" y="255941"/>
                        </a:moveTo>
                        <a:cubicBezTo>
                          <a:pt x="235450" y="255941"/>
                          <a:pt x="283672" y="303212"/>
                          <a:pt x="284926" y="362031"/>
                        </a:cubicBezTo>
                        <a:cubicBezTo>
                          <a:pt x="285106" y="362927"/>
                          <a:pt x="286002" y="381548"/>
                          <a:pt x="268255" y="381548"/>
                        </a:cubicBezTo>
                        <a:lnTo>
                          <a:pt x="268165" y="381548"/>
                        </a:lnTo>
                        <a:lnTo>
                          <a:pt x="84241" y="381548"/>
                        </a:lnTo>
                        <a:cubicBezTo>
                          <a:pt x="74919" y="381548"/>
                          <a:pt x="67390" y="374028"/>
                          <a:pt x="67390" y="364717"/>
                        </a:cubicBezTo>
                        <a:cubicBezTo>
                          <a:pt x="67390" y="304734"/>
                          <a:pt x="116239" y="255941"/>
                          <a:pt x="176293" y="255941"/>
                        </a:cubicBezTo>
                        <a:close/>
                        <a:moveTo>
                          <a:pt x="332561" y="230538"/>
                        </a:moveTo>
                        <a:lnTo>
                          <a:pt x="522673" y="230538"/>
                        </a:lnTo>
                        <a:cubicBezTo>
                          <a:pt x="531995" y="230538"/>
                          <a:pt x="539614" y="238058"/>
                          <a:pt x="539614" y="247368"/>
                        </a:cubicBezTo>
                        <a:cubicBezTo>
                          <a:pt x="539614" y="256678"/>
                          <a:pt x="532085" y="264198"/>
                          <a:pt x="522763" y="264198"/>
                        </a:cubicBezTo>
                        <a:lnTo>
                          <a:pt x="332561" y="264198"/>
                        </a:lnTo>
                        <a:cubicBezTo>
                          <a:pt x="323239" y="264198"/>
                          <a:pt x="315710" y="256678"/>
                          <a:pt x="315710" y="247368"/>
                        </a:cubicBezTo>
                        <a:cubicBezTo>
                          <a:pt x="315710" y="238058"/>
                          <a:pt x="323239" y="230538"/>
                          <a:pt x="332561" y="230538"/>
                        </a:cubicBezTo>
                        <a:close/>
                        <a:moveTo>
                          <a:pt x="176282" y="147025"/>
                        </a:moveTo>
                        <a:cubicBezTo>
                          <a:pt x="162388" y="147025"/>
                          <a:pt x="151003" y="158305"/>
                          <a:pt x="150914" y="172270"/>
                        </a:cubicBezTo>
                        <a:cubicBezTo>
                          <a:pt x="150914" y="186235"/>
                          <a:pt x="162298" y="197604"/>
                          <a:pt x="176282" y="197604"/>
                        </a:cubicBezTo>
                        <a:cubicBezTo>
                          <a:pt x="190266" y="197604"/>
                          <a:pt x="201560" y="186235"/>
                          <a:pt x="201560" y="172270"/>
                        </a:cubicBezTo>
                        <a:cubicBezTo>
                          <a:pt x="201560" y="158305"/>
                          <a:pt x="190266" y="147025"/>
                          <a:pt x="176282" y="147025"/>
                        </a:cubicBezTo>
                        <a:close/>
                        <a:moveTo>
                          <a:pt x="332561" y="146353"/>
                        </a:moveTo>
                        <a:lnTo>
                          <a:pt x="522673" y="146353"/>
                        </a:lnTo>
                        <a:cubicBezTo>
                          <a:pt x="531995" y="146353"/>
                          <a:pt x="539614" y="153963"/>
                          <a:pt x="539614" y="163183"/>
                        </a:cubicBezTo>
                        <a:cubicBezTo>
                          <a:pt x="539614" y="172493"/>
                          <a:pt x="532085" y="180013"/>
                          <a:pt x="522763" y="180013"/>
                        </a:cubicBezTo>
                        <a:lnTo>
                          <a:pt x="332561" y="180013"/>
                        </a:lnTo>
                        <a:cubicBezTo>
                          <a:pt x="323239" y="180013"/>
                          <a:pt x="315710" y="172493"/>
                          <a:pt x="315710" y="163183"/>
                        </a:cubicBezTo>
                        <a:cubicBezTo>
                          <a:pt x="315710" y="153873"/>
                          <a:pt x="323239" y="146353"/>
                          <a:pt x="332561" y="146353"/>
                        </a:cubicBezTo>
                        <a:close/>
                        <a:moveTo>
                          <a:pt x="176282" y="113187"/>
                        </a:moveTo>
                        <a:cubicBezTo>
                          <a:pt x="208732" y="113187"/>
                          <a:pt x="235265" y="139685"/>
                          <a:pt x="235265" y="172180"/>
                        </a:cubicBezTo>
                        <a:cubicBezTo>
                          <a:pt x="235265" y="204676"/>
                          <a:pt x="208732" y="231173"/>
                          <a:pt x="176282" y="231173"/>
                        </a:cubicBezTo>
                        <a:cubicBezTo>
                          <a:pt x="143742" y="231173"/>
                          <a:pt x="117209" y="204765"/>
                          <a:pt x="117209" y="172180"/>
                        </a:cubicBezTo>
                        <a:cubicBezTo>
                          <a:pt x="117209" y="139685"/>
                          <a:pt x="143742" y="113187"/>
                          <a:pt x="176282" y="113187"/>
                        </a:cubicBezTo>
                        <a:close/>
                        <a:moveTo>
                          <a:pt x="50546" y="67300"/>
                        </a:moveTo>
                        <a:cubicBezTo>
                          <a:pt x="41226" y="67300"/>
                          <a:pt x="33698" y="74818"/>
                          <a:pt x="33698" y="84125"/>
                        </a:cubicBezTo>
                        <a:lnTo>
                          <a:pt x="33698" y="410600"/>
                        </a:lnTo>
                        <a:cubicBezTo>
                          <a:pt x="33698" y="419908"/>
                          <a:pt x="41226" y="427425"/>
                          <a:pt x="50546" y="427425"/>
                        </a:cubicBezTo>
                        <a:lnTo>
                          <a:pt x="556458" y="427425"/>
                        </a:lnTo>
                        <a:cubicBezTo>
                          <a:pt x="565778" y="427425"/>
                          <a:pt x="573306" y="419908"/>
                          <a:pt x="573306" y="410600"/>
                        </a:cubicBezTo>
                        <a:lnTo>
                          <a:pt x="573217" y="410600"/>
                        </a:lnTo>
                        <a:lnTo>
                          <a:pt x="573217" y="84125"/>
                        </a:lnTo>
                        <a:cubicBezTo>
                          <a:pt x="573217" y="74818"/>
                          <a:pt x="565689" y="67300"/>
                          <a:pt x="556368" y="67300"/>
                        </a:cubicBezTo>
                        <a:lnTo>
                          <a:pt x="387791" y="67300"/>
                        </a:lnTo>
                        <a:lnTo>
                          <a:pt x="387791" y="84125"/>
                        </a:lnTo>
                        <a:cubicBezTo>
                          <a:pt x="387791" y="93432"/>
                          <a:pt x="380262" y="100950"/>
                          <a:pt x="370942" y="100950"/>
                        </a:cubicBezTo>
                        <a:lnTo>
                          <a:pt x="235972" y="100950"/>
                        </a:lnTo>
                        <a:cubicBezTo>
                          <a:pt x="226652" y="100950"/>
                          <a:pt x="219124" y="93432"/>
                          <a:pt x="219124" y="84125"/>
                        </a:cubicBezTo>
                        <a:lnTo>
                          <a:pt x="219124" y="67300"/>
                        </a:lnTo>
                        <a:close/>
                        <a:moveTo>
                          <a:pt x="253000" y="33650"/>
                        </a:moveTo>
                        <a:lnTo>
                          <a:pt x="253000" y="67300"/>
                        </a:lnTo>
                        <a:lnTo>
                          <a:pt x="354183" y="67300"/>
                        </a:lnTo>
                        <a:lnTo>
                          <a:pt x="354183" y="33650"/>
                        </a:lnTo>
                        <a:close/>
                        <a:moveTo>
                          <a:pt x="236152" y="0"/>
                        </a:moveTo>
                        <a:lnTo>
                          <a:pt x="371032" y="0"/>
                        </a:lnTo>
                        <a:cubicBezTo>
                          <a:pt x="380352" y="0"/>
                          <a:pt x="387880" y="7518"/>
                          <a:pt x="387880" y="16825"/>
                        </a:cubicBezTo>
                        <a:lnTo>
                          <a:pt x="387880" y="33650"/>
                        </a:lnTo>
                        <a:lnTo>
                          <a:pt x="556458" y="33650"/>
                        </a:lnTo>
                        <a:cubicBezTo>
                          <a:pt x="584330" y="33650"/>
                          <a:pt x="607004" y="56292"/>
                          <a:pt x="606914" y="84125"/>
                        </a:cubicBezTo>
                        <a:lnTo>
                          <a:pt x="606914" y="410600"/>
                        </a:lnTo>
                        <a:cubicBezTo>
                          <a:pt x="606914" y="438433"/>
                          <a:pt x="584240" y="461075"/>
                          <a:pt x="556368" y="461075"/>
                        </a:cubicBezTo>
                        <a:lnTo>
                          <a:pt x="50546" y="461075"/>
                        </a:lnTo>
                        <a:cubicBezTo>
                          <a:pt x="22674" y="461075"/>
                          <a:pt x="0" y="438433"/>
                          <a:pt x="0" y="410600"/>
                        </a:cubicBezTo>
                        <a:lnTo>
                          <a:pt x="0" y="84125"/>
                        </a:lnTo>
                        <a:cubicBezTo>
                          <a:pt x="0" y="56292"/>
                          <a:pt x="22674" y="33650"/>
                          <a:pt x="50546" y="33650"/>
                        </a:cubicBezTo>
                        <a:lnTo>
                          <a:pt x="219303" y="33650"/>
                        </a:lnTo>
                        <a:lnTo>
                          <a:pt x="219303" y="16825"/>
                        </a:lnTo>
                        <a:cubicBezTo>
                          <a:pt x="219303" y="7518"/>
                          <a:pt x="226831" y="0"/>
                          <a:pt x="236152"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矩形 25"/>
                  <p:cNvSpPr/>
                  <p:nvPr/>
                </p:nvSpPr>
                <p:spPr>
                  <a:xfrm>
                    <a:off x="1400287" y="2933690"/>
                    <a:ext cx="7268653" cy="2566313"/>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smtClean="0">
                        <a:solidFill>
                          <a:schemeClr val="tx1">
                            <a:lumMod val="75000"/>
                            <a:lumOff val="25000"/>
                          </a:schemeClr>
                        </a:solidFill>
                        <a:latin typeface="+mn-ea"/>
                      </a:rPr>
                      <a:t>说明：</a:t>
                    </a:r>
                    <a:r>
                      <a:rPr lang="en-US" altLang="zh-CN" sz="2000" b="1" dirty="0" smtClean="0">
                        <a:solidFill>
                          <a:schemeClr val="tx1">
                            <a:lumMod val="75000"/>
                            <a:lumOff val="25000"/>
                          </a:schemeClr>
                        </a:solidFill>
                        <a:latin typeface="+mn-ea"/>
                      </a:rPr>
                      <a:t>《</a:t>
                    </a:r>
                    <a:r>
                      <a:rPr lang="zh-CN" altLang="en-US" sz="2000" b="1" dirty="0">
                        <a:solidFill>
                          <a:schemeClr val="tx1">
                            <a:lumMod val="75000"/>
                            <a:lumOff val="25000"/>
                          </a:schemeClr>
                        </a:solidFill>
                        <a:latin typeface="+mn-ea"/>
                      </a:rPr>
                      <a:t>系统</a:t>
                    </a:r>
                    <a:r>
                      <a:rPr lang="en-US" altLang="zh-CN" sz="2000" b="1"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子系统需求规格说明</a:t>
                    </a:r>
                    <a:r>
                      <a:rPr lang="en-US" altLang="zh-CN" sz="2000" b="1" dirty="0">
                        <a:solidFill>
                          <a:schemeClr val="tx1">
                            <a:lumMod val="75000"/>
                            <a:lumOff val="25000"/>
                          </a:schemeClr>
                        </a:solidFill>
                        <a:latin typeface="+mn-ea"/>
                      </a:rPr>
                      <a:t>》(SSS)</a:t>
                    </a:r>
                    <a:r>
                      <a:rPr lang="zh-CN" altLang="en-US" sz="2000" dirty="0">
                        <a:solidFill>
                          <a:schemeClr val="tx1">
                            <a:lumMod val="75000"/>
                            <a:lumOff val="25000"/>
                          </a:schemeClr>
                        </a:solidFill>
                        <a:latin typeface="+mn-ea"/>
                      </a:rPr>
                      <a:t>为一个系统或子系统指定需求和指定保证每个需求得到满足所使用的方法。与系统或子系统外部接口相关的需求可在</a:t>
                    </a:r>
                    <a:r>
                      <a:rPr lang="en-US" altLang="zh-CN" sz="2000" dirty="0">
                        <a:solidFill>
                          <a:schemeClr val="tx1">
                            <a:lumMod val="75000"/>
                            <a:lumOff val="25000"/>
                          </a:schemeClr>
                        </a:solidFill>
                        <a:latin typeface="+mn-ea"/>
                      </a:rPr>
                      <a:t>SSS</a:t>
                    </a:r>
                    <a:r>
                      <a:rPr lang="zh-CN" altLang="en-US" sz="2000" dirty="0">
                        <a:solidFill>
                          <a:schemeClr val="tx1">
                            <a:lumMod val="75000"/>
                            <a:lumOff val="25000"/>
                          </a:schemeClr>
                        </a:solidFill>
                        <a:latin typeface="+mn-ea"/>
                      </a:rPr>
                      <a:t>中或在该</a:t>
                    </a:r>
                    <a:r>
                      <a:rPr lang="en-US" altLang="zh-CN" sz="2000" dirty="0">
                        <a:solidFill>
                          <a:schemeClr val="tx1">
                            <a:lumMod val="75000"/>
                            <a:lumOff val="25000"/>
                          </a:schemeClr>
                        </a:solidFill>
                        <a:latin typeface="+mn-ea"/>
                      </a:rPr>
                      <a:t>SSS</a:t>
                    </a:r>
                    <a:r>
                      <a:rPr lang="zh-CN" altLang="en-US" sz="2000" dirty="0">
                        <a:solidFill>
                          <a:schemeClr val="tx1">
                            <a:lumMod val="75000"/>
                            <a:lumOff val="25000"/>
                          </a:schemeClr>
                        </a:solidFill>
                        <a:latin typeface="+mn-ea"/>
                      </a:rPr>
                      <a:t>引用到的一个或多个</a:t>
                    </a:r>
                    <a:r>
                      <a:rPr lang="en-US" altLang="zh-CN" sz="2000" dirty="0">
                        <a:solidFill>
                          <a:schemeClr val="tx1">
                            <a:lumMod val="75000"/>
                            <a:lumOff val="25000"/>
                          </a:schemeClr>
                        </a:solidFill>
                        <a:latin typeface="+mn-ea"/>
                      </a:rPr>
                      <a:t>《</a:t>
                    </a:r>
                    <a:r>
                      <a:rPr lang="zh-CN" altLang="en-US" sz="2000" dirty="0">
                        <a:solidFill>
                          <a:schemeClr val="tx1">
                            <a:lumMod val="75000"/>
                            <a:lumOff val="25000"/>
                          </a:schemeClr>
                        </a:solidFill>
                        <a:latin typeface="+mn-ea"/>
                      </a:rPr>
                      <a:t>接口需求规格说明</a:t>
                    </a:r>
                    <a:r>
                      <a:rPr lang="en-US" altLang="zh-CN" sz="2000" dirty="0">
                        <a:solidFill>
                          <a:schemeClr val="tx1">
                            <a:lumMod val="75000"/>
                            <a:lumOff val="25000"/>
                          </a:schemeClr>
                        </a:solidFill>
                        <a:latin typeface="+mn-ea"/>
                      </a:rPr>
                      <a:t>》(IRS)</a:t>
                    </a:r>
                    <a:r>
                      <a:rPr lang="zh-CN" altLang="en-US" sz="2000" dirty="0">
                        <a:solidFill>
                          <a:schemeClr val="tx1">
                            <a:lumMod val="75000"/>
                            <a:lumOff val="25000"/>
                          </a:schemeClr>
                        </a:solidFill>
                        <a:latin typeface="+mn-ea"/>
                      </a:rPr>
                      <a:t>中给出。</a:t>
                    </a:r>
                  </a:p>
                  <a:p>
                    <a:pPr>
                      <a:lnSpc>
                        <a:spcPct val="150000"/>
                      </a:lnSpc>
                    </a:pPr>
                    <a:r>
                      <a:rPr lang="en-US" altLang="zh-CN" sz="2000" dirty="0">
                        <a:solidFill>
                          <a:schemeClr val="tx1">
                            <a:lumMod val="75000"/>
                            <a:lumOff val="25000"/>
                          </a:schemeClr>
                        </a:solidFill>
                        <a:latin typeface="+mn-ea"/>
                      </a:rPr>
                      <a:t> </a:t>
                    </a:r>
                    <a:r>
                      <a:rPr lang="zh-CN" altLang="en-US" sz="2000" dirty="0" smtClean="0">
                        <a:solidFill>
                          <a:schemeClr val="tx1">
                            <a:lumMod val="75000"/>
                            <a:lumOff val="25000"/>
                          </a:schemeClr>
                        </a:solidFill>
                        <a:latin typeface="+mn-ea"/>
                      </a:rPr>
                      <a:t>注：这个</a:t>
                    </a:r>
                    <a:r>
                      <a:rPr lang="en-US" altLang="zh-CN" sz="2000" dirty="0">
                        <a:solidFill>
                          <a:schemeClr val="tx1">
                            <a:lumMod val="75000"/>
                            <a:lumOff val="25000"/>
                          </a:schemeClr>
                        </a:solidFill>
                        <a:latin typeface="+mn-ea"/>
                      </a:rPr>
                      <a:t>SSS</a:t>
                    </a:r>
                    <a:r>
                      <a:rPr lang="zh-CN" altLang="en-US" sz="2000" dirty="0">
                        <a:solidFill>
                          <a:schemeClr val="tx1">
                            <a:lumMod val="75000"/>
                            <a:lumOff val="25000"/>
                          </a:schemeClr>
                        </a:solidFill>
                        <a:latin typeface="+mn-ea"/>
                      </a:rPr>
                      <a:t>，可能还要用</a:t>
                    </a:r>
                    <a:r>
                      <a:rPr lang="en-US" altLang="zh-CN" sz="2000" b="1"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接口需求规格说明</a:t>
                    </a:r>
                    <a:r>
                      <a:rPr lang="en-US" altLang="zh-CN" sz="2000" b="1" dirty="0">
                        <a:solidFill>
                          <a:schemeClr val="tx1">
                            <a:lumMod val="75000"/>
                            <a:lumOff val="25000"/>
                          </a:schemeClr>
                        </a:solidFill>
                        <a:latin typeface="+mn-ea"/>
                      </a:rPr>
                      <a:t>》(IRS)</a:t>
                    </a:r>
                    <a:r>
                      <a:rPr lang="zh-CN" altLang="en-US" sz="2000" dirty="0">
                        <a:solidFill>
                          <a:schemeClr val="tx1">
                            <a:lumMod val="75000"/>
                            <a:lumOff val="25000"/>
                          </a:schemeClr>
                        </a:solidFill>
                        <a:latin typeface="+mn-ea"/>
                      </a:rPr>
                      <a:t>加以补充，是构成系统或子系统设计与合格性测试的基础。贯穿本文的术语“系统”，如果适用的话，也可解释为“子系统”。所形成的文档应冠名为“</a:t>
                    </a:r>
                    <a:r>
                      <a:rPr lang="zh-CN" altLang="en-US" sz="2000" b="1" dirty="0">
                        <a:solidFill>
                          <a:schemeClr val="tx1">
                            <a:lumMod val="75000"/>
                            <a:lumOff val="25000"/>
                          </a:schemeClr>
                        </a:solidFill>
                        <a:latin typeface="+mn-ea"/>
                      </a:rPr>
                      <a:t>系统需求规格说明</a:t>
                    </a:r>
                    <a:r>
                      <a:rPr lang="zh-CN" altLang="en-US" sz="2000" dirty="0">
                        <a:solidFill>
                          <a:schemeClr val="tx1">
                            <a:lumMod val="75000"/>
                            <a:lumOff val="25000"/>
                          </a:schemeClr>
                        </a:solidFill>
                        <a:latin typeface="+mn-ea"/>
                      </a:rPr>
                      <a:t>”或“</a:t>
                    </a:r>
                    <a:r>
                      <a:rPr lang="zh-CN" altLang="en-US" sz="2000" b="1" dirty="0">
                        <a:solidFill>
                          <a:schemeClr val="tx1">
                            <a:lumMod val="75000"/>
                            <a:lumOff val="25000"/>
                          </a:schemeClr>
                        </a:solidFill>
                        <a:latin typeface="+mn-ea"/>
                      </a:rPr>
                      <a:t>子系统需求规格说明</a:t>
                    </a:r>
                    <a:r>
                      <a:rPr lang="zh-CN" altLang="en-US" sz="2000" dirty="0">
                        <a:solidFill>
                          <a:schemeClr val="tx1">
                            <a:lumMod val="75000"/>
                            <a:lumOff val="25000"/>
                          </a:schemeClr>
                        </a:solidFill>
                        <a:latin typeface="+mn-ea"/>
                      </a:rPr>
                      <a:t>”。</a:t>
                    </a:r>
                  </a:p>
                </p:txBody>
              </p:sp>
            </p:grpSp>
          </p:grpSp>
          <p:sp>
            <p:nvSpPr>
              <p:cNvPr id="70" name="椭圆 69"/>
              <p:cNvSpPr/>
              <p:nvPr/>
            </p:nvSpPr>
            <p:spPr>
              <a:xfrm>
                <a:off x="978062" y="221377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椭圆 15"/>
            <p:cNvSpPr/>
            <p:nvPr/>
          </p:nvSpPr>
          <p:spPr>
            <a:xfrm>
              <a:off x="978062" y="366611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44814662"/>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611211" y="268578"/>
            <a:ext cx="4549934" cy="907242"/>
            <a:chOff x="611211" y="268578"/>
            <a:chExt cx="4549934" cy="907242"/>
          </a:xfrm>
        </p:grpSpPr>
        <p:sp>
          <p:nvSpPr>
            <p:cNvPr id="23" name="文本框 22"/>
            <p:cNvSpPr txBox="1"/>
            <p:nvPr/>
          </p:nvSpPr>
          <p:spPr>
            <a:xfrm>
              <a:off x="1518453" y="444090"/>
              <a:ext cx="3295317" cy="461665"/>
            </a:xfrm>
            <a:prstGeom prst="rect">
              <a:avLst/>
            </a:prstGeom>
            <a:noFill/>
          </p:spPr>
          <p:txBody>
            <a:bodyPr wrap="square" rtlCol="0">
              <a:spAutoFit/>
              <a:scene3d>
                <a:camera prst="orthographicFront"/>
                <a:lightRig rig="threePt" dir="t"/>
              </a:scene3d>
              <a:sp3d contourW="12700"/>
            </a:bodyPr>
            <a:lstStyle/>
            <a:p>
              <a:endParaRPr lang="zh-CN" altLang="en-US" sz="2400" b="1" dirty="0">
                <a:solidFill>
                  <a:schemeClr val="tx1">
                    <a:lumMod val="85000"/>
                    <a:lumOff val="15000"/>
                  </a:schemeClr>
                </a:solidFill>
                <a:latin typeface="+mn-ea"/>
              </a:endParaRPr>
            </a:p>
          </p:txBody>
        </p:sp>
        <p:sp>
          <p:nvSpPr>
            <p:cNvPr id="9" name="矩形 8"/>
            <p:cNvSpPr/>
            <p:nvPr/>
          </p:nvSpPr>
          <p:spPr>
            <a:xfrm>
              <a:off x="1796121" y="491365"/>
              <a:ext cx="3365024" cy="461665"/>
            </a:xfrm>
            <a:prstGeom prst="rect">
              <a:avLst/>
            </a:prstGeom>
          </p:spPr>
          <p:txBody>
            <a:bodyPr wrap="none">
              <a:spAutoFit/>
            </a:bodyPr>
            <a:lstStyle/>
            <a:p>
              <a:r>
                <a:rPr lang="zh-CN" altLang="en-US" sz="2400" dirty="0" smtClean="0"/>
                <a:t>接口需求</a:t>
              </a:r>
              <a:r>
                <a:rPr lang="zh-CN" altLang="en-US" sz="2400" dirty="0"/>
                <a:t>规格说明</a:t>
              </a:r>
              <a:r>
                <a:rPr lang="en-US" altLang="zh-CN" sz="2400" dirty="0"/>
                <a:t>(IRS)</a:t>
              </a:r>
              <a:endParaRPr lang="zh-CN" altLang="zh-CN" sz="2400" dirty="0"/>
            </a:p>
          </p:txBody>
        </p:sp>
        <p:grpSp>
          <p:nvGrpSpPr>
            <p:cNvPr id="48" name="组合 47"/>
            <p:cNvGrpSpPr/>
            <p:nvPr/>
          </p:nvGrpSpPr>
          <p:grpSpPr>
            <a:xfrm>
              <a:off x="611211" y="268578"/>
              <a:ext cx="907242" cy="907242"/>
              <a:chOff x="2959100" y="1866900"/>
              <a:chExt cx="1536700" cy="1536700"/>
            </a:xfrm>
          </p:grpSpPr>
          <p:sp>
            <p:nvSpPr>
              <p:cNvPr id="49" name="椭圆 4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2"/>
              <p:cNvSpPr/>
              <p:nvPr/>
            </p:nvSpPr>
            <p:spPr>
              <a:xfrm>
                <a:off x="3429418" y="2269390"/>
                <a:ext cx="596064" cy="731720"/>
              </a:xfrm>
              <a:custGeom>
                <a:avLst/>
                <a:gdLst>
                  <a:gd name="connsiteX0" fmla="*/ 247075 w 494240"/>
                  <a:gd name="connsiteY0" fmla="*/ 477239 h 606722"/>
                  <a:gd name="connsiteX1" fmla="*/ 233635 w 494240"/>
                  <a:gd name="connsiteY1" fmla="*/ 490748 h 606722"/>
                  <a:gd name="connsiteX2" fmla="*/ 247075 w 494240"/>
                  <a:gd name="connsiteY2" fmla="*/ 504257 h 606722"/>
                  <a:gd name="connsiteX3" fmla="*/ 260604 w 494240"/>
                  <a:gd name="connsiteY3" fmla="*/ 490748 h 606722"/>
                  <a:gd name="connsiteX4" fmla="*/ 247075 w 494240"/>
                  <a:gd name="connsiteY4" fmla="*/ 477239 h 606722"/>
                  <a:gd name="connsiteX5" fmla="*/ 352500 w 494240"/>
                  <a:gd name="connsiteY5" fmla="*/ 470460 h 606722"/>
                  <a:gd name="connsiteX6" fmla="*/ 395635 w 494240"/>
                  <a:gd name="connsiteY6" fmla="*/ 470460 h 606722"/>
                  <a:gd name="connsiteX7" fmla="*/ 415913 w 494240"/>
                  <a:gd name="connsiteY7" fmla="*/ 490748 h 606722"/>
                  <a:gd name="connsiteX8" fmla="*/ 395635 w 494240"/>
                  <a:gd name="connsiteY8" fmla="*/ 511035 h 606722"/>
                  <a:gd name="connsiteX9" fmla="*/ 352500 w 494240"/>
                  <a:gd name="connsiteY9" fmla="*/ 511035 h 606722"/>
                  <a:gd name="connsiteX10" fmla="*/ 332222 w 494240"/>
                  <a:gd name="connsiteY10" fmla="*/ 490748 h 606722"/>
                  <a:gd name="connsiteX11" fmla="*/ 352500 w 494240"/>
                  <a:gd name="connsiteY11" fmla="*/ 470460 h 606722"/>
                  <a:gd name="connsiteX12" fmla="*/ 247075 w 494240"/>
                  <a:gd name="connsiteY12" fmla="*/ 436800 h 606722"/>
                  <a:gd name="connsiteX13" fmla="*/ 301102 w 494240"/>
                  <a:gd name="connsiteY13" fmla="*/ 490748 h 606722"/>
                  <a:gd name="connsiteX14" fmla="*/ 247075 w 494240"/>
                  <a:gd name="connsiteY14" fmla="*/ 544695 h 606722"/>
                  <a:gd name="connsiteX15" fmla="*/ 193137 w 494240"/>
                  <a:gd name="connsiteY15" fmla="*/ 490748 h 606722"/>
                  <a:gd name="connsiteX16" fmla="*/ 247075 w 494240"/>
                  <a:gd name="connsiteY16" fmla="*/ 436800 h 606722"/>
                  <a:gd name="connsiteX17" fmla="*/ 98620 w 494240"/>
                  <a:gd name="connsiteY17" fmla="*/ 347817 h 606722"/>
                  <a:gd name="connsiteX18" fmla="*/ 395621 w 494240"/>
                  <a:gd name="connsiteY18" fmla="*/ 347817 h 606722"/>
                  <a:gd name="connsiteX19" fmla="*/ 415913 w 494240"/>
                  <a:gd name="connsiteY19" fmla="*/ 368078 h 606722"/>
                  <a:gd name="connsiteX20" fmla="*/ 395621 w 494240"/>
                  <a:gd name="connsiteY20" fmla="*/ 388251 h 606722"/>
                  <a:gd name="connsiteX21" fmla="*/ 98620 w 494240"/>
                  <a:gd name="connsiteY21" fmla="*/ 388251 h 606722"/>
                  <a:gd name="connsiteX22" fmla="*/ 78328 w 494240"/>
                  <a:gd name="connsiteY22" fmla="*/ 368078 h 606722"/>
                  <a:gd name="connsiteX23" fmla="*/ 98620 w 494240"/>
                  <a:gd name="connsiteY23" fmla="*/ 347817 h 606722"/>
                  <a:gd name="connsiteX24" fmla="*/ 98620 w 494240"/>
                  <a:gd name="connsiteY24" fmla="*/ 268290 h 606722"/>
                  <a:gd name="connsiteX25" fmla="*/ 395621 w 494240"/>
                  <a:gd name="connsiteY25" fmla="*/ 268290 h 606722"/>
                  <a:gd name="connsiteX26" fmla="*/ 415913 w 494240"/>
                  <a:gd name="connsiteY26" fmla="*/ 288462 h 606722"/>
                  <a:gd name="connsiteX27" fmla="*/ 395621 w 494240"/>
                  <a:gd name="connsiteY27" fmla="*/ 308724 h 606722"/>
                  <a:gd name="connsiteX28" fmla="*/ 98620 w 494240"/>
                  <a:gd name="connsiteY28" fmla="*/ 308724 h 606722"/>
                  <a:gd name="connsiteX29" fmla="*/ 78328 w 494240"/>
                  <a:gd name="connsiteY29" fmla="*/ 288462 h 606722"/>
                  <a:gd name="connsiteX30" fmla="*/ 98620 w 494240"/>
                  <a:gd name="connsiteY30" fmla="*/ 268290 h 606722"/>
                  <a:gd name="connsiteX31" fmla="*/ 98620 w 494240"/>
                  <a:gd name="connsiteY31" fmla="*/ 188763 h 606722"/>
                  <a:gd name="connsiteX32" fmla="*/ 395621 w 494240"/>
                  <a:gd name="connsiteY32" fmla="*/ 188763 h 606722"/>
                  <a:gd name="connsiteX33" fmla="*/ 415913 w 494240"/>
                  <a:gd name="connsiteY33" fmla="*/ 208935 h 606722"/>
                  <a:gd name="connsiteX34" fmla="*/ 395621 w 494240"/>
                  <a:gd name="connsiteY34" fmla="*/ 229197 h 606722"/>
                  <a:gd name="connsiteX35" fmla="*/ 98620 w 494240"/>
                  <a:gd name="connsiteY35" fmla="*/ 229197 h 606722"/>
                  <a:gd name="connsiteX36" fmla="*/ 78328 w 494240"/>
                  <a:gd name="connsiteY36" fmla="*/ 208935 h 606722"/>
                  <a:gd name="connsiteX37" fmla="*/ 98620 w 494240"/>
                  <a:gd name="connsiteY37" fmla="*/ 188763 h 606722"/>
                  <a:gd name="connsiteX38" fmla="*/ 141805 w 494240"/>
                  <a:gd name="connsiteY38" fmla="*/ 107895 h 606722"/>
                  <a:gd name="connsiteX39" fmla="*/ 352454 w 494240"/>
                  <a:gd name="connsiteY39" fmla="*/ 107895 h 606722"/>
                  <a:gd name="connsiteX40" fmla="*/ 372656 w 494240"/>
                  <a:gd name="connsiteY40" fmla="*/ 128067 h 606722"/>
                  <a:gd name="connsiteX41" fmla="*/ 352454 w 494240"/>
                  <a:gd name="connsiteY41" fmla="*/ 148329 h 606722"/>
                  <a:gd name="connsiteX42" fmla="*/ 141805 w 494240"/>
                  <a:gd name="connsiteY42" fmla="*/ 148329 h 606722"/>
                  <a:gd name="connsiteX43" fmla="*/ 121514 w 494240"/>
                  <a:gd name="connsiteY43" fmla="*/ 128067 h 606722"/>
                  <a:gd name="connsiteX44" fmla="*/ 141805 w 494240"/>
                  <a:gd name="connsiteY44" fmla="*/ 107895 h 606722"/>
                  <a:gd name="connsiteX45" fmla="*/ 40497 w 494240"/>
                  <a:gd name="connsiteY45" fmla="*/ 40436 h 606722"/>
                  <a:gd name="connsiteX46" fmla="*/ 40497 w 494240"/>
                  <a:gd name="connsiteY46" fmla="*/ 566286 h 606722"/>
                  <a:gd name="connsiteX47" fmla="*/ 453654 w 494240"/>
                  <a:gd name="connsiteY47" fmla="*/ 566286 h 606722"/>
                  <a:gd name="connsiteX48" fmla="*/ 453654 w 494240"/>
                  <a:gd name="connsiteY48" fmla="*/ 40436 h 606722"/>
                  <a:gd name="connsiteX49" fmla="*/ 20293 w 494240"/>
                  <a:gd name="connsiteY49" fmla="*/ 0 h 606722"/>
                  <a:gd name="connsiteX50" fmla="*/ 473947 w 494240"/>
                  <a:gd name="connsiteY50" fmla="*/ 0 h 606722"/>
                  <a:gd name="connsiteX51" fmla="*/ 494240 w 494240"/>
                  <a:gd name="connsiteY51" fmla="*/ 20262 h 606722"/>
                  <a:gd name="connsiteX52" fmla="*/ 494240 w 494240"/>
                  <a:gd name="connsiteY52" fmla="*/ 586460 h 606722"/>
                  <a:gd name="connsiteX53" fmla="*/ 473947 w 494240"/>
                  <a:gd name="connsiteY53" fmla="*/ 606722 h 606722"/>
                  <a:gd name="connsiteX54" fmla="*/ 20293 w 494240"/>
                  <a:gd name="connsiteY54" fmla="*/ 606722 h 606722"/>
                  <a:gd name="connsiteX55" fmla="*/ 0 w 494240"/>
                  <a:gd name="connsiteY55" fmla="*/ 586460 h 606722"/>
                  <a:gd name="connsiteX56" fmla="*/ 0 w 494240"/>
                  <a:gd name="connsiteY56" fmla="*/ 20262 h 606722"/>
                  <a:gd name="connsiteX57" fmla="*/ 20293 w 494240"/>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494240" h="606722">
                    <a:moveTo>
                      <a:pt x="247075" y="477239"/>
                    </a:moveTo>
                    <a:cubicBezTo>
                      <a:pt x="239687" y="477239"/>
                      <a:pt x="233635" y="483282"/>
                      <a:pt x="233635" y="490748"/>
                    </a:cubicBezTo>
                    <a:cubicBezTo>
                      <a:pt x="233635" y="498213"/>
                      <a:pt x="239687" y="504257"/>
                      <a:pt x="247075" y="504257"/>
                    </a:cubicBezTo>
                    <a:cubicBezTo>
                      <a:pt x="254552" y="504257"/>
                      <a:pt x="260604" y="498213"/>
                      <a:pt x="260604" y="490748"/>
                    </a:cubicBezTo>
                    <a:cubicBezTo>
                      <a:pt x="260604" y="483282"/>
                      <a:pt x="254552" y="477239"/>
                      <a:pt x="247075" y="477239"/>
                    </a:cubicBezTo>
                    <a:close/>
                    <a:moveTo>
                      <a:pt x="352500" y="470460"/>
                    </a:moveTo>
                    <a:lnTo>
                      <a:pt x="395635" y="470460"/>
                    </a:lnTo>
                    <a:cubicBezTo>
                      <a:pt x="406841" y="470460"/>
                      <a:pt x="415913" y="479536"/>
                      <a:pt x="415913" y="490748"/>
                    </a:cubicBezTo>
                    <a:cubicBezTo>
                      <a:pt x="415913" y="501959"/>
                      <a:pt x="406841" y="511035"/>
                      <a:pt x="395635" y="511035"/>
                    </a:cubicBezTo>
                    <a:lnTo>
                      <a:pt x="352500" y="511035"/>
                    </a:lnTo>
                    <a:cubicBezTo>
                      <a:pt x="341294" y="511035"/>
                      <a:pt x="332222" y="501959"/>
                      <a:pt x="332222" y="490748"/>
                    </a:cubicBezTo>
                    <a:cubicBezTo>
                      <a:pt x="332222" y="479536"/>
                      <a:pt x="341294" y="470460"/>
                      <a:pt x="352500" y="470460"/>
                    </a:cubicBezTo>
                    <a:close/>
                    <a:moveTo>
                      <a:pt x="247075" y="436800"/>
                    </a:moveTo>
                    <a:cubicBezTo>
                      <a:pt x="276892" y="436800"/>
                      <a:pt x="301102" y="460974"/>
                      <a:pt x="301102" y="490748"/>
                    </a:cubicBezTo>
                    <a:cubicBezTo>
                      <a:pt x="301102" y="520521"/>
                      <a:pt x="276892" y="544695"/>
                      <a:pt x="247075" y="544695"/>
                    </a:cubicBezTo>
                    <a:cubicBezTo>
                      <a:pt x="217347" y="544695"/>
                      <a:pt x="193137" y="520521"/>
                      <a:pt x="193137" y="490748"/>
                    </a:cubicBezTo>
                    <a:cubicBezTo>
                      <a:pt x="193137" y="460974"/>
                      <a:pt x="217347" y="436800"/>
                      <a:pt x="247075" y="436800"/>
                    </a:cubicBezTo>
                    <a:close/>
                    <a:moveTo>
                      <a:pt x="98620" y="347817"/>
                    </a:moveTo>
                    <a:lnTo>
                      <a:pt x="395621" y="347817"/>
                    </a:lnTo>
                    <a:cubicBezTo>
                      <a:pt x="406835" y="347817"/>
                      <a:pt x="415913" y="356881"/>
                      <a:pt x="415913" y="368078"/>
                    </a:cubicBezTo>
                    <a:cubicBezTo>
                      <a:pt x="415913" y="379187"/>
                      <a:pt x="406835" y="388251"/>
                      <a:pt x="395621" y="388251"/>
                    </a:cubicBezTo>
                    <a:lnTo>
                      <a:pt x="98620" y="388251"/>
                    </a:lnTo>
                    <a:cubicBezTo>
                      <a:pt x="87406" y="388251"/>
                      <a:pt x="78328" y="379187"/>
                      <a:pt x="78328" y="368078"/>
                    </a:cubicBezTo>
                    <a:cubicBezTo>
                      <a:pt x="78328" y="356881"/>
                      <a:pt x="87406" y="347817"/>
                      <a:pt x="98620" y="347817"/>
                    </a:cubicBezTo>
                    <a:close/>
                    <a:moveTo>
                      <a:pt x="98620" y="268290"/>
                    </a:moveTo>
                    <a:lnTo>
                      <a:pt x="395621" y="268290"/>
                    </a:lnTo>
                    <a:cubicBezTo>
                      <a:pt x="406835" y="268290"/>
                      <a:pt x="415913" y="277354"/>
                      <a:pt x="415913" y="288462"/>
                    </a:cubicBezTo>
                    <a:cubicBezTo>
                      <a:pt x="415913" y="299660"/>
                      <a:pt x="406835" y="308724"/>
                      <a:pt x="395621" y="308724"/>
                    </a:cubicBezTo>
                    <a:lnTo>
                      <a:pt x="98620" y="308724"/>
                    </a:lnTo>
                    <a:cubicBezTo>
                      <a:pt x="87406" y="308724"/>
                      <a:pt x="78328" y="299660"/>
                      <a:pt x="78328" y="288462"/>
                    </a:cubicBezTo>
                    <a:cubicBezTo>
                      <a:pt x="78328" y="277354"/>
                      <a:pt x="87406" y="268290"/>
                      <a:pt x="98620" y="268290"/>
                    </a:cubicBezTo>
                    <a:close/>
                    <a:moveTo>
                      <a:pt x="98620" y="188763"/>
                    </a:moveTo>
                    <a:lnTo>
                      <a:pt x="395621" y="188763"/>
                    </a:lnTo>
                    <a:cubicBezTo>
                      <a:pt x="406835" y="188763"/>
                      <a:pt x="415913" y="197827"/>
                      <a:pt x="415913" y="208935"/>
                    </a:cubicBezTo>
                    <a:cubicBezTo>
                      <a:pt x="415913" y="220133"/>
                      <a:pt x="406835" y="229197"/>
                      <a:pt x="395621" y="229197"/>
                    </a:cubicBezTo>
                    <a:lnTo>
                      <a:pt x="98620" y="229197"/>
                    </a:lnTo>
                    <a:cubicBezTo>
                      <a:pt x="87406" y="229197"/>
                      <a:pt x="78328" y="220133"/>
                      <a:pt x="78328" y="208935"/>
                    </a:cubicBezTo>
                    <a:cubicBezTo>
                      <a:pt x="78328" y="197827"/>
                      <a:pt x="87406" y="188763"/>
                      <a:pt x="98620" y="188763"/>
                    </a:cubicBezTo>
                    <a:close/>
                    <a:moveTo>
                      <a:pt x="141805" y="107895"/>
                    </a:moveTo>
                    <a:lnTo>
                      <a:pt x="352454" y="107895"/>
                    </a:lnTo>
                    <a:cubicBezTo>
                      <a:pt x="363579" y="107895"/>
                      <a:pt x="372656" y="116959"/>
                      <a:pt x="372656" y="128067"/>
                    </a:cubicBezTo>
                    <a:cubicBezTo>
                      <a:pt x="372656" y="139265"/>
                      <a:pt x="363579" y="148329"/>
                      <a:pt x="352454" y="148329"/>
                    </a:cubicBezTo>
                    <a:lnTo>
                      <a:pt x="141805" y="148329"/>
                    </a:lnTo>
                    <a:cubicBezTo>
                      <a:pt x="130591" y="148329"/>
                      <a:pt x="121514" y="139265"/>
                      <a:pt x="121514" y="128067"/>
                    </a:cubicBezTo>
                    <a:cubicBezTo>
                      <a:pt x="121514" y="116959"/>
                      <a:pt x="130591" y="107895"/>
                      <a:pt x="141805" y="107895"/>
                    </a:cubicBezTo>
                    <a:close/>
                    <a:moveTo>
                      <a:pt x="40497" y="40436"/>
                    </a:moveTo>
                    <a:lnTo>
                      <a:pt x="40497" y="566286"/>
                    </a:lnTo>
                    <a:lnTo>
                      <a:pt x="453654" y="566286"/>
                    </a:lnTo>
                    <a:lnTo>
                      <a:pt x="453654" y="40436"/>
                    </a:lnTo>
                    <a:close/>
                    <a:moveTo>
                      <a:pt x="20293" y="0"/>
                    </a:moveTo>
                    <a:lnTo>
                      <a:pt x="473947" y="0"/>
                    </a:lnTo>
                    <a:cubicBezTo>
                      <a:pt x="485162" y="0"/>
                      <a:pt x="494240" y="9065"/>
                      <a:pt x="494240" y="20262"/>
                    </a:cubicBezTo>
                    <a:lnTo>
                      <a:pt x="494240" y="586460"/>
                    </a:lnTo>
                    <a:cubicBezTo>
                      <a:pt x="494240" y="597657"/>
                      <a:pt x="485162" y="606722"/>
                      <a:pt x="473947" y="606722"/>
                    </a:cubicBezTo>
                    <a:lnTo>
                      <a:pt x="20293" y="606722"/>
                    </a:lnTo>
                    <a:cubicBezTo>
                      <a:pt x="9078" y="606722"/>
                      <a:pt x="0" y="597657"/>
                      <a:pt x="0" y="586460"/>
                    </a:cubicBezTo>
                    <a:lnTo>
                      <a:pt x="0" y="20262"/>
                    </a:lnTo>
                    <a:cubicBezTo>
                      <a:pt x="0" y="9065"/>
                      <a:pt x="9078" y="0"/>
                      <a:pt x="2029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grpSp>
        <p:nvGrpSpPr>
          <p:cNvPr id="3" name="组合 2"/>
          <p:cNvGrpSpPr/>
          <p:nvPr/>
        </p:nvGrpSpPr>
        <p:grpSpPr>
          <a:xfrm>
            <a:off x="978062" y="1012976"/>
            <a:ext cx="5930738" cy="5448119"/>
            <a:chOff x="978062" y="1012976"/>
            <a:chExt cx="5930738" cy="5448119"/>
          </a:xfrm>
        </p:grpSpPr>
        <p:grpSp>
          <p:nvGrpSpPr>
            <p:cNvPr id="18" name="组合 17"/>
            <p:cNvGrpSpPr/>
            <p:nvPr/>
          </p:nvGrpSpPr>
          <p:grpSpPr>
            <a:xfrm>
              <a:off x="978062" y="1012976"/>
              <a:ext cx="5930738" cy="5448119"/>
              <a:chOff x="978062" y="1012976"/>
              <a:chExt cx="5930738" cy="5448119"/>
            </a:xfrm>
          </p:grpSpPr>
          <p:grpSp>
            <p:nvGrpSpPr>
              <p:cNvPr id="47" name="组合 46"/>
              <p:cNvGrpSpPr/>
              <p:nvPr/>
            </p:nvGrpSpPr>
            <p:grpSpPr>
              <a:xfrm>
                <a:off x="1209674" y="1012976"/>
                <a:ext cx="5699126" cy="5448119"/>
                <a:chOff x="1209674" y="2006600"/>
                <a:chExt cx="4400061" cy="4206267"/>
              </a:xfrm>
            </p:grpSpPr>
            <p:sp>
              <p:nvSpPr>
                <p:cNvPr id="2" name="矩形 1"/>
                <p:cNvSpPr/>
                <p:nvPr/>
              </p:nvSpPr>
              <p:spPr>
                <a:xfrm>
                  <a:off x="1209674" y="2617635"/>
                  <a:ext cx="4400061" cy="3595232"/>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1400287" y="2006600"/>
                  <a:ext cx="4074978" cy="4206267"/>
                  <a:chOff x="1400287" y="2006600"/>
                  <a:chExt cx="4074978" cy="4206267"/>
                </a:xfrm>
              </p:grpSpPr>
              <p:sp>
                <p:nvSpPr>
                  <p:cNvPr id="7" name="椭圆 6"/>
                  <p:cNvSpPr/>
                  <p:nvPr/>
                </p:nvSpPr>
                <p:spPr>
                  <a:xfrm>
                    <a:off x="1506514"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7"/>
                  <p:cNvSpPr/>
                  <p:nvPr/>
                </p:nvSpPr>
                <p:spPr>
                  <a:xfrm>
                    <a:off x="1603089" y="2301580"/>
                    <a:ext cx="832050" cy="632111"/>
                  </a:xfrm>
                  <a:custGeom>
                    <a:avLst/>
                    <a:gdLst>
                      <a:gd name="connsiteX0" fmla="*/ 332561 w 606914"/>
                      <a:gd name="connsiteY0" fmla="*/ 314722 h 461075"/>
                      <a:gd name="connsiteX1" fmla="*/ 522673 w 606914"/>
                      <a:gd name="connsiteY1" fmla="*/ 314722 h 461075"/>
                      <a:gd name="connsiteX2" fmla="*/ 539614 w 606914"/>
                      <a:gd name="connsiteY2" fmla="*/ 331552 h 461075"/>
                      <a:gd name="connsiteX3" fmla="*/ 522763 w 606914"/>
                      <a:gd name="connsiteY3" fmla="*/ 348382 h 461075"/>
                      <a:gd name="connsiteX4" fmla="*/ 332561 w 606914"/>
                      <a:gd name="connsiteY4" fmla="*/ 348382 h 461075"/>
                      <a:gd name="connsiteX5" fmla="*/ 315710 w 606914"/>
                      <a:gd name="connsiteY5" fmla="*/ 331552 h 461075"/>
                      <a:gd name="connsiteX6" fmla="*/ 332561 w 606914"/>
                      <a:gd name="connsiteY6" fmla="*/ 314722 h 461075"/>
                      <a:gd name="connsiteX7" fmla="*/ 176382 w 606914"/>
                      <a:gd name="connsiteY7" fmla="*/ 289604 h 461075"/>
                      <a:gd name="connsiteX8" fmla="*/ 103153 w 606914"/>
                      <a:gd name="connsiteY8" fmla="*/ 347707 h 461075"/>
                      <a:gd name="connsiteX9" fmla="*/ 249611 w 606914"/>
                      <a:gd name="connsiteY9" fmla="*/ 347707 h 461075"/>
                      <a:gd name="connsiteX10" fmla="*/ 176382 w 606914"/>
                      <a:gd name="connsiteY10" fmla="*/ 289604 h 461075"/>
                      <a:gd name="connsiteX11" fmla="*/ 176293 w 606914"/>
                      <a:gd name="connsiteY11" fmla="*/ 255941 h 461075"/>
                      <a:gd name="connsiteX12" fmla="*/ 284926 w 606914"/>
                      <a:gd name="connsiteY12" fmla="*/ 362031 h 461075"/>
                      <a:gd name="connsiteX13" fmla="*/ 268255 w 606914"/>
                      <a:gd name="connsiteY13" fmla="*/ 381548 h 461075"/>
                      <a:gd name="connsiteX14" fmla="*/ 268165 w 606914"/>
                      <a:gd name="connsiteY14" fmla="*/ 381548 h 461075"/>
                      <a:gd name="connsiteX15" fmla="*/ 84241 w 606914"/>
                      <a:gd name="connsiteY15" fmla="*/ 381548 h 461075"/>
                      <a:gd name="connsiteX16" fmla="*/ 67390 w 606914"/>
                      <a:gd name="connsiteY16" fmla="*/ 364717 h 461075"/>
                      <a:gd name="connsiteX17" fmla="*/ 176293 w 606914"/>
                      <a:gd name="connsiteY17" fmla="*/ 255941 h 461075"/>
                      <a:gd name="connsiteX18" fmla="*/ 332561 w 606914"/>
                      <a:gd name="connsiteY18" fmla="*/ 230538 h 461075"/>
                      <a:gd name="connsiteX19" fmla="*/ 522673 w 606914"/>
                      <a:gd name="connsiteY19" fmla="*/ 230538 h 461075"/>
                      <a:gd name="connsiteX20" fmla="*/ 539614 w 606914"/>
                      <a:gd name="connsiteY20" fmla="*/ 247368 h 461075"/>
                      <a:gd name="connsiteX21" fmla="*/ 522763 w 606914"/>
                      <a:gd name="connsiteY21" fmla="*/ 264198 h 461075"/>
                      <a:gd name="connsiteX22" fmla="*/ 332561 w 606914"/>
                      <a:gd name="connsiteY22" fmla="*/ 264198 h 461075"/>
                      <a:gd name="connsiteX23" fmla="*/ 315710 w 606914"/>
                      <a:gd name="connsiteY23" fmla="*/ 247368 h 461075"/>
                      <a:gd name="connsiteX24" fmla="*/ 332561 w 606914"/>
                      <a:gd name="connsiteY24" fmla="*/ 230538 h 461075"/>
                      <a:gd name="connsiteX25" fmla="*/ 176282 w 606914"/>
                      <a:gd name="connsiteY25" fmla="*/ 147025 h 461075"/>
                      <a:gd name="connsiteX26" fmla="*/ 150914 w 606914"/>
                      <a:gd name="connsiteY26" fmla="*/ 172270 h 461075"/>
                      <a:gd name="connsiteX27" fmla="*/ 176282 w 606914"/>
                      <a:gd name="connsiteY27" fmla="*/ 197604 h 461075"/>
                      <a:gd name="connsiteX28" fmla="*/ 201560 w 606914"/>
                      <a:gd name="connsiteY28" fmla="*/ 172270 h 461075"/>
                      <a:gd name="connsiteX29" fmla="*/ 176282 w 606914"/>
                      <a:gd name="connsiteY29" fmla="*/ 147025 h 461075"/>
                      <a:gd name="connsiteX30" fmla="*/ 332561 w 606914"/>
                      <a:gd name="connsiteY30" fmla="*/ 146353 h 461075"/>
                      <a:gd name="connsiteX31" fmla="*/ 522673 w 606914"/>
                      <a:gd name="connsiteY31" fmla="*/ 146353 h 461075"/>
                      <a:gd name="connsiteX32" fmla="*/ 539614 w 606914"/>
                      <a:gd name="connsiteY32" fmla="*/ 163183 h 461075"/>
                      <a:gd name="connsiteX33" fmla="*/ 522763 w 606914"/>
                      <a:gd name="connsiteY33" fmla="*/ 180013 h 461075"/>
                      <a:gd name="connsiteX34" fmla="*/ 332561 w 606914"/>
                      <a:gd name="connsiteY34" fmla="*/ 180013 h 461075"/>
                      <a:gd name="connsiteX35" fmla="*/ 315710 w 606914"/>
                      <a:gd name="connsiteY35" fmla="*/ 163183 h 461075"/>
                      <a:gd name="connsiteX36" fmla="*/ 332561 w 606914"/>
                      <a:gd name="connsiteY36" fmla="*/ 146353 h 461075"/>
                      <a:gd name="connsiteX37" fmla="*/ 176282 w 606914"/>
                      <a:gd name="connsiteY37" fmla="*/ 113187 h 461075"/>
                      <a:gd name="connsiteX38" fmla="*/ 235265 w 606914"/>
                      <a:gd name="connsiteY38" fmla="*/ 172180 h 461075"/>
                      <a:gd name="connsiteX39" fmla="*/ 176282 w 606914"/>
                      <a:gd name="connsiteY39" fmla="*/ 231173 h 461075"/>
                      <a:gd name="connsiteX40" fmla="*/ 117209 w 606914"/>
                      <a:gd name="connsiteY40" fmla="*/ 172180 h 461075"/>
                      <a:gd name="connsiteX41" fmla="*/ 176282 w 606914"/>
                      <a:gd name="connsiteY41" fmla="*/ 113187 h 461075"/>
                      <a:gd name="connsiteX42" fmla="*/ 50546 w 606914"/>
                      <a:gd name="connsiteY42" fmla="*/ 67300 h 461075"/>
                      <a:gd name="connsiteX43" fmla="*/ 33698 w 606914"/>
                      <a:gd name="connsiteY43" fmla="*/ 84125 h 461075"/>
                      <a:gd name="connsiteX44" fmla="*/ 33698 w 606914"/>
                      <a:gd name="connsiteY44" fmla="*/ 410600 h 461075"/>
                      <a:gd name="connsiteX45" fmla="*/ 50546 w 606914"/>
                      <a:gd name="connsiteY45" fmla="*/ 427425 h 461075"/>
                      <a:gd name="connsiteX46" fmla="*/ 556458 w 606914"/>
                      <a:gd name="connsiteY46" fmla="*/ 427425 h 461075"/>
                      <a:gd name="connsiteX47" fmla="*/ 573306 w 606914"/>
                      <a:gd name="connsiteY47" fmla="*/ 410600 h 461075"/>
                      <a:gd name="connsiteX48" fmla="*/ 573217 w 606914"/>
                      <a:gd name="connsiteY48" fmla="*/ 410600 h 461075"/>
                      <a:gd name="connsiteX49" fmla="*/ 573217 w 606914"/>
                      <a:gd name="connsiteY49" fmla="*/ 84125 h 461075"/>
                      <a:gd name="connsiteX50" fmla="*/ 556368 w 606914"/>
                      <a:gd name="connsiteY50" fmla="*/ 67300 h 461075"/>
                      <a:gd name="connsiteX51" fmla="*/ 387791 w 606914"/>
                      <a:gd name="connsiteY51" fmla="*/ 67300 h 461075"/>
                      <a:gd name="connsiteX52" fmla="*/ 387791 w 606914"/>
                      <a:gd name="connsiteY52" fmla="*/ 84125 h 461075"/>
                      <a:gd name="connsiteX53" fmla="*/ 370942 w 606914"/>
                      <a:gd name="connsiteY53" fmla="*/ 100950 h 461075"/>
                      <a:gd name="connsiteX54" fmla="*/ 235972 w 606914"/>
                      <a:gd name="connsiteY54" fmla="*/ 100950 h 461075"/>
                      <a:gd name="connsiteX55" fmla="*/ 219124 w 606914"/>
                      <a:gd name="connsiteY55" fmla="*/ 84125 h 461075"/>
                      <a:gd name="connsiteX56" fmla="*/ 219124 w 606914"/>
                      <a:gd name="connsiteY56" fmla="*/ 67300 h 461075"/>
                      <a:gd name="connsiteX57" fmla="*/ 253000 w 606914"/>
                      <a:gd name="connsiteY57" fmla="*/ 33650 h 461075"/>
                      <a:gd name="connsiteX58" fmla="*/ 253000 w 606914"/>
                      <a:gd name="connsiteY58" fmla="*/ 67300 h 461075"/>
                      <a:gd name="connsiteX59" fmla="*/ 354183 w 606914"/>
                      <a:gd name="connsiteY59" fmla="*/ 67300 h 461075"/>
                      <a:gd name="connsiteX60" fmla="*/ 354183 w 606914"/>
                      <a:gd name="connsiteY60" fmla="*/ 33650 h 461075"/>
                      <a:gd name="connsiteX61" fmla="*/ 236152 w 606914"/>
                      <a:gd name="connsiteY61" fmla="*/ 0 h 461075"/>
                      <a:gd name="connsiteX62" fmla="*/ 371032 w 606914"/>
                      <a:gd name="connsiteY62" fmla="*/ 0 h 461075"/>
                      <a:gd name="connsiteX63" fmla="*/ 387880 w 606914"/>
                      <a:gd name="connsiteY63" fmla="*/ 16825 h 461075"/>
                      <a:gd name="connsiteX64" fmla="*/ 387880 w 606914"/>
                      <a:gd name="connsiteY64" fmla="*/ 33650 h 461075"/>
                      <a:gd name="connsiteX65" fmla="*/ 556458 w 606914"/>
                      <a:gd name="connsiteY65" fmla="*/ 33650 h 461075"/>
                      <a:gd name="connsiteX66" fmla="*/ 606914 w 606914"/>
                      <a:gd name="connsiteY66" fmla="*/ 84125 h 461075"/>
                      <a:gd name="connsiteX67" fmla="*/ 606914 w 606914"/>
                      <a:gd name="connsiteY67" fmla="*/ 410600 h 461075"/>
                      <a:gd name="connsiteX68" fmla="*/ 556368 w 606914"/>
                      <a:gd name="connsiteY68" fmla="*/ 461075 h 461075"/>
                      <a:gd name="connsiteX69" fmla="*/ 50546 w 606914"/>
                      <a:gd name="connsiteY69" fmla="*/ 461075 h 461075"/>
                      <a:gd name="connsiteX70" fmla="*/ 0 w 606914"/>
                      <a:gd name="connsiteY70" fmla="*/ 410600 h 461075"/>
                      <a:gd name="connsiteX71" fmla="*/ 0 w 606914"/>
                      <a:gd name="connsiteY71" fmla="*/ 84125 h 461075"/>
                      <a:gd name="connsiteX72" fmla="*/ 50546 w 606914"/>
                      <a:gd name="connsiteY72" fmla="*/ 33650 h 461075"/>
                      <a:gd name="connsiteX73" fmla="*/ 219303 w 606914"/>
                      <a:gd name="connsiteY73" fmla="*/ 33650 h 461075"/>
                      <a:gd name="connsiteX74" fmla="*/ 219303 w 606914"/>
                      <a:gd name="connsiteY74" fmla="*/ 16825 h 461075"/>
                      <a:gd name="connsiteX75" fmla="*/ 236152 w 606914"/>
                      <a:gd name="connsiteY75" fmla="*/ 0 h 46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6914" h="461075">
                        <a:moveTo>
                          <a:pt x="332561" y="314722"/>
                        </a:moveTo>
                        <a:lnTo>
                          <a:pt x="522673" y="314722"/>
                        </a:lnTo>
                        <a:cubicBezTo>
                          <a:pt x="531995" y="314722"/>
                          <a:pt x="539614" y="322242"/>
                          <a:pt x="539614" y="331552"/>
                        </a:cubicBezTo>
                        <a:cubicBezTo>
                          <a:pt x="539614" y="340862"/>
                          <a:pt x="532085" y="348382"/>
                          <a:pt x="522763" y="348382"/>
                        </a:cubicBezTo>
                        <a:lnTo>
                          <a:pt x="332561" y="348382"/>
                        </a:lnTo>
                        <a:cubicBezTo>
                          <a:pt x="323239" y="348382"/>
                          <a:pt x="315710" y="340862"/>
                          <a:pt x="315710" y="331552"/>
                        </a:cubicBezTo>
                        <a:cubicBezTo>
                          <a:pt x="315710" y="322242"/>
                          <a:pt x="323239" y="314722"/>
                          <a:pt x="332561" y="314722"/>
                        </a:cubicBezTo>
                        <a:close/>
                        <a:moveTo>
                          <a:pt x="176382" y="289604"/>
                        </a:moveTo>
                        <a:cubicBezTo>
                          <a:pt x="140798" y="289604"/>
                          <a:pt x="110772" y="314403"/>
                          <a:pt x="103153" y="347707"/>
                        </a:cubicBezTo>
                        <a:lnTo>
                          <a:pt x="249611" y="347707"/>
                        </a:lnTo>
                        <a:cubicBezTo>
                          <a:pt x="241903" y="314582"/>
                          <a:pt x="211966" y="289604"/>
                          <a:pt x="176382" y="289604"/>
                        </a:cubicBezTo>
                        <a:close/>
                        <a:moveTo>
                          <a:pt x="176293" y="255941"/>
                        </a:moveTo>
                        <a:cubicBezTo>
                          <a:pt x="235450" y="255941"/>
                          <a:pt x="283672" y="303212"/>
                          <a:pt x="284926" y="362031"/>
                        </a:cubicBezTo>
                        <a:cubicBezTo>
                          <a:pt x="285106" y="362927"/>
                          <a:pt x="286002" y="381548"/>
                          <a:pt x="268255" y="381548"/>
                        </a:cubicBezTo>
                        <a:lnTo>
                          <a:pt x="268165" y="381548"/>
                        </a:lnTo>
                        <a:lnTo>
                          <a:pt x="84241" y="381548"/>
                        </a:lnTo>
                        <a:cubicBezTo>
                          <a:pt x="74919" y="381548"/>
                          <a:pt x="67390" y="374028"/>
                          <a:pt x="67390" y="364717"/>
                        </a:cubicBezTo>
                        <a:cubicBezTo>
                          <a:pt x="67390" y="304734"/>
                          <a:pt x="116239" y="255941"/>
                          <a:pt x="176293" y="255941"/>
                        </a:cubicBezTo>
                        <a:close/>
                        <a:moveTo>
                          <a:pt x="332561" y="230538"/>
                        </a:moveTo>
                        <a:lnTo>
                          <a:pt x="522673" y="230538"/>
                        </a:lnTo>
                        <a:cubicBezTo>
                          <a:pt x="531995" y="230538"/>
                          <a:pt x="539614" y="238058"/>
                          <a:pt x="539614" y="247368"/>
                        </a:cubicBezTo>
                        <a:cubicBezTo>
                          <a:pt x="539614" y="256678"/>
                          <a:pt x="532085" y="264198"/>
                          <a:pt x="522763" y="264198"/>
                        </a:cubicBezTo>
                        <a:lnTo>
                          <a:pt x="332561" y="264198"/>
                        </a:lnTo>
                        <a:cubicBezTo>
                          <a:pt x="323239" y="264198"/>
                          <a:pt x="315710" y="256678"/>
                          <a:pt x="315710" y="247368"/>
                        </a:cubicBezTo>
                        <a:cubicBezTo>
                          <a:pt x="315710" y="238058"/>
                          <a:pt x="323239" y="230538"/>
                          <a:pt x="332561" y="230538"/>
                        </a:cubicBezTo>
                        <a:close/>
                        <a:moveTo>
                          <a:pt x="176282" y="147025"/>
                        </a:moveTo>
                        <a:cubicBezTo>
                          <a:pt x="162388" y="147025"/>
                          <a:pt x="151003" y="158305"/>
                          <a:pt x="150914" y="172270"/>
                        </a:cubicBezTo>
                        <a:cubicBezTo>
                          <a:pt x="150914" y="186235"/>
                          <a:pt x="162298" y="197604"/>
                          <a:pt x="176282" y="197604"/>
                        </a:cubicBezTo>
                        <a:cubicBezTo>
                          <a:pt x="190266" y="197604"/>
                          <a:pt x="201560" y="186235"/>
                          <a:pt x="201560" y="172270"/>
                        </a:cubicBezTo>
                        <a:cubicBezTo>
                          <a:pt x="201560" y="158305"/>
                          <a:pt x="190266" y="147025"/>
                          <a:pt x="176282" y="147025"/>
                        </a:cubicBezTo>
                        <a:close/>
                        <a:moveTo>
                          <a:pt x="332561" y="146353"/>
                        </a:moveTo>
                        <a:lnTo>
                          <a:pt x="522673" y="146353"/>
                        </a:lnTo>
                        <a:cubicBezTo>
                          <a:pt x="531995" y="146353"/>
                          <a:pt x="539614" y="153963"/>
                          <a:pt x="539614" y="163183"/>
                        </a:cubicBezTo>
                        <a:cubicBezTo>
                          <a:pt x="539614" y="172493"/>
                          <a:pt x="532085" y="180013"/>
                          <a:pt x="522763" y="180013"/>
                        </a:cubicBezTo>
                        <a:lnTo>
                          <a:pt x="332561" y="180013"/>
                        </a:lnTo>
                        <a:cubicBezTo>
                          <a:pt x="323239" y="180013"/>
                          <a:pt x="315710" y="172493"/>
                          <a:pt x="315710" y="163183"/>
                        </a:cubicBezTo>
                        <a:cubicBezTo>
                          <a:pt x="315710" y="153873"/>
                          <a:pt x="323239" y="146353"/>
                          <a:pt x="332561" y="146353"/>
                        </a:cubicBezTo>
                        <a:close/>
                        <a:moveTo>
                          <a:pt x="176282" y="113187"/>
                        </a:moveTo>
                        <a:cubicBezTo>
                          <a:pt x="208732" y="113187"/>
                          <a:pt x="235265" y="139685"/>
                          <a:pt x="235265" y="172180"/>
                        </a:cubicBezTo>
                        <a:cubicBezTo>
                          <a:pt x="235265" y="204676"/>
                          <a:pt x="208732" y="231173"/>
                          <a:pt x="176282" y="231173"/>
                        </a:cubicBezTo>
                        <a:cubicBezTo>
                          <a:pt x="143742" y="231173"/>
                          <a:pt x="117209" y="204765"/>
                          <a:pt x="117209" y="172180"/>
                        </a:cubicBezTo>
                        <a:cubicBezTo>
                          <a:pt x="117209" y="139685"/>
                          <a:pt x="143742" y="113187"/>
                          <a:pt x="176282" y="113187"/>
                        </a:cubicBezTo>
                        <a:close/>
                        <a:moveTo>
                          <a:pt x="50546" y="67300"/>
                        </a:moveTo>
                        <a:cubicBezTo>
                          <a:pt x="41226" y="67300"/>
                          <a:pt x="33698" y="74818"/>
                          <a:pt x="33698" y="84125"/>
                        </a:cubicBezTo>
                        <a:lnTo>
                          <a:pt x="33698" y="410600"/>
                        </a:lnTo>
                        <a:cubicBezTo>
                          <a:pt x="33698" y="419908"/>
                          <a:pt x="41226" y="427425"/>
                          <a:pt x="50546" y="427425"/>
                        </a:cubicBezTo>
                        <a:lnTo>
                          <a:pt x="556458" y="427425"/>
                        </a:lnTo>
                        <a:cubicBezTo>
                          <a:pt x="565778" y="427425"/>
                          <a:pt x="573306" y="419908"/>
                          <a:pt x="573306" y="410600"/>
                        </a:cubicBezTo>
                        <a:lnTo>
                          <a:pt x="573217" y="410600"/>
                        </a:lnTo>
                        <a:lnTo>
                          <a:pt x="573217" y="84125"/>
                        </a:lnTo>
                        <a:cubicBezTo>
                          <a:pt x="573217" y="74818"/>
                          <a:pt x="565689" y="67300"/>
                          <a:pt x="556368" y="67300"/>
                        </a:cubicBezTo>
                        <a:lnTo>
                          <a:pt x="387791" y="67300"/>
                        </a:lnTo>
                        <a:lnTo>
                          <a:pt x="387791" y="84125"/>
                        </a:lnTo>
                        <a:cubicBezTo>
                          <a:pt x="387791" y="93432"/>
                          <a:pt x="380262" y="100950"/>
                          <a:pt x="370942" y="100950"/>
                        </a:cubicBezTo>
                        <a:lnTo>
                          <a:pt x="235972" y="100950"/>
                        </a:lnTo>
                        <a:cubicBezTo>
                          <a:pt x="226652" y="100950"/>
                          <a:pt x="219124" y="93432"/>
                          <a:pt x="219124" y="84125"/>
                        </a:cubicBezTo>
                        <a:lnTo>
                          <a:pt x="219124" y="67300"/>
                        </a:lnTo>
                        <a:close/>
                        <a:moveTo>
                          <a:pt x="253000" y="33650"/>
                        </a:moveTo>
                        <a:lnTo>
                          <a:pt x="253000" y="67300"/>
                        </a:lnTo>
                        <a:lnTo>
                          <a:pt x="354183" y="67300"/>
                        </a:lnTo>
                        <a:lnTo>
                          <a:pt x="354183" y="33650"/>
                        </a:lnTo>
                        <a:close/>
                        <a:moveTo>
                          <a:pt x="236152" y="0"/>
                        </a:moveTo>
                        <a:lnTo>
                          <a:pt x="371032" y="0"/>
                        </a:lnTo>
                        <a:cubicBezTo>
                          <a:pt x="380352" y="0"/>
                          <a:pt x="387880" y="7518"/>
                          <a:pt x="387880" y="16825"/>
                        </a:cubicBezTo>
                        <a:lnTo>
                          <a:pt x="387880" y="33650"/>
                        </a:lnTo>
                        <a:lnTo>
                          <a:pt x="556458" y="33650"/>
                        </a:lnTo>
                        <a:cubicBezTo>
                          <a:pt x="584330" y="33650"/>
                          <a:pt x="607004" y="56292"/>
                          <a:pt x="606914" y="84125"/>
                        </a:cubicBezTo>
                        <a:lnTo>
                          <a:pt x="606914" y="410600"/>
                        </a:lnTo>
                        <a:cubicBezTo>
                          <a:pt x="606914" y="438433"/>
                          <a:pt x="584240" y="461075"/>
                          <a:pt x="556368" y="461075"/>
                        </a:cubicBezTo>
                        <a:lnTo>
                          <a:pt x="50546" y="461075"/>
                        </a:lnTo>
                        <a:cubicBezTo>
                          <a:pt x="22674" y="461075"/>
                          <a:pt x="0" y="438433"/>
                          <a:pt x="0" y="410600"/>
                        </a:cubicBezTo>
                        <a:lnTo>
                          <a:pt x="0" y="84125"/>
                        </a:lnTo>
                        <a:cubicBezTo>
                          <a:pt x="0" y="56292"/>
                          <a:pt x="22674" y="33650"/>
                          <a:pt x="50546" y="33650"/>
                        </a:cubicBezTo>
                        <a:lnTo>
                          <a:pt x="219303" y="33650"/>
                        </a:lnTo>
                        <a:lnTo>
                          <a:pt x="219303" y="16825"/>
                        </a:lnTo>
                        <a:cubicBezTo>
                          <a:pt x="219303" y="7518"/>
                          <a:pt x="226831" y="0"/>
                          <a:pt x="236152"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矩形 25"/>
                  <p:cNvSpPr/>
                  <p:nvPr/>
                </p:nvSpPr>
                <p:spPr>
                  <a:xfrm>
                    <a:off x="1400287" y="2933690"/>
                    <a:ext cx="4074978" cy="3279177"/>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dirty="0" smtClean="0">
                        <a:solidFill>
                          <a:schemeClr val="tx1">
                            <a:lumMod val="75000"/>
                            <a:lumOff val="25000"/>
                          </a:schemeClr>
                        </a:solidFill>
                        <a:latin typeface="+mn-ea"/>
                      </a:rPr>
                      <a:t>说明：</a:t>
                    </a:r>
                    <a:r>
                      <a:rPr lang="en-US" altLang="zh-CN" sz="2000" b="1" dirty="0" smtClean="0">
                        <a:solidFill>
                          <a:schemeClr val="tx1">
                            <a:lumMod val="75000"/>
                            <a:lumOff val="25000"/>
                          </a:schemeClr>
                        </a:solidFill>
                        <a:latin typeface="+mn-ea"/>
                      </a:rPr>
                      <a:t>《</a:t>
                    </a:r>
                    <a:r>
                      <a:rPr lang="zh-CN" altLang="en-US" sz="2000" b="1" dirty="0">
                        <a:solidFill>
                          <a:schemeClr val="tx1">
                            <a:lumMod val="75000"/>
                            <a:lumOff val="25000"/>
                          </a:schemeClr>
                        </a:solidFill>
                        <a:latin typeface="+mn-ea"/>
                      </a:rPr>
                      <a:t>接口需求规格说明</a:t>
                    </a:r>
                    <a:r>
                      <a:rPr lang="en-US" altLang="zh-CN" sz="2000" b="1" dirty="0">
                        <a:solidFill>
                          <a:schemeClr val="tx1">
                            <a:lumMod val="75000"/>
                            <a:lumOff val="25000"/>
                          </a:schemeClr>
                        </a:solidFill>
                        <a:latin typeface="+mn-ea"/>
                      </a:rPr>
                      <a:t>》(IRS)</a:t>
                    </a:r>
                    <a:r>
                      <a:rPr lang="zh-CN" altLang="en-US" sz="2000" dirty="0">
                        <a:solidFill>
                          <a:schemeClr val="tx1">
                            <a:lumMod val="75000"/>
                            <a:lumOff val="25000"/>
                          </a:schemeClr>
                        </a:solidFill>
                        <a:latin typeface="+mn-ea"/>
                      </a:rPr>
                      <a:t>描述为实现一个或多个系统、子系统、硬件配置项</a:t>
                    </a:r>
                    <a:r>
                      <a:rPr lang="en-US" altLang="zh-CN" sz="2000" dirty="0">
                        <a:solidFill>
                          <a:schemeClr val="tx1">
                            <a:lumMod val="75000"/>
                            <a:lumOff val="25000"/>
                          </a:schemeClr>
                        </a:solidFill>
                        <a:latin typeface="+mn-ea"/>
                      </a:rPr>
                      <a:t>HWCI,</a:t>
                    </a:r>
                    <a:r>
                      <a:rPr lang="zh-CN" altLang="en-US" sz="2000" dirty="0">
                        <a:solidFill>
                          <a:schemeClr val="tx1">
                            <a:lumMod val="75000"/>
                            <a:lumOff val="25000"/>
                          </a:schemeClr>
                        </a:solidFill>
                        <a:latin typeface="+mn-ea"/>
                      </a:rPr>
                      <a:t>计算机软件配置项</a:t>
                    </a:r>
                    <a:r>
                      <a:rPr lang="en-US" altLang="zh-CN" sz="2000" dirty="0">
                        <a:solidFill>
                          <a:schemeClr val="tx1">
                            <a:lumMod val="75000"/>
                            <a:lumOff val="25000"/>
                          </a:schemeClr>
                        </a:solidFill>
                        <a:latin typeface="+mn-ea"/>
                      </a:rPr>
                      <a:t>CSCI</a:t>
                    </a:r>
                    <a:r>
                      <a:rPr lang="zh-CN" altLang="en-US" sz="2000" dirty="0">
                        <a:solidFill>
                          <a:schemeClr val="tx1">
                            <a:lumMod val="75000"/>
                            <a:lumOff val="25000"/>
                          </a:schemeClr>
                        </a:solidFill>
                        <a:latin typeface="+mn-ea"/>
                      </a:rPr>
                      <a:t>、手工操作、其他系统部件之间的一个或多个接口，而强加在这些实体上的需求。</a:t>
                    </a:r>
                  </a:p>
                  <a:p>
                    <a:pPr>
                      <a:lnSpc>
                        <a:spcPct val="150000"/>
                      </a:lnSpc>
                    </a:pPr>
                    <a:r>
                      <a:rPr lang="en-US" altLang="zh-CN" sz="2000" dirty="0">
                        <a:solidFill>
                          <a:schemeClr val="tx1">
                            <a:lumMod val="75000"/>
                            <a:lumOff val="25000"/>
                          </a:schemeClr>
                        </a:solidFill>
                        <a:latin typeface="+mn-ea"/>
                      </a:rPr>
                      <a:t> </a:t>
                    </a:r>
                    <a:r>
                      <a:rPr lang="zh-CN" altLang="en-US" sz="2000" dirty="0" smtClean="0">
                        <a:solidFill>
                          <a:schemeClr val="tx1">
                            <a:lumMod val="75000"/>
                            <a:lumOff val="25000"/>
                          </a:schemeClr>
                        </a:solidFill>
                        <a:latin typeface="+mn-ea"/>
                      </a:rPr>
                      <a:t>注：这个</a:t>
                    </a:r>
                    <a:r>
                      <a:rPr lang="en-US" altLang="zh-CN" sz="2000" dirty="0">
                        <a:solidFill>
                          <a:schemeClr val="tx1">
                            <a:lumMod val="75000"/>
                            <a:lumOff val="25000"/>
                          </a:schemeClr>
                        </a:solidFill>
                        <a:latin typeface="+mn-ea"/>
                      </a:rPr>
                      <a:t>IRS,</a:t>
                    </a:r>
                    <a:r>
                      <a:rPr lang="zh-CN" altLang="en-US" sz="2000" dirty="0">
                        <a:solidFill>
                          <a:schemeClr val="tx1">
                            <a:lumMod val="75000"/>
                            <a:lumOff val="25000"/>
                          </a:schemeClr>
                        </a:solidFill>
                        <a:latin typeface="+mn-ea"/>
                      </a:rPr>
                      <a:t>还可以被用来补充</a:t>
                    </a:r>
                    <a:r>
                      <a:rPr lang="en-US" altLang="zh-CN" sz="2000" b="1"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系统</a:t>
                    </a:r>
                    <a:r>
                      <a:rPr lang="en-US" altLang="zh-CN" sz="2000" b="1"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子系统需求规格说明</a:t>
                    </a:r>
                    <a:r>
                      <a:rPr lang="en-US" altLang="zh-CN" sz="2000" b="1" dirty="0">
                        <a:solidFill>
                          <a:schemeClr val="tx1">
                            <a:lumMod val="75000"/>
                            <a:lumOff val="25000"/>
                          </a:schemeClr>
                        </a:solidFill>
                        <a:latin typeface="+mn-ea"/>
                      </a:rPr>
                      <a:t>》(SSS)</a:t>
                    </a:r>
                    <a:r>
                      <a:rPr lang="zh-CN" altLang="en-US" sz="2000" dirty="0">
                        <a:solidFill>
                          <a:schemeClr val="tx1">
                            <a:lumMod val="75000"/>
                            <a:lumOff val="25000"/>
                          </a:schemeClr>
                        </a:solidFill>
                        <a:latin typeface="+mn-ea"/>
                      </a:rPr>
                      <a:t>及</a:t>
                    </a:r>
                    <a:r>
                      <a:rPr lang="en-US" altLang="zh-CN" sz="2000" b="1" dirty="0">
                        <a:solidFill>
                          <a:schemeClr val="tx1">
                            <a:lumMod val="75000"/>
                            <a:lumOff val="25000"/>
                          </a:schemeClr>
                        </a:solidFill>
                        <a:latin typeface="+mn-ea"/>
                      </a:rPr>
                      <a:t>《</a:t>
                    </a:r>
                    <a:r>
                      <a:rPr lang="zh-CN" altLang="en-US" sz="2000" b="1" dirty="0">
                        <a:solidFill>
                          <a:schemeClr val="tx1">
                            <a:lumMod val="75000"/>
                            <a:lumOff val="25000"/>
                          </a:schemeClr>
                        </a:solidFill>
                        <a:latin typeface="+mn-ea"/>
                      </a:rPr>
                      <a:t>软件需求规格说明</a:t>
                    </a:r>
                    <a:r>
                      <a:rPr lang="en-US" altLang="zh-CN" sz="2000" b="1" dirty="0">
                        <a:solidFill>
                          <a:schemeClr val="tx1">
                            <a:lumMod val="75000"/>
                            <a:lumOff val="25000"/>
                          </a:schemeClr>
                        </a:solidFill>
                        <a:latin typeface="+mn-ea"/>
                      </a:rPr>
                      <a:t>》(SRS)</a:t>
                    </a:r>
                    <a:r>
                      <a:rPr lang="zh-CN" altLang="en-US" sz="2000" dirty="0">
                        <a:solidFill>
                          <a:schemeClr val="tx1">
                            <a:lumMod val="75000"/>
                            <a:lumOff val="25000"/>
                          </a:schemeClr>
                        </a:solidFill>
                        <a:latin typeface="+mn-ea"/>
                      </a:rPr>
                      <a:t>，作为</a:t>
                    </a:r>
                    <a:r>
                      <a:rPr lang="zh-CN" altLang="en-US" sz="2000" b="1" dirty="0">
                        <a:solidFill>
                          <a:schemeClr val="tx1">
                            <a:lumMod val="75000"/>
                            <a:lumOff val="25000"/>
                          </a:schemeClr>
                        </a:solidFill>
                        <a:latin typeface="+mn-ea"/>
                      </a:rPr>
                      <a:t>系统和计算机软件</a:t>
                    </a:r>
                    <a:r>
                      <a:rPr lang="zh-CN" altLang="en-US" sz="2000" b="1" dirty="0" smtClean="0">
                        <a:solidFill>
                          <a:schemeClr val="tx1">
                            <a:lumMod val="75000"/>
                            <a:lumOff val="25000"/>
                          </a:schemeClr>
                        </a:solidFill>
                        <a:latin typeface="+mn-ea"/>
                      </a:rPr>
                      <a:t>配置项</a:t>
                    </a:r>
                    <a:r>
                      <a:rPr lang="en-US" altLang="zh-CN" sz="2000" b="1" dirty="0" smtClean="0">
                        <a:solidFill>
                          <a:schemeClr val="tx1">
                            <a:lumMod val="75000"/>
                            <a:lumOff val="25000"/>
                          </a:schemeClr>
                        </a:solidFill>
                        <a:latin typeface="+mn-ea"/>
                      </a:rPr>
                      <a:t>(CSCI)</a:t>
                    </a:r>
                    <a:r>
                      <a:rPr lang="zh-CN" altLang="en-US" sz="2000" b="1" dirty="0" smtClean="0">
                        <a:solidFill>
                          <a:schemeClr val="tx1">
                            <a:lumMod val="75000"/>
                            <a:lumOff val="25000"/>
                          </a:schemeClr>
                        </a:solidFill>
                        <a:latin typeface="+mn-ea"/>
                      </a:rPr>
                      <a:t>设计</a:t>
                    </a:r>
                    <a:r>
                      <a:rPr lang="zh-CN" altLang="en-US" sz="2000" b="1" dirty="0">
                        <a:solidFill>
                          <a:schemeClr val="tx1">
                            <a:lumMod val="75000"/>
                            <a:lumOff val="25000"/>
                          </a:schemeClr>
                        </a:solidFill>
                        <a:latin typeface="+mn-ea"/>
                      </a:rPr>
                      <a:t>与合格性测试的基础</a:t>
                    </a:r>
                    <a:r>
                      <a:rPr lang="zh-CN" altLang="en-US" sz="2000" dirty="0">
                        <a:solidFill>
                          <a:schemeClr val="tx1">
                            <a:lumMod val="75000"/>
                            <a:lumOff val="25000"/>
                          </a:schemeClr>
                        </a:solidFill>
                        <a:latin typeface="+mn-ea"/>
                      </a:rPr>
                      <a:t>。</a:t>
                    </a:r>
                  </a:p>
                </p:txBody>
              </p:sp>
            </p:grpSp>
          </p:grpSp>
          <p:sp>
            <p:nvSpPr>
              <p:cNvPr id="70" name="椭圆 69"/>
              <p:cNvSpPr/>
              <p:nvPr/>
            </p:nvSpPr>
            <p:spPr>
              <a:xfrm>
                <a:off x="978062" y="2213779"/>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椭圆 15"/>
            <p:cNvSpPr/>
            <p:nvPr/>
          </p:nvSpPr>
          <p:spPr>
            <a:xfrm>
              <a:off x="1037258" y="3658661"/>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7373259" y="560741"/>
            <a:ext cx="4592812" cy="6058558"/>
            <a:chOff x="7373259" y="560741"/>
            <a:chExt cx="4592812" cy="6058558"/>
          </a:xfrm>
        </p:grpSpPr>
        <p:grpSp>
          <p:nvGrpSpPr>
            <p:cNvPr id="19" name="组合 18"/>
            <p:cNvGrpSpPr/>
            <p:nvPr/>
          </p:nvGrpSpPr>
          <p:grpSpPr>
            <a:xfrm>
              <a:off x="7373259" y="3841173"/>
              <a:ext cx="1718572" cy="1718572"/>
              <a:chOff x="4406900" y="1308100"/>
              <a:chExt cx="3378200" cy="3378200"/>
            </a:xfrm>
          </p:grpSpPr>
          <p:grpSp>
            <p:nvGrpSpPr>
              <p:cNvPr id="20" name="组合 19"/>
              <p:cNvGrpSpPr/>
              <p:nvPr/>
            </p:nvGrpSpPr>
            <p:grpSpPr>
              <a:xfrm>
                <a:off x="4406900" y="1308100"/>
                <a:ext cx="3378200" cy="3378200"/>
                <a:chOff x="3600450" y="933450"/>
                <a:chExt cx="4991100" cy="4991100"/>
              </a:xfrm>
            </p:grpSpPr>
            <p:sp>
              <p:nvSpPr>
                <p:cNvPr id="22" name="椭圆 21"/>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24" name="椭圆 23"/>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grpSp>
          <p:sp>
            <p:nvSpPr>
              <p:cNvPr id="21" name="文本框 7"/>
              <p:cNvSpPr txBox="1"/>
              <p:nvPr/>
            </p:nvSpPr>
            <p:spPr>
              <a:xfrm>
                <a:off x="4755037" y="2526192"/>
                <a:ext cx="2681928" cy="96167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3200" dirty="0" smtClean="0">
                    <a:solidFill>
                      <a:schemeClr val="bg1"/>
                    </a:solidFill>
                    <a:latin typeface="Century Gothic" panose="020B0502020202020204" pitchFamily="34" charset="0"/>
                    <a:ea typeface="方正兰亭中黑_GBK" panose="02000000000000000000" pitchFamily="2" charset="-122"/>
                  </a:rPr>
                  <a:t>IRS</a:t>
                </a:r>
                <a:endParaRPr kumimoji="0" lang="zh-CN" altLang="en-US" sz="3200" u="none" strike="noStrike" kern="1200" cap="none" spc="0" normalizeH="0" baseline="0" noProof="0" dirty="0" smtClean="0">
                  <a:ln>
                    <a:noFill/>
                  </a:ln>
                  <a:solidFill>
                    <a:schemeClr val="bg1"/>
                  </a:solidFill>
                  <a:effectLst/>
                  <a:uLnTx/>
                  <a:uFillTx/>
                  <a:latin typeface="Century Gothic" panose="020B0502020202020204" pitchFamily="34" charset="0"/>
                  <a:ea typeface="方正兰亭中黑_GBK" panose="02000000000000000000" pitchFamily="2" charset="-122"/>
                </a:endParaRPr>
              </a:p>
            </p:txBody>
          </p:sp>
        </p:grpSp>
        <p:sp>
          <p:nvSpPr>
            <p:cNvPr id="8" name="右箭头 7"/>
            <p:cNvSpPr/>
            <p:nvPr/>
          </p:nvSpPr>
          <p:spPr>
            <a:xfrm>
              <a:off x="9266003" y="3559913"/>
              <a:ext cx="913226" cy="113854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补充</a:t>
              </a:r>
              <a:endParaRPr lang="zh-CN" altLang="en-US" dirty="0"/>
            </a:p>
          </p:txBody>
        </p:sp>
        <p:sp>
          <p:nvSpPr>
            <p:cNvPr id="38" name="右箭头 37"/>
            <p:cNvSpPr/>
            <p:nvPr/>
          </p:nvSpPr>
          <p:spPr>
            <a:xfrm>
              <a:off x="9266003" y="4900727"/>
              <a:ext cx="913226" cy="99554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补充</a:t>
              </a:r>
              <a:endParaRPr lang="zh-CN" altLang="en-US" dirty="0"/>
            </a:p>
          </p:txBody>
        </p:sp>
        <p:sp>
          <p:nvSpPr>
            <p:cNvPr id="10" name="上箭头 9"/>
            <p:cNvSpPr/>
            <p:nvPr/>
          </p:nvSpPr>
          <p:spPr>
            <a:xfrm>
              <a:off x="7641708" y="2363424"/>
              <a:ext cx="1181676" cy="134563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测试基础</a:t>
              </a:r>
              <a:endParaRPr lang="zh-CN" altLang="en-US" dirty="0"/>
            </a:p>
          </p:txBody>
        </p:sp>
        <p:grpSp>
          <p:nvGrpSpPr>
            <p:cNvPr id="39" name="组合 38"/>
            <p:cNvGrpSpPr/>
            <p:nvPr/>
          </p:nvGrpSpPr>
          <p:grpSpPr>
            <a:xfrm>
              <a:off x="10247499" y="4900727"/>
              <a:ext cx="1718572" cy="1718572"/>
              <a:chOff x="4406900" y="1308100"/>
              <a:chExt cx="3378200" cy="3378200"/>
            </a:xfrm>
          </p:grpSpPr>
          <p:grpSp>
            <p:nvGrpSpPr>
              <p:cNvPr id="40" name="组合 39"/>
              <p:cNvGrpSpPr/>
              <p:nvPr/>
            </p:nvGrpSpPr>
            <p:grpSpPr>
              <a:xfrm>
                <a:off x="4406900" y="1308100"/>
                <a:ext cx="3378200" cy="3378200"/>
                <a:chOff x="3600450" y="933450"/>
                <a:chExt cx="4991100" cy="4991100"/>
              </a:xfrm>
            </p:grpSpPr>
            <p:sp>
              <p:nvSpPr>
                <p:cNvPr id="43" name="椭圆 42"/>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44" name="椭圆 43"/>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grpSp>
          <p:sp>
            <p:nvSpPr>
              <p:cNvPr id="42" name="文本框 7"/>
              <p:cNvSpPr txBox="1"/>
              <p:nvPr/>
            </p:nvSpPr>
            <p:spPr>
              <a:xfrm>
                <a:off x="4755038" y="2526192"/>
                <a:ext cx="2681929" cy="1149493"/>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3200" dirty="0" smtClean="0">
                    <a:solidFill>
                      <a:schemeClr val="bg1"/>
                    </a:solidFill>
                    <a:latin typeface="Century Gothic" panose="020B0502020202020204" pitchFamily="34" charset="0"/>
                    <a:ea typeface="方正兰亭中黑_GBK" panose="02000000000000000000" pitchFamily="2" charset="-122"/>
                  </a:rPr>
                  <a:t>SRS</a:t>
                </a:r>
                <a:endParaRPr kumimoji="0" lang="zh-CN" altLang="en-US" sz="3200" u="none" strike="noStrike" kern="1200" cap="none" spc="0" normalizeH="0" baseline="0" noProof="0" dirty="0" smtClean="0">
                  <a:ln>
                    <a:noFill/>
                  </a:ln>
                  <a:solidFill>
                    <a:schemeClr val="bg1"/>
                  </a:solidFill>
                  <a:effectLst/>
                  <a:uLnTx/>
                  <a:uFillTx/>
                  <a:latin typeface="Century Gothic" panose="020B0502020202020204" pitchFamily="34" charset="0"/>
                  <a:ea typeface="方正兰亭中黑_GBK" panose="02000000000000000000" pitchFamily="2" charset="-122"/>
                </a:endParaRPr>
              </a:p>
            </p:txBody>
          </p:sp>
        </p:grpSp>
        <p:grpSp>
          <p:nvGrpSpPr>
            <p:cNvPr id="45" name="组合 44"/>
            <p:cNvGrpSpPr/>
            <p:nvPr/>
          </p:nvGrpSpPr>
          <p:grpSpPr>
            <a:xfrm>
              <a:off x="10247499" y="3089389"/>
              <a:ext cx="1718572" cy="1718572"/>
              <a:chOff x="4406900" y="1308100"/>
              <a:chExt cx="3378200" cy="3378200"/>
            </a:xfrm>
          </p:grpSpPr>
          <p:grpSp>
            <p:nvGrpSpPr>
              <p:cNvPr id="46" name="组合 45"/>
              <p:cNvGrpSpPr/>
              <p:nvPr/>
            </p:nvGrpSpPr>
            <p:grpSpPr>
              <a:xfrm>
                <a:off x="4406900" y="1308100"/>
                <a:ext cx="3378200" cy="3378200"/>
                <a:chOff x="3600450" y="933450"/>
                <a:chExt cx="4991100" cy="4991100"/>
              </a:xfrm>
            </p:grpSpPr>
            <p:sp>
              <p:nvSpPr>
                <p:cNvPr id="52" name="椭圆 51"/>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3" name="椭圆 52"/>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grpSp>
          <p:sp>
            <p:nvSpPr>
              <p:cNvPr id="51" name="文本框 7"/>
              <p:cNvSpPr txBox="1"/>
              <p:nvPr/>
            </p:nvSpPr>
            <p:spPr>
              <a:xfrm>
                <a:off x="4755038" y="2526192"/>
                <a:ext cx="2681929" cy="1149493"/>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3200" dirty="0" smtClean="0">
                    <a:solidFill>
                      <a:schemeClr val="bg1"/>
                    </a:solidFill>
                    <a:latin typeface="Century Gothic" panose="020B0502020202020204" pitchFamily="34" charset="0"/>
                    <a:ea typeface="方正兰亭中黑_GBK" panose="02000000000000000000" pitchFamily="2" charset="-122"/>
                  </a:rPr>
                  <a:t>SSS</a:t>
                </a:r>
                <a:endParaRPr kumimoji="0" lang="zh-CN" altLang="en-US" sz="3200" u="none" strike="noStrike" kern="1200" cap="none" spc="0" normalizeH="0" baseline="0" noProof="0" dirty="0" smtClean="0">
                  <a:ln>
                    <a:noFill/>
                  </a:ln>
                  <a:solidFill>
                    <a:schemeClr val="bg1"/>
                  </a:solidFill>
                  <a:effectLst/>
                  <a:uLnTx/>
                  <a:uFillTx/>
                  <a:latin typeface="Century Gothic" panose="020B0502020202020204" pitchFamily="34" charset="0"/>
                  <a:ea typeface="方正兰亭中黑_GBK" panose="02000000000000000000" pitchFamily="2" charset="-122"/>
                </a:endParaRPr>
              </a:p>
            </p:txBody>
          </p:sp>
        </p:grpSp>
        <p:grpSp>
          <p:nvGrpSpPr>
            <p:cNvPr id="54" name="组合 53"/>
            <p:cNvGrpSpPr/>
            <p:nvPr/>
          </p:nvGrpSpPr>
          <p:grpSpPr>
            <a:xfrm>
              <a:off x="7373260" y="560741"/>
              <a:ext cx="1718572" cy="1718572"/>
              <a:chOff x="4406900" y="1308100"/>
              <a:chExt cx="3378200" cy="3378200"/>
            </a:xfrm>
          </p:grpSpPr>
          <p:grpSp>
            <p:nvGrpSpPr>
              <p:cNvPr id="55" name="组合 54"/>
              <p:cNvGrpSpPr/>
              <p:nvPr/>
            </p:nvGrpSpPr>
            <p:grpSpPr>
              <a:xfrm>
                <a:off x="4406900" y="1308100"/>
                <a:ext cx="3378200" cy="3378200"/>
                <a:chOff x="3600450" y="933450"/>
                <a:chExt cx="4991100" cy="4991100"/>
              </a:xfrm>
            </p:grpSpPr>
            <p:sp>
              <p:nvSpPr>
                <p:cNvPr id="57" name="椭圆 56"/>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58" name="椭圆 57"/>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grpSp>
          <p:sp>
            <p:nvSpPr>
              <p:cNvPr id="56" name="文本框 7"/>
              <p:cNvSpPr txBox="1"/>
              <p:nvPr/>
            </p:nvSpPr>
            <p:spPr>
              <a:xfrm>
                <a:off x="4755038" y="2526192"/>
                <a:ext cx="2681929" cy="1149493"/>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3200" dirty="0" smtClean="0">
                    <a:solidFill>
                      <a:schemeClr val="bg1"/>
                    </a:solidFill>
                    <a:latin typeface="Century Gothic" panose="020B0502020202020204" pitchFamily="34" charset="0"/>
                    <a:ea typeface="方正兰亭中黑_GBK" panose="02000000000000000000" pitchFamily="2" charset="-122"/>
                  </a:rPr>
                  <a:t>CSCI</a:t>
                </a:r>
                <a:endParaRPr kumimoji="0" lang="zh-CN" altLang="en-US" sz="3200" u="none" strike="noStrike" kern="1200" cap="none" spc="0" normalizeH="0" baseline="0" noProof="0" dirty="0" smtClean="0">
                  <a:ln>
                    <a:noFill/>
                  </a:ln>
                  <a:solidFill>
                    <a:schemeClr val="bg1"/>
                  </a:solidFill>
                  <a:effectLst/>
                  <a:uLnTx/>
                  <a:uFillTx/>
                  <a:latin typeface="Century Gothic" panose="020B0502020202020204" pitchFamily="34" charset="0"/>
                  <a:ea typeface="方正兰亭中黑_GBK" panose="02000000000000000000" pitchFamily="2" charset="-122"/>
                </a:endParaRPr>
              </a:p>
            </p:txBody>
          </p:sp>
        </p:grpSp>
      </p:grpSp>
    </p:spTree>
    <p:extLst>
      <p:ext uri="{BB962C8B-B14F-4D97-AF65-F5344CB8AC3E}">
        <p14:creationId xmlns:p14="http://schemas.microsoft.com/office/powerpoint/2010/main" val="2603180380"/>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arn(inVertical)">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r>
              <a:rPr lang="zh-CN" altLang="zh-CN" sz="2400" dirty="0"/>
              <a:t>接口设计说明</a:t>
            </a:r>
            <a:r>
              <a:rPr lang="en-US" altLang="zh-CN" sz="2400" dirty="0"/>
              <a:t>(IDD)</a:t>
            </a:r>
            <a:endParaRPr lang="zh-CN" altLang="en-US" sz="2400" b="1" dirty="0">
              <a:solidFill>
                <a:schemeClr val="tx1">
                  <a:lumMod val="85000"/>
                  <a:lumOff val="15000"/>
                </a:schemeClr>
              </a:solidFill>
              <a:latin typeface="+mn-ea"/>
            </a:endParaRPr>
          </a:p>
        </p:txBody>
      </p:sp>
      <p:grpSp>
        <p:nvGrpSpPr>
          <p:cNvPr id="27" name="组合 26"/>
          <p:cNvGrpSpPr/>
          <p:nvPr/>
        </p:nvGrpSpPr>
        <p:grpSpPr>
          <a:xfrm>
            <a:off x="1303338" y="2019754"/>
            <a:ext cx="2723696" cy="3568246"/>
            <a:chOff x="1303338" y="2019754"/>
            <a:chExt cx="2723696" cy="3568246"/>
          </a:xfrm>
        </p:grpSpPr>
        <p:sp>
          <p:nvSpPr>
            <p:cNvPr id="8" name="矩形 7"/>
            <p:cNvSpPr/>
            <p:nvPr/>
          </p:nvSpPr>
          <p:spPr>
            <a:xfrm>
              <a:off x="1303338" y="2019754"/>
              <a:ext cx="2723696" cy="3568246"/>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10"/>
            <p:cNvSpPr/>
            <p:nvPr/>
          </p:nvSpPr>
          <p:spPr>
            <a:xfrm>
              <a:off x="2261684" y="2395725"/>
              <a:ext cx="807004" cy="747211"/>
            </a:xfrm>
            <a:custGeom>
              <a:avLst/>
              <a:gdLst>
                <a:gd name="connsiteX0" fmla="*/ 255474 w 607639"/>
                <a:gd name="connsiteY0" fmla="*/ 364047 h 562618"/>
                <a:gd name="connsiteX1" fmla="*/ 365996 w 607639"/>
                <a:gd name="connsiteY1" fmla="*/ 364047 h 562618"/>
                <a:gd name="connsiteX2" fmla="*/ 377031 w 607639"/>
                <a:gd name="connsiteY2" fmla="*/ 375055 h 562618"/>
                <a:gd name="connsiteX3" fmla="*/ 365996 w 607639"/>
                <a:gd name="connsiteY3" fmla="*/ 386063 h 562618"/>
                <a:gd name="connsiteX4" fmla="*/ 255474 w 607639"/>
                <a:gd name="connsiteY4" fmla="*/ 386063 h 562618"/>
                <a:gd name="connsiteX5" fmla="*/ 244439 w 607639"/>
                <a:gd name="connsiteY5" fmla="*/ 375055 h 562618"/>
                <a:gd name="connsiteX6" fmla="*/ 255474 w 607639"/>
                <a:gd name="connsiteY6" fmla="*/ 364047 h 562618"/>
                <a:gd name="connsiteX7" fmla="*/ 596602 w 607639"/>
                <a:gd name="connsiteY7" fmla="*/ 296234 h 562618"/>
                <a:gd name="connsiteX8" fmla="*/ 607639 w 607639"/>
                <a:gd name="connsiteY8" fmla="*/ 307256 h 562618"/>
                <a:gd name="connsiteX9" fmla="*/ 607639 w 607639"/>
                <a:gd name="connsiteY9" fmla="*/ 550530 h 562618"/>
                <a:gd name="connsiteX10" fmla="*/ 597937 w 607639"/>
                <a:gd name="connsiteY10" fmla="*/ 562618 h 562618"/>
                <a:gd name="connsiteX11" fmla="*/ 12461 w 607639"/>
                <a:gd name="connsiteY11" fmla="*/ 562618 h 562618"/>
                <a:gd name="connsiteX12" fmla="*/ 0 w 607639"/>
                <a:gd name="connsiteY12" fmla="*/ 550530 h 562618"/>
                <a:gd name="connsiteX13" fmla="*/ 0 w 607639"/>
                <a:gd name="connsiteY13" fmla="*/ 307522 h 562618"/>
                <a:gd name="connsiteX14" fmla="*/ 11037 w 607639"/>
                <a:gd name="connsiteY14" fmla="*/ 296501 h 562618"/>
                <a:gd name="connsiteX15" fmla="*/ 22073 w 607639"/>
                <a:gd name="connsiteY15" fmla="*/ 307522 h 562618"/>
                <a:gd name="connsiteX16" fmla="*/ 22073 w 607639"/>
                <a:gd name="connsiteY16" fmla="*/ 540575 h 562618"/>
                <a:gd name="connsiteX17" fmla="*/ 585477 w 607639"/>
                <a:gd name="connsiteY17" fmla="*/ 540575 h 562618"/>
                <a:gd name="connsiteX18" fmla="*/ 585477 w 607639"/>
                <a:gd name="connsiteY18" fmla="*/ 307256 h 562618"/>
                <a:gd name="connsiteX19" fmla="*/ 596602 w 607639"/>
                <a:gd name="connsiteY19" fmla="*/ 296234 h 562618"/>
                <a:gd name="connsiteX20" fmla="*/ 34534 w 607639"/>
                <a:gd name="connsiteY20" fmla="*/ 121414 h 562618"/>
                <a:gd name="connsiteX21" fmla="*/ 22073 w 607639"/>
                <a:gd name="connsiteY21" fmla="*/ 131101 h 562618"/>
                <a:gd name="connsiteX22" fmla="*/ 22073 w 607639"/>
                <a:gd name="connsiteY22" fmla="*/ 208150 h 562618"/>
                <a:gd name="connsiteX23" fmla="*/ 57141 w 607639"/>
                <a:gd name="connsiteY23" fmla="*/ 252761 h 562618"/>
                <a:gd name="connsiteX24" fmla="*/ 270576 w 607639"/>
                <a:gd name="connsiteY24" fmla="*/ 307860 h 562618"/>
                <a:gd name="connsiteX25" fmla="*/ 350147 w 607639"/>
                <a:gd name="connsiteY25" fmla="*/ 307415 h 562618"/>
                <a:gd name="connsiteX26" fmla="*/ 551655 w 607639"/>
                <a:gd name="connsiteY26" fmla="*/ 253206 h 562618"/>
                <a:gd name="connsiteX27" fmla="*/ 585477 w 607639"/>
                <a:gd name="connsiteY27" fmla="*/ 208150 h 562618"/>
                <a:gd name="connsiteX28" fmla="*/ 585477 w 607639"/>
                <a:gd name="connsiteY28" fmla="*/ 131101 h 562618"/>
                <a:gd name="connsiteX29" fmla="*/ 575864 w 607639"/>
                <a:gd name="connsiteY29" fmla="*/ 121414 h 562618"/>
                <a:gd name="connsiteX30" fmla="*/ 34534 w 607639"/>
                <a:gd name="connsiteY30" fmla="*/ 99286 h 562618"/>
                <a:gd name="connsiteX31" fmla="*/ 575864 w 607639"/>
                <a:gd name="connsiteY31" fmla="*/ 99286 h 562618"/>
                <a:gd name="connsiteX32" fmla="*/ 607639 w 607639"/>
                <a:gd name="connsiteY32" fmla="*/ 131101 h 562618"/>
                <a:gd name="connsiteX33" fmla="*/ 607639 w 607639"/>
                <a:gd name="connsiteY33" fmla="*/ 208150 h 562618"/>
                <a:gd name="connsiteX34" fmla="*/ 557351 w 607639"/>
                <a:gd name="connsiteY34" fmla="*/ 274534 h 562618"/>
                <a:gd name="connsiteX35" fmla="*/ 356199 w 607639"/>
                <a:gd name="connsiteY35" fmla="*/ 328744 h 562618"/>
                <a:gd name="connsiteX36" fmla="*/ 309382 w 607639"/>
                <a:gd name="connsiteY36" fmla="*/ 333987 h 562618"/>
                <a:gd name="connsiteX37" fmla="*/ 264880 w 607639"/>
                <a:gd name="connsiteY37" fmla="*/ 329188 h 562618"/>
                <a:gd name="connsiteX38" fmla="*/ 51712 w 607639"/>
                <a:gd name="connsiteY38" fmla="*/ 274090 h 562618"/>
                <a:gd name="connsiteX39" fmla="*/ 0 w 607639"/>
                <a:gd name="connsiteY39" fmla="*/ 208150 h 562618"/>
                <a:gd name="connsiteX40" fmla="*/ 0 w 607639"/>
                <a:gd name="connsiteY40" fmla="*/ 131101 h 562618"/>
                <a:gd name="connsiteX41" fmla="*/ 34534 w 607639"/>
                <a:gd name="connsiteY41" fmla="*/ 99286 h 562618"/>
                <a:gd name="connsiteX42" fmla="*/ 211210 w 607639"/>
                <a:gd name="connsiteY42" fmla="*/ 0 h 562618"/>
                <a:gd name="connsiteX43" fmla="*/ 399187 w 607639"/>
                <a:gd name="connsiteY43" fmla="*/ 0 h 562618"/>
                <a:gd name="connsiteX44" fmla="*/ 430872 w 607639"/>
                <a:gd name="connsiteY44" fmla="*/ 31735 h 562618"/>
                <a:gd name="connsiteX45" fmla="*/ 430872 w 607639"/>
                <a:gd name="connsiteY45" fmla="*/ 75914 h 562618"/>
                <a:gd name="connsiteX46" fmla="*/ 419836 w 607639"/>
                <a:gd name="connsiteY46" fmla="*/ 86937 h 562618"/>
                <a:gd name="connsiteX47" fmla="*/ 408710 w 607639"/>
                <a:gd name="connsiteY47" fmla="*/ 75914 h 562618"/>
                <a:gd name="connsiteX48" fmla="*/ 408710 w 607639"/>
                <a:gd name="connsiteY48" fmla="*/ 31735 h 562618"/>
                <a:gd name="connsiteX49" fmla="*/ 399187 w 607639"/>
                <a:gd name="connsiteY49" fmla="*/ 22045 h 562618"/>
                <a:gd name="connsiteX50" fmla="*/ 211210 w 607639"/>
                <a:gd name="connsiteY50" fmla="*/ 22045 h 562618"/>
                <a:gd name="connsiteX51" fmla="*/ 198839 w 607639"/>
                <a:gd name="connsiteY51" fmla="*/ 31735 h 562618"/>
                <a:gd name="connsiteX52" fmla="*/ 198839 w 607639"/>
                <a:gd name="connsiteY52" fmla="*/ 75914 h 562618"/>
                <a:gd name="connsiteX53" fmla="*/ 187802 w 607639"/>
                <a:gd name="connsiteY53" fmla="*/ 86937 h 562618"/>
                <a:gd name="connsiteX54" fmla="*/ 176766 w 607639"/>
                <a:gd name="connsiteY54" fmla="*/ 75914 h 562618"/>
                <a:gd name="connsiteX55" fmla="*/ 176766 w 607639"/>
                <a:gd name="connsiteY55" fmla="*/ 31735 h 562618"/>
                <a:gd name="connsiteX56" fmla="*/ 211210 w 607639"/>
                <a:gd name="connsiteY56" fmla="*/ 0 h 562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607639" h="562618">
                  <a:moveTo>
                    <a:pt x="255474" y="364047"/>
                  </a:moveTo>
                  <a:lnTo>
                    <a:pt x="365996" y="364047"/>
                  </a:lnTo>
                  <a:cubicBezTo>
                    <a:pt x="372048" y="364047"/>
                    <a:pt x="377031" y="369018"/>
                    <a:pt x="377031" y="375055"/>
                  </a:cubicBezTo>
                  <a:cubicBezTo>
                    <a:pt x="377031" y="381180"/>
                    <a:pt x="372048" y="386063"/>
                    <a:pt x="365996" y="386063"/>
                  </a:cubicBezTo>
                  <a:lnTo>
                    <a:pt x="255474" y="386063"/>
                  </a:lnTo>
                  <a:cubicBezTo>
                    <a:pt x="249422" y="386063"/>
                    <a:pt x="244439" y="381180"/>
                    <a:pt x="244439" y="375055"/>
                  </a:cubicBezTo>
                  <a:cubicBezTo>
                    <a:pt x="244439" y="369018"/>
                    <a:pt x="249422" y="364047"/>
                    <a:pt x="255474" y="364047"/>
                  </a:cubicBezTo>
                  <a:close/>
                  <a:moveTo>
                    <a:pt x="596602" y="296234"/>
                  </a:moveTo>
                  <a:cubicBezTo>
                    <a:pt x="602655" y="296234"/>
                    <a:pt x="607639" y="301211"/>
                    <a:pt x="607639" y="307256"/>
                  </a:cubicBezTo>
                  <a:lnTo>
                    <a:pt x="607639" y="550530"/>
                  </a:lnTo>
                  <a:cubicBezTo>
                    <a:pt x="607639" y="556574"/>
                    <a:pt x="604079" y="562618"/>
                    <a:pt x="597937" y="562618"/>
                  </a:cubicBezTo>
                  <a:lnTo>
                    <a:pt x="12461" y="562618"/>
                  </a:lnTo>
                  <a:cubicBezTo>
                    <a:pt x="6319" y="562618"/>
                    <a:pt x="0" y="556574"/>
                    <a:pt x="0" y="550530"/>
                  </a:cubicBezTo>
                  <a:lnTo>
                    <a:pt x="0" y="307522"/>
                  </a:lnTo>
                  <a:cubicBezTo>
                    <a:pt x="0" y="301478"/>
                    <a:pt x="4984" y="296501"/>
                    <a:pt x="11037" y="296501"/>
                  </a:cubicBezTo>
                  <a:cubicBezTo>
                    <a:pt x="17178" y="296501"/>
                    <a:pt x="22073" y="301478"/>
                    <a:pt x="22073" y="307522"/>
                  </a:cubicBezTo>
                  <a:lnTo>
                    <a:pt x="22073" y="540575"/>
                  </a:lnTo>
                  <a:lnTo>
                    <a:pt x="585477" y="540575"/>
                  </a:lnTo>
                  <a:lnTo>
                    <a:pt x="585477" y="307256"/>
                  </a:lnTo>
                  <a:cubicBezTo>
                    <a:pt x="585477" y="301211"/>
                    <a:pt x="590461" y="296234"/>
                    <a:pt x="596602" y="296234"/>
                  </a:cubicBezTo>
                  <a:close/>
                  <a:moveTo>
                    <a:pt x="34534" y="121414"/>
                  </a:moveTo>
                  <a:cubicBezTo>
                    <a:pt x="28393" y="121414"/>
                    <a:pt x="22073" y="124969"/>
                    <a:pt x="22073" y="131101"/>
                  </a:cubicBezTo>
                  <a:lnTo>
                    <a:pt x="22073" y="208150"/>
                  </a:lnTo>
                  <a:cubicBezTo>
                    <a:pt x="22073" y="227523"/>
                    <a:pt x="38450" y="247874"/>
                    <a:pt x="57141" y="252761"/>
                  </a:cubicBezTo>
                  <a:lnTo>
                    <a:pt x="270576" y="307860"/>
                  </a:lnTo>
                  <a:cubicBezTo>
                    <a:pt x="292204" y="313458"/>
                    <a:pt x="328607" y="313281"/>
                    <a:pt x="350147" y="307415"/>
                  </a:cubicBezTo>
                  <a:lnTo>
                    <a:pt x="551655" y="253206"/>
                  </a:lnTo>
                  <a:cubicBezTo>
                    <a:pt x="570435" y="248140"/>
                    <a:pt x="585477" y="227523"/>
                    <a:pt x="585477" y="208150"/>
                  </a:cubicBezTo>
                  <a:lnTo>
                    <a:pt x="585477" y="131101"/>
                  </a:lnTo>
                  <a:cubicBezTo>
                    <a:pt x="585477" y="124969"/>
                    <a:pt x="581916" y="121414"/>
                    <a:pt x="575864" y="121414"/>
                  </a:cubicBezTo>
                  <a:close/>
                  <a:moveTo>
                    <a:pt x="34534" y="99286"/>
                  </a:moveTo>
                  <a:lnTo>
                    <a:pt x="575864" y="99286"/>
                  </a:lnTo>
                  <a:cubicBezTo>
                    <a:pt x="594110" y="99286"/>
                    <a:pt x="607639" y="112794"/>
                    <a:pt x="607639" y="131101"/>
                  </a:cubicBezTo>
                  <a:lnTo>
                    <a:pt x="607639" y="208150"/>
                  </a:lnTo>
                  <a:cubicBezTo>
                    <a:pt x="607639" y="237654"/>
                    <a:pt x="585922" y="266803"/>
                    <a:pt x="557351" y="274534"/>
                  </a:cubicBezTo>
                  <a:lnTo>
                    <a:pt x="356199" y="328744"/>
                  </a:lnTo>
                  <a:cubicBezTo>
                    <a:pt x="343115" y="332299"/>
                    <a:pt x="326204" y="333987"/>
                    <a:pt x="309382" y="333987"/>
                  </a:cubicBezTo>
                  <a:cubicBezTo>
                    <a:pt x="293450" y="333987"/>
                    <a:pt x="277340" y="332387"/>
                    <a:pt x="264880" y="329188"/>
                  </a:cubicBezTo>
                  <a:lnTo>
                    <a:pt x="51712" y="274090"/>
                  </a:lnTo>
                  <a:cubicBezTo>
                    <a:pt x="23141" y="266714"/>
                    <a:pt x="0" y="237743"/>
                    <a:pt x="0" y="208150"/>
                  </a:cubicBezTo>
                  <a:lnTo>
                    <a:pt x="0" y="131101"/>
                  </a:lnTo>
                  <a:cubicBezTo>
                    <a:pt x="0" y="112794"/>
                    <a:pt x="16199" y="99286"/>
                    <a:pt x="34534" y="99286"/>
                  </a:cubicBezTo>
                  <a:close/>
                  <a:moveTo>
                    <a:pt x="211210" y="0"/>
                  </a:moveTo>
                  <a:lnTo>
                    <a:pt x="399187" y="0"/>
                  </a:lnTo>
                  <a:cubicBezTo>
                    <a:pt x="417432" y="0"/>
                    <a:pt x="430872" y="13512"/>
                    <a:pt x="430872" y="31735"/>
                  </a:cubicBezTo>
                  <a:lnTo>
                    <a:pt x="430872" y="75914"/>
                  </a:lnTo>
                  <a:cubicBezTo>
                    <a:pt x="430872" y="81959"/>
                    <a:pt x="425888" y="86937"/>
                    <a:pt x="419836" y="86937"/>
                  </a:cubicBezTo>
                  <a:cubicBezTo>
                    <a:pt x="413694" y="86937"/>
                    <a:pt x="408710" y="81959"/>
                    <a:pt x="408710" y="75914"/>
                  </a:cubicBezTo>
                  <a:lnTo>
                    <a:pt x="408710" y="31735"/>
                  </a:lnTo>
                  <a:cubicBezTo>
                    <a:pt x="408710" y="25690"/>
                    <a:pt x="405239" y="22045"/>
                    <a:pt x="399187" y="22045"/>
                  </a:cubicBezTo>
                  <a:lnTo>
                    <a:pt x="211210" y="22045"/>
                  </a:lnTo>
                  <a:cubicBezTo>
                    <a:pt x="205158" y="22045"/>
                    <a:pt x="198839" y="25690"/>
                    <a:pt x="198839" y="31735"/>
                  </a:cubicBezTo>
                  <a:lnTo>
                    <a:pt x="198839" y="75914"/>
                  </a:lnTo>
                  <a:cubicBezTo>
                    <a:pt x="198839" y="81959"/>
                    <a:pt x="193944" y="86937"/>
                    <a:pt x="187802" y="86937"/>
                  </a:cubicBezTo>
                  <a:cubicBezTo>
                    <a:pt x="181750" y="86937"/>
                    <a:pt x="176766" y="81959"/>
                    <a:pt x="176766" y="75914"/>
                  </a:cubicBezTo>
                  <a:lnTo>
                    <a:pt x="176766" y="31735"/>
                  </a:lnTo>
                  <a:cubicBezTo>
                    <a:pt x="176766" y="13512"/>
                    <a:pt x="192965" y="0"/>
                    <a:pt x="211210" y="0"/>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4" name="矩形 13"/>
            <p:cNvSpPr/>
            <p:nvPr/>
          </p:nvSpPr>
          <p:spPr>
            <a:xfrm>
              <a:off x="1614715" y="4833257"/>
              <a:ext cx="2100942" cy="464457"/>
            </a:xfrm>
            <a:prstGeom prst="rect">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507153" y="3172833"/>
              <a:ext cx="2366456" cy="1332031"/>
            </a:xfrm>
            <a:prstGeom prst="rect">
              <a:avLst/>
            </a:prstGeom>
          </p:spPr>
          <p:txBody>
            <a:bodyPr wrap="square">
              <a:spAutoFit/>
              <a:scene3d>
                <a:camera prst="orthographicFront"/>
                <a:lightRig rig="threePt" dir="t"/>
              </a:scene3d>
              <a:sp3d contourW="12700"/>
            </a:bodyPr>
            <a:lstStyle/>
            <a:p>
              <a:pPr>
                <a:lnSpc>
                  <a:spcPct val="150000"/>
                </a:lnSpc>
              </a:pPr>
              <a:r>
                <a:rPr lang="zh-CN" altLang="zh-CN" sz="1100" dirty="0" smtClean="0"/>
                <a:t>描述</a:t>
              </a:r>
              <a:r>
                <a:rPr lang="zh-CN" altLang="zh-CN" sz="1100" dirty="0"/>
                <a:t>了一个或多个系统或子系统、硬件配置项</a:t>
              </a:r>
              <a:r>
                <a:rPr lang="en-US" altLang="zh-CN" sz="1100" dirty="0"/>
                <a:t>HWCI</a:t>
              </a:r>
              <a:r>
                <a:rPr lang="zh-CN" altLang="zh-CN" sz="1100" dirty="0"/>
                <a:t>、计算机软件配置项</a:t>
              </a:r>
              <a:r>
                <a:rPr lang="en-US" altLang="zh-CN" sz="1100" dirty="0"/>
                <a:t>CSCI</a:t>
              </a:r>
              <a:r>
                <a:rPr lang="zh-CN" altLang="zh-CN" sz="1100" dirty="0"/>
                <a:t>、手工操作或其他系统部件的接口特性。一个</a:t>
              </a:r>
              <a:r>
                <a:rPr lang="en-US" altLang="zh-CN" sz="1100" dirty="0"/>
                <a:t>IDD</a:t>
              </a:r>
              <a:r>
                <a:rPr lang="zh-CN" altLang="zh-CN" sz="1100" dirty="0"/>
                <a:t>可以说明任何数量的接口。</a:t>
              </a:r>
              <a:endParaRPr lang="zh-CN" altLang="en-US" sz="1100" dirty="0" smtClean="0">
                <a:solidFill>
                  <a:schemeClr val="tx1">
                    <a:lumMod val="75000"/>
                    <a:lumOff val="25000"/>
                  </a:schemeClr>
                </a:solidFill>
                <a:latin typeface="+mn-ea"/>
              </a:endParaRPr>
            </a:p>
          </p:txBody>
        </p:sp>
        <p:sp>
          <p:nvSpPr>
            <p:cNvPr id="19" name="矩形 18"/>
            <p:cNvSpPr/>
            <p:nvPr/>
          </p:nvSpPr>
          <p:spPr>
            <a:xfrm>
              <a:off x="1665105" y="4884708"/>
              <a:ext cx="2050552"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solidFill>
                    <a:schemeClr val="bg1"/>
                  </a:solidFill>
                  <a:latin typeface="+mn-ea"/>
                </a:rPr>
                <a:t>文档说明</a:t>
              </a:r>
              <a:endParaRPr lang="zh-CN" altLang="en-US" sz="1600" b="1" dirty="0">
                <a:solidFill>
                  <a:schemeClr val="bg1"/>
                </a:solidFill>
                <a:latin typeface="+mn-ea"/>
              </a:endParaRPr>
            </a:p>
          </p:txBody>
        </p:sp>
      </p:grpSp>
      <p:grpSp>
        <p:nvGrpSpPr>
          <p:cNvPr id="28" name="组合 27"/>
          <p:cNvGrpSpPr/>
          <p:nvPr/>
        </p:nvGrpSpPr>
        <p:grpSpPr>
          <a:xfrm>
            <a:off x="4786767" y="2019754"/>
            <a:ext cx="2723696" cy="3568246"/>
            <a:chOff x="4786767" y="2019754"/>
            <a:chExt cx="2723696" cy="3568246"/>
          </a:xfrm>
        </p:grpSpPr>
        <p:sp>
          <p:nvSpPr>
            <p:cNvPr id="9" name="矩形 8"/>
            <p:cNvSpPr/>
            <p:nvPr/>
          </p:nvSpPr>
          <p:spPr>
            <a:xfrm>
              <a:off x="4786767" y="2019754"/>
              <a:ext cx="2723696" cy="3568246"/>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11"/>
            <p:cNvSpPr/>
            <p:nvPr/>
          </p:nvSpPr>
          <p:spPr>
            <a:xfrm>
              <a:off x="5692498" y="2467174"/>
              <a:ext cx="807004" cy="604313"/>
            </a:xfrm>
            <a:custGeom>
              <a:avLst/>
              <a:gdLst>
                <a:gd name="connsiteX0" fmla="*/ 334899 w 606580"/>
                <a:gd name="connsiteY0" fmla="*/ 192149 h 454229"/>
                <a:gd name="connsiteX1" fmla="*/ 370186 w 606580"/>
                <a:gd name="connsiteY1" fmla="*/ 199474 h 454229"/>
                <a:gd name="connsiteX2" fmla="*/ 363036 w 606580"/>
                <a:gd name="connsiteY2" fmla="*/ 232856 h 454229"/>
                <a:gd name="connsiteX3" fmla="*/ 333041 w 606580"/>
                <a:gd name="connsiteY3" fmla="*/ 222563 h 454229"/>
                <a:gd name="connsiteX4" fmla="*/ 301283 w 606580"/>
                <a:gd name="connsiteY4" fmla="*/ 236750 h 454229"/>
                <a:gd name="connsiteX5" fmla="*/ 291439 w 606580"/>
                <a:gd name="connsiteY5" fmla="*/ 256594 h 454229"/>
                <a:gd name="connsiteX6" fmla="*/ 357835 w 606580"/>
                <a:gd name="connsiteY6" fmla="*/ 256594 h 454229"/>
                <a:gd name="connsiteX7" fmla="*/ 354028 w 606580"/>
                <a:gd name="connsiteY7" fmla="*/ 275325 h 454229"/>
                <a:gd name="connsiteX8" fmla="*/ 289025 w 606580"/>
                <a:gd name="connsiteY8" fmla="*/ 275325 h 454229"/>
                <a:gd name="connsiteX9" fmla="*/ 288932 w 606580"/>
                <a:gd name="connsiteY9" fmla="*/ 282465 h 454229"/>
                <a:gd name="connsiteX10" fmla="*/ 289118 w 606580"/>
                <a:gd name="connsiteY10" fmla="*/ 291274 h 454229"/>
                <a:gd name="connsiteX11" fmla="*/ 350592 w 606580"/>
                <a:gd name="connsiteY11" fmla="*/ 291274 h 454229"/>
                <a:gd name="connsiteX12" fmla="*/ 346785 w 606580"/>
                <a:gd name="connsiteY12" fmla="*/ 309912 h 454229"/>
                <a:gd name="connsiteX13" fmla="*/ 291625 w 606580"/>
                <a:gd name="connsiteY13" fmla="*/ 309912 h 454229"/>
                <a:gd name="connsiteX14" fmla="*/ 300911 w 606580"/>
                <a:gd name="connsiteY14" fmla="*/ 330219 h 454229"/>
                <a:gd name="connsiteX15" fmla="*/ 332391 w 606580"/>
                <a:gd name="connsiteY15" fmla="*/ 344499 h 454229"/>
                <a:gd name="connsiteX16" fmla="*/ 369350 w 606580"/>
                <a:gd name="connsiteY16" fmla="*/ 330219 h 454229"/>
                <a:gd name="connsiteX17" fmla="*/ 369350 w 606580"/>
                <a:gd name="connsiteY17" fmla="*/ 367124 h 454229"/>
                <a:gd name="connsiteX18" fmla="*/ 332763 w 606580"/>
                <a:gd name="connsiteY18" fmla="*/ 374913 h 454229"/>
                <a:gd name="connsiteX19" fmla="*/ 274724 w 606580"/>
                <a:gd name="connsiteY19" fmla="*/ 350804 h 454229"/>
                <a:gd name="connsiteX20" fmla="*/ 254387 w 606580"/>
                <a:gd name="connsiteY20" fmla="*/ 309912 h 454229"/>
                <a:gd name="connsiteX21" fmla="*/ 236465 w 606580"/>
                <a:gd name="connsiteY21" fmla="*/ 309912 h 454229"/>
                <a:gd name="connsiteX22" fmla="*/ 240365 w 606580"/>
                <a:gd name="connsiteY22" fmla="*/ 291274 h 454229"/>
                <a:gd name="connsiteX23" fmla="*/ 252159 w 606580"/>
                <a:gd name="connsiteY23" fmla="*/ 291274 h 454229"/>
                <a:gd name="connsiteX24" fmla="*/ 252066 w 606580"/>
                <a:gd name="connsiteY24" fmla="*/ 285061 h 454229"/>
                <a:gd name="connsiteX25" fmla="*/ 252252 w 606580"/>
                <a:gd name="connsiteY25" fmla="*/ 275325 h 454229"/>
                <a:gd name="connsiteX26" fmla="*/ 236465 w 606580"/>
                <a:gd name="connsiteY26" fmla="*/ 275325 h 454229"/>
                <a:gd name="connsiteX27" fmla="*/ 240272 w 606580"/>
                <a:gd name="connsiteY27" fmla="*/ 256594 h 454229"/>
                <a:gd name="connsiteX28" fmla="*/ 254666 w 606580"/>
                <a:gd name="connsiteY28" fmla="*/ 256594 h 454229"/>
                <a:gd name="connsiteX29" fmla="*/ 274817 w 606580"/>
                <a:gd name="connsiteY29" fmla="*/ 216443 h 454229"/>
                <a:gd name="connsiteX30" fmla="*/ 334899 w 606580"/>
                <a:gd name="connsiteY30" fmla="*/ 192149 h 454229"/>
                <a:gd name="connsiteX31" fmla="*/ 75858 w 606580"/>
                <a:gd name="connsiteY31" fmla="*/ 113540 h 454229"/>
                <a:gd name="connsiteX32" fmla="*/ 530793 w 606580"/>
                <a:gd name="connsiteY32" fmla="*/ 113540 h 454229"/>
                <a:gd name="connsiteX33" fmla="*/ 530793 w 606580"/>
                <a:gd name="connsiteY33" fmla="*/ 151363 h 454229"/>
                <a:gd name="connsiteX34" fmla="*/ 75858 w 606580"/>
                <a:gd name="connsiteY34" fmla="*/ 151363 h 454229"/>
                <a:gd name="connsiteX35" fmla="*/ 209297 w 606580"/>
                <a:gd name="connsiteY35" fmla="*/ 56876 h 454229"/>
                <a:gd name="connsiteX36" fmla="*/ 228279 w 606580"/>
                <a:gd name="connsiteY36" fmla="*/ 75788 h 454229"/>
                <a:gd name="connsiteX37" fmla="*/ 209297 w 606580"/>
                <a:gd name="connsiteY37" fmla="*/ 94700 h 454229"/>
                <a:gd name="connsiteX38" fmla="*/ 190315 w 606580"/>
                <a:gd name="connsiteY38" fmla="*/ 75788 h 454229"/>
                <a:gd name="connsiteX39" fmla="*/ 209297 w 606580"/>
                <a:gd name="connsiteY39" fmla="*/ 56876 h 454229"/>
                <a:gd name="connsiteX40" fmla="*/ 152034 w 606580"/>
                <a:gd name="connsiteY40" fmla="*/ 56876 h 454229"/>
                <a:gd name="connsiteX41" fmla="*/ 171052 w 606580"/>
                <a:gd name="connsiteY41" fmla="*/ 75788 h 454229"/>
                <a:gd name="connsiteX42" fmla="*/ 152034 w 606580"/>
                <a:gd name="connsiteY42" fmla="*/ 94700 h 454229"/>
                <a:gd name="connsiteX43" fmla="*/ 133016 w 606580"/>
                <a:gd name="connsiteY43" fmla="*/ 75788 h 454229"/>
                <a:gd name="connsiteX44" fmla="*/ 152034 w 606580"/>
                <a:gd name="connsiteY44" fmla="*/ 56876 h 454229"/>
                <a:gd name="connsiteX45" fmla="*/ 94805 w 606580"/>
                <a:gd name="connsiteY45" fmla="*/ 56876 h 454229"/>
                <a:gd name="connsiteX46" fmla="*/ 113752 w 606580"/>
                <a:gd name="connsiteY46" fmla="*/ 75788 h 454229"/>
                <a:gd name="connsiteX47" fmla="*/ 94805 w 606580"/>
                <a:gd name="connsiteY47" fmla="*/ 94700 h 454229"/>
                <a:gd name="connsiteX48" fmla="*/ 75858 w 606580"/>
                <a:gd name="connsiteY48" fmla="*/ 75788 h 454229"/>
                <a:gd name="connsiteX49" fmla="*/ 94805 w 606580"/>
                <a:gd name="connsiteY49" fmla="*/ 56876 h 454229"/>
                <a:gd name="connsiteX50" fmla="*/ 37882 w 606580"/>
                <a:gd name="connsiteY50" fmla="*/ 37822 h 454229"/>
                <a:gd name="connsiteX51" fmla="*/ 37882 w 606580"/>
                <a:gd name="connsiteY51" fmla="*/ 416315 h 454229"/>
                <a:gd name="connsiteX52" fmla="*/ 568698 w 606580"/>
                <a:gd name="connsiteY52" fmla="*/ 416315 h 454229"/>
                <a:gd name="connsiteX53" fmla="*/ 568698 w 606580"/>
                <a:gd name="connsiteY53" fmla="*/ 37822 h 454229"/>
                <a:gd name="connsiteX54" fmla="*/ 18755 w 606580"/>
                <a:gd name="connsiteY54" fmla="*/ 0 h 454229"/>
                <a:gd name="connsiteX55" fmla="*/ 587825 w 606580"/>
                <a:gd name="connsiteY55" fmla="*/ 0 h 454229"/>
                <a:gd name="connsiteX56" fmla="*/ 606580 w 606580"/>
                <a:gd name="connsiteY56" fmla="*/ 18725 h 454229"/>
                <a:gd name="connsiteX57" fmla="*/ 606580 w 606580"/>
                <a:gd name="connsiteY57" fmla="*/ 435411 h 454229"/>
                <a:gd name="connsiteX58" fmla="*/ 587825 w 606580"/>
                <a:gd name="connsiteY58" fmla="*/ 454229 h 454229"/>
                <a:gd name="connsiteX59" fmla="*/ 18755 w 606580"/>
                <a:gd name="connsiteY59" fmla="*/ 454229 h 454229"/>
                <a:gd name="connsiteX60" fmla="*/ 0 w 606580"/>
                <a:gd name="connsiteY60" fmla="*/ 435411 h 454229"/>
                <a:gd name="connsiteX61" fmla="*/ 0 w 606580"/>
                <a:gd name="connsiteY61" fmla="*/ 18725 h 454229"/>
                <a:gd name="connsiteX62" fmla="*/ 18755 w 606580"/>
                <a:gd name="connsiteY62" fmla="*/ 0 h 454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6580" h="454229">
                  <a:moveTo>
                    <a:pt x="334899" y="192149"/>
                  </a:moveTo>
                  <a:cubicBezTo>
                    <a:pt x="348363" y="192149"/>
                    <a:pt x="360157" y="194560"/>
                    <a:pt x="370186" y="199474"/>
                  </a:cubicBezTo>
                  <a:lnTo>
                    <a:pt x="363036" y="232856"/>
                  </a:lnTo>
                  <a:cubicBezTo>
                    <a:pt x="356164" y="225994"/>
                    <a:pt x="346135" y="222563"/>
                    <a:pt x="333041" y="222563"/>
                  </a:cubicBezTo>
                  <a:cubicBezTo>
                    <a:pt x="319948" y="222563"/>
                    <a:pt x="309269" y="227292"/>
                    <a:pt x="301283" y="236750"/>
                  </a:cubicBezTo>
                  <a:cubicBezTo>
                    <a:pt x="296639" y="242036"/>
                    <a:pt x="293389" y="248712"/>
                    <a:pt x="291439" y="256594"/>
                  </a:cubicBezTo>
                  <a:lnTo>
                    <a:pt x="357835" y="256594"/>
                  </a:lnTo>
                  <a:lnTo>
                    <a:pt x="354028" y="275325"/>
                  </a:lnTo>
                  <a:lnTo>
                    <a:pt x="289025" y="275325"/>
                  </a:lnTo>
                  <a:cubicBezTo>
                    <a:pt x="288932" y="277179"/>
                    <a:pt x="288932" y="279590"/>
                    <a:pt x="288932" y="282465"/>
                  </a:cubicBezTo>
                  <a:cubicBezTo>
                    <a:pt x="288932" y="285246"/>
                    <a:pt x="289025" y="288214"/>
                    <a:pt x="289118" y="291274"/>
                  </a:cubicBezTo>
                  <a:lnTo>
                    <a:pt x="350592" y="291274"/>
                  </a:lnTo>
                  <a:lnTo>
                    <a:pt x="346785" y="309912"/>
                  </a:lnTo>
                  <a:lnTo>
                    <a:pt x="291625" y="309912"/>
                  </a:lnTo>
                  <a:cubicBezTo>
                    <a:pt x="293668" y="318535"/>
                    <a:pt x="296732" y="325304"/>
                    <a:pt x="300911" y="330219"/>
                  </a:cubicBezTo>
                  <a:cubicBezTo>
                    <a:pt x="308990" y="339677"/>
                    <a:pt x="319483" y="344499"/>
                    <a:pt x="332391" y="344499"/>
                  </a:cubicBezTo>
                  <a:cubicBezTo>
                    <a:pt x="347806" y="344499"/>
                    <a:pt x="360157" y="339677"/>
                    <a:pt x="369350" y="330219"/>
                  </a:cubicBezTo>
                  <a:lnTo>
                    <a:pt x="369350" y="367124"/>
                  </a:lnTo>
                  <a:cubicBezTo>
                    <a:pt x="358857" y="372317"/>
                    <a:pt x="346692" y="374913"/>
                    <a:pt x="332763" y="374913"/>
                  </a:cubicBezTo>
                  <a:cubicBezTo>
                    <a:pt x="309176" y="374913"/>
                    <a:pt x="289861" y="366939"/>
                    <a:pt x="274724" y="350804"/>
                  </a:cubicBezTo>
                  <a:cubicBezTo>
                    <a:pt x="264416" y="339862"/>
                    <a:pt x="257638" y="326232"/>
                    <a:pt x="254387" y="309912"/>
                  </a:cubicBezTo>
                  <a:lnTo>
                    <a:pt x="236465" y="309912"/>
                  </a:lnTo>
                  <a:lnTo>
                    <a:pt x="240365" y="291274"/>
                  </a:lnTo>
                  <a:lnTo>
                    <a:pt x="252159" y="291274"/>
                  </a:lnTo>
                  <a:cubicBezTo>
                    <a:pt x="252066" y="289326"/>
                    <a:pt x="252066" y="287286"/>
                    <a:pt x="252066" y="285061"/>
                  </a:cubicBezTo>
                  <a:cubicBezTo>
                    <a:pt x="252066" y="281445"/>
                    <a:pt x="252066" y="278199"/>
                    <a:pt x="252252" y="275325"/>
                  </a:cubicBezTo>
                  <a:lnTo>
                    <a:pt x="236465" y="275325"/>
                  </a:lnTo>
                  <a:lnTo>
                    <a:pt x="240272" y="256594"/>
                  </a:lnTo>
                  <a:lnTo>
                    <a:pt x="254666" y="256594"/>
                  </a:lnTo>
                  <a:cubicBezTo>
                    <a:pt x="258102" y="240645"/>
                    <a:pt x="264788" y="227292"/>
                    <a:pt x="274817" y="216443"/>
                  </a:cubicBezTo>
                  <a:cubicBezTo>
                    <a:pt x="290046" y="200216"/>
                    <a:pt x="310104" y="192149"/>
                    <a:pt x="334899" y="192149"/>
                  </a:cubicBezTo>
                  <a:close/>
                  <a:moveTo>
                    <a:pt x="75858" y="113540"/>
                  </a:moveTo>
                  <a:lnTo>
                    <a:pt x="530793" y="113540"/>
                  </a:lnTo>
                  <a:lnTo>
                    <a:pt x="530793" y="151363"/>
                  </a:lnTo>
                  <a:lnTo>
                    <a:pt x="75858" y="151363"/>
                  </a:lnTo>
                  <a:close/>
                  <a:moveTo>
                    <a:pt x="209297" y="56876"/>
                  </a:moveTo>
                  <a:cubicBezTo>
                    <a:pt x="219780" y="56876"/>
                    <a:pt x="228279" y="65343"/>
                    <a:pt x="228279" y="75788"/>
                  </a:cubicBezTo>
                  <a:cubicBezTo>
                    <a:pt x="228279" y="86233"/>
                    <a:pt x="219780" y="94700"/>
                    <a:pt x="209297" y="94700"/>
                  </a:cubicBezTo>
                  <a:cubicBezTo>
                    <a:pt x="198814" y="94700"/>
                    <a:pt x="190315" y="86233"/>
                    <a:pt x="190315" y="75788"/>
                  </a:cubicBezTo>
                  <a:cubicBezTo>
                    <a:pt x="190315" y="65343"/>
                    <a:pt x="198814" y="56876"/>
                    <a:pt x="209297" y="56876"/>
                  </a:cubicBezTo>
                  <a:close/>
                  <a:moveTo>
                    <a:pt x="152034" y="56876"/>
                  </a:moveTo>
                  <a:cubicBezTo>
                    <a:pt x="162537" y="56876"/>
                    <a:pt x="171052" y="65343"/>
                    <a:pt x="171052" y="75788"/>
                  </a:cubicBezTo>
                  <a:cubicBezTo>
                    <a:pt x="171052" y="86233"/>
                    <a:pt x="162537" y="94700"/>
                    <a:pt x="152034" y="94700"/>
                  </a:cubicBezTo>
                  <a:cubicBezTo>
                    <a:pt x="141531" y="94700"/>
                    <a:pt x="133016" y="86233"/>
                    <a:pt x="133016" y="75788"/>
                  </a:cubicBezTo>
                  <a:cubicBezTo>
                    <a:pt x="133016" y="65343"/>
                    <a:pt x="141531" y="56876"/>
                    <a:pt x="152034" y="56876"/>
                  </a:cubicBezTo>
                  <a:close/>
                  <a:moveTo>
                    <a:pt x="94805" y="56876"/>
                  </a:moveTo>
                  <a:cubicBezTo>
                    <a:pt x="105269" y="56876"/>
                    <a:pt x="113752" y="65343"/>
                    <a:pt x="113752" y="75788"/>
                  </a:cubicBezTo>
                  <a:cubicBezTo>
                    <a:pt x="113752" y="86233"/>
                    <a:pt x="105269" y="94700"/>
                    <a:pt x="94805" y="94700"/>
                  </a:cubicBezTo>
                  <a:cubicBezTo>
                    <a:pt x="84341" y="94700"/>
                    <a:pt x="75858" y="86233"/>
                    <a:pt x="75858" y="75788"/>
                  </a:cubicBezTo>
                  <a:cubicBezTo>
                    <a:pt x="75858" y="65343"/>
                    <a:pt x="84341" y="56876"/>
                    <a:pt x="94805" y="56876"/>
                  </a:cubicBezTo>
                  <a:close/>
                  <a:moveTo>
                    <a:pt x="37882" y="37822"/>
                  </a:moveTo>
                  <a:lnTo>
                    <a:pt x="37882" y="416315"/>
                  </a:lnTo>
                  <a:lnTo>
                    <a:pt x="568698" y="416315"/>
                  </a:lnTo>
                  <a:lnTo>
                    <a:pt x="568698" y="37822"/>
                  </a:lnTo>
                  <a:close/>
                  <a:moveTo>
                    <a:pt x="18755" y="0"/>
                  </a:moveTo>
                  <a:lnTo>
                    <a:pt x="587825" y="0"/>
                  </a:lnTo>
                  <a:cubicBezTo>
                    <a:pt x="598131" y="0"/>
                    <a:pt x="606580" y="8436"/>
                    <a:pt x="606580" y="18725"/>
                  </a:cubicBezTo>
                  <a:lnTo>
                    <a:pt x="606580" y="435411"/>
                  </a:lnTo>
                  <a:cubicBezTo>
                    <a:pt x="606580" y="445793"/>
                    <a:pt x="598131" y="454229"/>
                    <a:pt x="587825" y="454229"/>
                  </a:cubicBezTo>
                  <a:lnTo>
                    <a:pt x="18755" y="454229"/>
                  </a:lnTo>
                  <a:cubicBezTo>
                    <a:pt x="8449" y="454229"/>
                    <a:pt x="0" y="445793"/>
                    <a:pt x="0" y="435411"/>
                  </a:cubicBezTo>
                  <a:lnTo>
                    <a:pt x="0" y="18725"/>
                  </a:lnTo>
                  <a:cubicBezTo>
                    <a:pt x="0" y="8436"/>
                    <a:pt x="8449" y="0"/>
                    <a:pt x="18755" y="0"/>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5" name="矩形 14"/>
            <p:cNvSpPr/>
            <p:nvPr/>
          </p:nvSpPr>
          <p:spPr>
            <a:xfrm>
              <a:off x="5045529" y="4833257"/>
              <a:ext cx="2100942" cy="464457"/>
            </a:xfrm>
            <a:prstGeom prst="rect">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5070724" y="4884708"/>
              <a:ext cx="2050552"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solidFill>
                    <a:schemeClr val="bg1"/>
                  </a:solidFill>
                  <a:latin typeface="+mn-ea"/>
                </a:rPr>
                <a:t>相关文档</a:t>
              </a:r>
              <a:endParaRPr lang="zh-CN" altLang="en-US" sz="1600" b="1" dirty="0">
                <a:solidFill>
                  <a:schemeClr val="bg1"/>
                </a:solidFill>
                <a:latin typeface="+mn-ea"/>
              </a:endParaRPr>
            </a:p>
          </p:txBody>
        </p:sp>
        <p:sp>
          <p:nvSpPr>
            <p:cNvPr id="22" name="矩形 21"/>
            <p:cNvSpPr/>
            <p:nvPr/>
          </p:nvSpPr>
          <p:spPr>
            <a:xfrm>
              <a:off x="5013149" y="3142936"/>
              <a:ext cx="2366456" cy="1585947"/>
            </a:xfrm>
            <a:prstGeom prst="rect">
              <a:avLst/>
            </a:prstGeom>
          </p:spPr>
          <p:txBody>
            <a:bodyPr wrap="square">
              <a:spAutoFit/>
              <a:scene3d>
                <a:camera prst="orthographicFront"/>
                <a:lightRig rig="threePt" dir="t"/>
              </a:scene3d>
              <a:sp3d contourW="12700"/>
            </a:bodyPr>
            <a:lstStyle/>
            <a:p>
              <a:pPr>
                <a:lnSpc>
                  <a:spcPct val="150000"/>
                </a:lnSpc>
              </a:pPr>
              <a:r>
                <a:rPr lang="zh-CN" altLang="zh-CN" sz="1100" dirty="0"/>
                <a:t>用于补充《系统</a:t>
              </a:r>
              <a:r>
                <a:rPr lang="en-US" altLang="zh-CN" sz="1100" dirty="0"/>
                <a:t>/</a:t>
              </a:r>
              <a:r>
                <a:rPr lang="zh-CN" altLang="zh-CN" sz="1100" dirty="0"/>
                <a:t>子系统设计</a:t>
              </a:r>
              <a:r>
                <a:rPr lang="en-US" altLang="zh-CN" sz="1100" dirty="0"/>
                <a:t>(</a:t>
              </a:r>
              <a:r>
                <a:rPr lang="zh-CN" altLang="zh-CN" sz="1100" dirty="0"/>
                <a:t>结构设计</a:t>
              </a:r>
              <a:r>
                <a:rPr lang="en-US" altLang="zh-CN" sz="1100" dirty="0"/>
                <a:t>)</a:t>
              </a:r>
              <a:r>
                <a:rPr lang="zh-CN" altLang="zh-CN" sz="1100" dirty="0"/>
                <a:t>说明》</a:t>
              </a:r>
              <a:r>
                <a:rPr lang="en-US" altLang="zh-CN" sz="1100" dirty="0"/>
                <a:t>(SSDD)</a:t>
              </a:r>
              <a:r>
                <a:rPr lang="zh-CN" altLang="zh-CN" sz="1100" dirty="0"/>
                <a:t>、《软件</a:t>
              </a:r>
              <a:r>
                <a:rPr lang="en-US" altLang="zh-CN" sz="1100" dirty="0"/>
                <a:t>(</a:t>
              </a:r>
              <a:r>
                <a:rPr lang="zh-CN" altLang="zh-CN" sz="1100" dirty="0"/>
                <a:t>结构</a:t>
              </a:r>
              <a:r>
                <a:rPr lang="en-US" altLang="zh-CN" sz="1100" dirty="0"/>
                <a:t>)</a:t>
              </a:r>
              <a:r>
                <a:rPr lang="zh-CN" altLang="zh-CN" sz="1100" dirty="0"/>
                <a:t>设计说明》</a:t>
              </a:r>
              <a:r>
                <a:rPr lang="en-US" altLang="zh-CN" sz="1100" dirty="0"/>
                <a:t>(SDD)</a:t>
              </a:r>
              <a:r>
                <a:rPr lang="zh-CN" altLang="zh-CN" sz="1100" dirty="0"/>
                <a:t>和《数据库</a:t>
              </a:r>
              <a:r>
                <a:rPr lang="en-US" altLang="zh-CN" sz="1100" dirty="0"/>
                <a:t>(</a:t>
              </a:r>
              <a:r>
                <a:rPr lang="zh-CN" altLang="zh-CN" sz="1100" dirty="0"/>
                <a:t>顶层</a:t>
              </a:r>
              <a:r>
                <a:rPr lang="en-US" altLang="zh-CN" sz="1100" dirty="0"/>
                <a:t>)</a:t>
              </a:r>
              <a:r>
                <a:rPr lang="zh-CN" altLang="zh-CN" sz="1100" dirty="0"/>
                <a:t>设计说明》</a:t>
              </a:r>
              <a:r>
                <a:rPr lang="en-US" altLang="zh-CN" sz="1100" dirty="0"/>
                <a:t>(DBDD)</a:t>
              </a:r>
              <a:r>
                <a:rPr lang="zh-CN" altLang="zh-CN" sz="1100" dirty="0"/>
                <a:t>。</a:t>
              </a:r>
              <a:r>
                <a:rPr lang="en-US" altLang="zh-CN" sz="1100" dirty="0"/>
                <a:t>IDD</a:t>
              </a:r>
              <a:r>
                <a:rPr lang="zh-CN" altLang="zh-CN" sz="1100" dirty="0"/>
                <a:t>及其相伴的《接口需求规格说明》</a:t>
              </a:r>
              <a:r>
                <a:rPr lang="en-US" altLang="zh-CN" sz="1100" dirty="0"/>
                <a:t>(IRS)</a:t>
              </a:r>
              <a:r>
                <a:rPr lang="zh-CN" altLang="zh-CN" sz="1100" dirty="0"/>
                <a:t>用于沟通和控制接口的设计决策。</a:t>
              </a:r>
              <a:endParaRPr lang="zh-CN" altLang="en-US" sz="1100" dirty="0" smtClean="0">
                <a:solidFill>
                  <a:schemeClr val="tx1">
                    <a:lumMod val="75000"/>
                    <a:lumOff val="25000"/>
                  </a:schemeClr>
                </a:solidFill>
                <a:latin typeface="+mn-ea"/>
              </a:endParaRPr>
            </a:p>
          </p:txBody>
        </p:sp>
      </p:grpSp>
      <p:grpSp>
        <p:nvGrpSpPr>
          <p:cNvPr id="29" name="组合 28"/>
          <p:cNvGrpSpPr/>
          <p:nvPr/>
        </p:nvGrpSpPr>
        <p:grpSpPr>
          <a:xfrm>
            <a:off x="8270195" y="2019754"/>
            <a:ext cx="2723696" cy="3568246"/>
            <a:chOff x="8270195" y="2019754"/>
            <a:chExt cx="2723696" cy="3568246"/>
          </a:xfrm>
        </p:grpSpPr>
        <p:sp>
          <p:nvSpPr>
            <p:cNvPr id="10" name="矩形 9"/>
            <p:cNvSpPr/>
            <p:nvPr/>
          </p:nvSpPr>
          <p:spPr>
            <a:xfrm>
              <a:off x="8270195" y="2019754"/>
              <a:ext cx="2723696" cy="3568246"/>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12"/>
            <p:cNvSpPr/>
            <p:nvPr/>
          </p:nvSpPr>
          <p:spPr>
            <a:xfrm>
              <a:off x="9339406" y="2365829"/>
              <a:ext cx="585275" cy="807004"/>
            </a:xfrm>
            <a:custGeom>
              <a:avLst/>
              <a:gdLst>
                <a:gd name="connsiteX0" fmla="*/ 113166 w 440681"/>
                <a:gd name="connsiteY0" fmla="*/ 412808 h 607631"/>
                <a:gd name="connsiteX1" fmla="*/ 245589 w 440681"/>
                <a:gd name="connsiteY1" fmla="*/ 412808 h 607631"/>
                <a:gd name="connsiteX2" fmla="*/ 256082 w 440681"/>
                <a:gd name="connsiteY2" fmla="*/ 423287 h 607631"/>
                <a:gd name="connsiteX3" fmla="*/ 245589 w 440681"/>
                <a:gd name="connsiteY3" fmla="*/ 433766 h 607631"/>
                <a:gd name="connsiteX4" fmla="*/ 113166 w 440681"/>
                <a:gd name="connsiteY4" fmla="*/ 433766 h 607631"/>
                <a:gd name="connsiteX5" fmla="*/ 102673 w 440681"/>
                <a:gd name="connsiteY5" fmla="*/ 423287 h 607631"/>
                <a:gd name="connsiteX6" fmla="*/ 113166 w 440681"/>
                <a:gd name="connsiteY6" fmla="*/ 412808 h 607631"/>
                <a:gd name="connsiteX7" fmla="*/ 112953 w 440681"/>
                <a:gd name="connsiteY7" fmla="*/ 347535 h 607631"/>
                <a:gd name="connsiteX8" fmla="*/ 327305 w 440681"/>
                <a:gd name="connsiteY8" fmla="*/ 347535 h 607631"/>
                <a:gd name="connsiteX9" fmla="*/ 337797 w 440681"/>
                <a:gd name="connsiteY9" fmla="*/ 358014 h 607631"/>
                <a:gd name="connsiteX10" fmla="*/ 327305 w 440681"/>
                <a:gd name="connsiteY10" fmla="*/ 368493 h 607631"/>
                <a:gd name="connsiteX11" fmla="*/ 112953 w 440681"/>
                <a:gd name="connsiteY11" fmla="*/ 368493 h 607631"/>
                <a:gd name="connsiteX12" fmla="*/ 102461 w 440681"/>
                <a:gd name="connsiteY12" fmla="*/ 358014 h 607631"/>
                <a:gd name="connsiteX13" fmla="*/ 112953 w 440681"/>
                <a:gd name="connsiteY13" fmla="*/ 347535 h 607631"/>
                <a:gd name="connsiteX14" fmla="*/ 112953 w 440681"/>
                <a:gd name="connsiteY14" fmla="*/ 282332 h 607631"/>
                <a:gd name="connsiteX15" fmla="*/ 327305 w 440681"/>
                <a:gd name="connsiteY15" fmla="*/ 282332 h 607631"/>
                <a:gd name="connsiteX16" fmla="*/ 337797 w 440681"/>
                <a:gd name="connsiteY16" fmla="*/ 292811 h 607631"/>
                <a:gd name="connsiteX17" fmla="*/ 327305 w 440681"/>
                <a:gd name="connsiteY17" fmla="*/ 303290 h 607631"/>
                <a:gd name="connsiteX18" fmla="*/ 112953 w 440681"/>
                <a:gd name="connsiteY18" fmla="*/ 303290 h 607631"/>
                <a:gd name="connsiteX19" fmla="*/ 102461 w 440681"/>
                <a:gd name="connsiteY19" fmla="*/ 292811 h 607631"/>
                <a:gd name="connsiteX20" fmla="*/ 112953 w 440681"/>
                <a:gd name="connsiteY20" fmla="*/ 282332 h 607631"/>
                <a:gd name="connsiteX21" fmla="*/ 112953 w 440681"/>
                <a:gd name="connsiteY21" fmla="*/ 217200 h 607631"/>
                <a:gd name="connsiteX22" fmla="*/ 327305 w 440681"/>
                <a:gd name="connsiteY22" fmla="*/ 217200 h 607631"/>
                <a:gd name="connsiteX23" fmla="*/ 337797 w 440681"/>
                <a:gd name="connsiteY23" fmla="*/ 227679 h 607631"/>
                <a:gd name="connsiteX24" fmla="*/ 327305 w 440681"/>
                <a:gd name="connsiteY24" fmla="*/ 238158 h 607631"/>
                <a:gd name="connsiteX25" fmla="*/ 112953 w 440681"/>
                <a:gd name="connsiteY25" fmla="*/ 238158 h 607631"/>
                <a:gd name="connsiteX26" fmla="*/ 102461 w 440681"/>
                <a:gd name="connsiteY26" fmla="*/ 227679 h 607631"/>
                <a:gd name="connsiteX27" fmla="*/ 112953 w 440681"/>
                <a:gd name="connsiteY27" fmla="*/ 217200 h 607631"/>
                <a:gd name="connsiteX28" fmla="*/ 112953 w 440681"/>
                <a:gd name="connsiteY28" fmla="*/ 151998 h 607631"/>
                <a:gd name="connsiteX29" fmla="*/ 327305 w 440681"/>
                <a:gd name="connsiteY29" fmla="*/ 151998 h 607631"/>
                <a:gd name="connsiteX30" fmla="*/ 337797 w 440681"/>
                <a:gd name="connsiteY30" fmla="*/ 162477 h 607631"/>
                <a:gd name="connsiteX31" fmla="*/ 327305 w 440681"/>
                <a:gd name="connsiteY31" fmla="*/ 172956 h 607631"/>
                <a:gd name="connsiteX32" fmla="*/ 112953 w 440681"/>
                <a:gd name="connsiteY32" fmla="*/ 172956 h 607631"/>
                <a:gd name="connsiteX33" fmla="*/ 102461 w 440681"/>
                <a:gd name="connsiteY33" fmla="*/ 162477 h 607631"/>
                <a:gd name="connsiteX34" fmla="*/ 112953 w 440681"/>
                <a:gd name="connsiteY34" fmla="*/ 151998 h 607631"/>
                <a:gd name="connsiteX35" fmla="*/ 112953 w 440681"/>
                <a:gd name="connsiteY35" fmla="*/ 86725 h 607631"/>
                <a:gd name="connsiteX36" fmla="*/ 327305 w 440681"/>
                <a:gd name="connsiteY36" fmla="*/ 86725 h 607631"/>
                <a:gd name="connsiteX37" fmla="*/ 337797 w 440681"/>
                <a:gd name="connsiteY37" fmla="*/ 97204 h 607631"/>
                <a:gd name="connsiteX38" fmla="*/ 327305 w 440681"/>
                <a:gd name="connsiteY38" fmla="*/ 107683 h 607631"/>
                <a:gd name="connsiteX39" fmla="*/ 112953 w 440681"/>
                <a:gd name="connsiteY39" fmla="*/ 107683 h 607631"/>
                <a:gd name="connsiteX40" fmla="*/ 102461 w 440681"/>
                <a:gd name="connsiteY40" fmla="*/ 97204 h 607631"/>
                <a:gd name="connsiteX41" fmla="*/ 112953 w 440681"/>
                <a:gd name="connsiteY41" fmla="*/ 86725 h 607631"/>
                <a:gd name="connsiteX42" fmla="*/ 20880 w 440681"/>
                <a:gd name="connsiteY42" fmla="*/ 20640 h 607631"/>
                <a:gd name="connsiteX43" fmla="*/ 20880 w 440681"/>
                <a:gd name="connsiteY43" fmla="*/ 524180 h 607631"/>
                <a:gd name="connsiteX44" fmla="*/ 80057 w 440681"/>
                <a:gd name="connsiteY44" fmla="*/ 582434 h 607631"/>
                <a:gd name="connsiteX45" fmla="*/ 143431 w 440681"/>
                <a:gd name="connsiteY45" fmla="*/ 521037 h 607631"/>
                <a:gd name="connsiteX46" fmla="*/ 158121 w 440681"/>
                <a:gd name="connsiteY46" fmla="*/ 521037 h 607631"/>
                <a:gd name="connsiteX47" fmla="*/ 220236 w 440681"/>
                <a:gd name="connsiteY47" fmla="*/ 582434 h 607631"/>
                <a:gd name="connsiteX48" fmla="*/ 282456 w 440681"/>
                <a:gd name="connsiteY48" fmla="*/ 521246 h 607631"/>
                <a:gd name="connsiteX49" fmla="*/ 289695 w 440681"/>
                <a:gd name="connsiteY49" fmla="*/ 518103 h 607631"/>
                <a:gd name="connsiteX50" fmla="*/ 297040 w 440681"/>
                <a:gd name="connsiteY50" fmla="*/ 521037 h 607631"/>
                <a:gd name="connsiteX51" fmla="*/ 360414 w 440681"/>
                <a:gd name="connsiteY51" fmla="*/ 582434 h 607631"/>
                <a:gd name="connsiteX52" fmla="*/ 419591 w 440681"/>
                <a:gd name="connsiteY52" fmla="*/ 524180 h 607631"/>
                <a:gd name="connsiteX53" fmla="*/ 419591 w 440681"/>
                <a:gd name="connsiteY53" fmla="*/ 20640 h 607631"/>
                <a:gd name="connsiteX54" fmla="*/ 10492 w 440681"/>
                <a:gd name="connsiteY54" fmla="*/ 0 h 607631"/>
                <a:gd name="connsiteX55" fmla="*/ 430189 w 440681"/>
                <a:gd name="connsiteY55" fmla="*/ 0 h 607631"/>
                <a:gd name="connsiteX56" fmla="*/ 440681 w 440681"/>
                <a:gd name="connsiteY56" fmla="*/ 10477 h 607631"/>
                <a:gd name="connsiteX57" fmla="*/ 440681 w 440681"/>
                <a:gd name="connsiteY57" fmla="*/ 528790 h 607631"/>
                <a:gd name="connsiteX58" fmla="*/ 437533 w 440681"/>
                <a:gd name="connsiteY58" fmla="*/ 536124 h 607631"/>
                <a:gd name="connsiteX59" fmla="*/ 368074 w 440681"/>
                <a:gd name="connsiteY59" fmla="*/ 604646 h 607631"/>
                <a:gd name="connsiteX60" fmla="*/ 360519 w 440681"/>
                <a:gd name="connsiteY60" fmla="*/ 607579 h 607631"/>
                <a:gd name="connsiteX61" fmla="*/ 353174 w 440681"/>
                <a:gd name="connsiteY61" fmla="*/ 604646 h 607631"/>
                <a:gd name="connsiteX62" fmla="*/ 289800 w 440681"/>
                <a:gd name="connsiteY62" fmla="*/ 543249 h 607631"/>
                <a:gd name="connsiteX63" fmla="*/ 227580 w 440681"/>
                <a:gd name="connsiteY63" fmla="*/ 604646 h 607631"/>
                <a:gd name="connsiteX64" fmla="*/ 212891 w 440681"/>
                <a:gd name="connsiteY64" fmla="*/ 604646 h 607631"/>
                <a:gd name="connsiteX65" fmla="*/ 150671 w 440681"/>
                <a:gd name="connsiteY65" fmla="*/ 543249 h 607631"/>
                <a:gd name="connsiteX66" fmla="*/ 87297 w 440681"/>
                <a:gd name="connsiteY66" fmla="*/ 604646 h 607631"/>
                <a:gd name="connsiteX67" fmla="*/ 72607 w 440681"/>
                <a:gd name="connsiteY67" fmla="*/ 604646 h 607631"/>
                <a:gd name="connsiteX68" fmla="*/ 3043 w 440681"/>
                <a:gd name="connsiteY68" fmla="*/ 536124 h 607631"/>
                <a:gd name="connsiteX69" fmla="*/ 0 w 440681"/>
                <a:gd name="connsiteY69" fmla="*/ 528790 h 607631"/>
                <a:gd name="connsiteX70" fmla="*/ 0 w 440681"/>
                <a:gd name="connsiteY70" fmla="*/ 10477 h 607631"/>
                <a:gd name="connsiteX71" fmla="*/ 10492 w 440681"/>
                <a:gd name="connsiteY71" fmla="*/ 0 h 607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440681" h="607631">
                  <a:moveTo>
                    <a:pt x="113166" y="412808"/>
                  </a:moveTo>
                  <a:lnTo>
                    <a:pt x="245589" y="412808"/>
                  </a:lnTo>
                  <a:cubicBezTo>
                    <a:pt x="251360" y="412808"/>
                    <a:pt x="256082" y="417524"/>
                    <a:pt x="256082" y="423287"/>
                  </a:cubicBezTo>
                  <a:cubicBezTo>
                    <a:pt x="256082" y="429050"/>
                    <a:pt x="251360" y="433766"/>
                    <a:pt x="245589" y="433766"/>
                  </a:cubicBezTo>
                  <a:lnTo>
                    <a:pt x="113166" y="433766"/>
                  </a:lnTo>
                  <a:cubicBezTo>
                    <a:pt x="107395" y="433766"/>
                    <a:pt x="102673" y="429050"/>
                    <a:pt x="102673" y="423287"/>
                  </a:cubicBezTo>
                  <a:cubicBezTo>
                    <a:pt x="102673" y="417524"/>
                    <a:pt x="107395" y="412808"/>
                    <a:pt x="113166" y="412808"/>
                  </a:cubicBezTo>
                  <a:close/>
                  <a:moveTo>
                    <a:pt x="112953" y="347535"/>
                  </a:moveTo>
                  <a:lnTo>
                    <a:pt x="327305" y="347535"/>
                  </a:lnTo>
                  <a:cubicBezTo>
                    <a:pt x="332971" y="347535"/>
                    <a:pt x="337797" y="352355"/>
                    <a:pt x="337797" y="358014"/>
                  </a:cubicBezTo>
                  <a:cubicBezTo>
                    <a:pt x="337797" y="363777"/>
                    <a:pt x="332971" y="368493"/>
                    <a:pt x="327305" y="368493"/>
                  </a:cubicBezTo>
                  <a:lnTo>
                    <a:pt x="112953" y="368493"/>
                  </a:lnTo>
                  <a:cubicBezTo>
                    <a:pt x="107287" y="368493"/>
                    <a:pt x="102461" y="363777"/>
                    <a:pt x="102461" y="358014"/>
                  </a:cubicBezTo>
                  <a:cubicBezTo>
                    <a:pt x="102461" y="352355"/>
                    <a:pt x="107182" y="347535"/>
                    <a:pt x="112953" y="347535"/>
                  </a:cubicBezTo>
                  <a:close/>
                  <a:moveTo>
                    <a:pt x="112953" y="282332"/>
                  </a:moveTo>
                  <a:lnTo>
                    <a:pt x="327305" y="282332"/>
                  </a:lnTo>
                  <a:cubicBezTo>
                    <a:pt x="332971" y="282332"/>
                    <a:pt x="337797" y="287048"/>
                    <a:pt x="337797" y="292811"/>
                  </a:cubicBezTo>
                  <a:cubicBezTo>
                    <a:pt x="337797" y="298679"/>
                    <a:pt x="332971" y="303290"/>
                    <a:pt x="327305" y="303290"/>
                  </a:cubicBezTo>
                  <a:lnTo>
                    <a:pt x="112953" y="303290"/>
                  </a:lnTo>
                  <a:cubicBezTo>
                    <a:pt x="107287" y="303290"/>
                    <a:pt x="102461" y="298470"/>
                    <a:pt x="102461" y="292811"/>
                  </a:cubicBezTo>
                  <a:cubicBezTo>
                    <a:pt x="102461" y="287048"/>
                    <a:pt x="107182" y="282332"/>
                    <a:pt x="112953" y="282332"/>
                  </a:cubicBezTo>
                  <a:close/>
                  <a:moveTo>
                    <a:pt x="112953" y="217200"/>
                  </a:moveTo>
                  <a:lnTo>
                    <a:pt x="327305" y="217200"/>
                  </a:lnTo>
                  <a:cubicBezTo>
                    <a:pt x="332971" y="217200"/>
                    <a:pt x="337797" y="222020"/>
                    <a:pt x="337797" y="227679"/>
                  </a:cubicBezTo>
                  <a:cubicBezTo>
                    <a:pt x="337797" y="233442"/>
                    <a:pt x="332971" y="238158"/>
                    <a:pt x="327305" y="238158"/>
                  </a:cubicBezTo>
                  <a:lnTo>
                    <a:pt x="112953" y="238158"/>
                  </a:lnTo>
                  <a:cubicBezTo>
                    <a:pt x="107287" y="238158"/>
                    <a:pt x="102461" y="233442"/>
                    <a:pt x="102461" y="227679"/>
                  </a:cubicBezTo>
                  <a:cubicBezTo>
                    <a:pt x="102461" y="222020"/>
                    <a:pt x="107182" y="217200"/>
                    <a:pt x="112953" y="217200"/>
                  </a:cubicBezTo>
                  <a:close/>
                  <a:moveTo>
                    <a:pt x="112953" y="151998"/>
                  </a:moveTo>
                  <a:lnTo>
                    <a:pt x="327305" y="151998"/>
                  </a:lnTo>
                  <a:cubicBezTo>
                    <a:pt x="332971" y="151998"/>
                    <a:pt x="337797" y="156714"/>
                    <a:pt x="337797" y="162477"/>
                  </a:cubicBezTo>
                  <a:cubicBezTo>
                    <a:pt x="337797" y="168136"/>
                    <a:pt x="332971" y="172956"/>
                    <a:pt x="327305" y="172956"/>
                  </a:cubicBezTo>
                  <a:lnTo>
                    <a:pt x="112953" y="172956"/>
                  </a:lnTo>
                  <a:cubicBezTo>
                    <a:pt x="107287" y="172956"/>
                    <a:pt x="102461" y="168136"/>
                    <a:pt x="102461" y="162477"/>
                  </a:cubicBezTo>
                  <a:cubicBezTo>
                    <a:pt x="102461" y="156714"/>
                    <a:pt x="107182" y="151998"/>
                    <a:pt x="112953" y="151998"/>
                  </a:cubicBezTo>
                  <a:close/>
                  <a:moveTo>
                    <a:pt x="112953" y="86725"/>
                  </a:moveTo>
                  <a:lnTo>
                    <a:pt x="327305" y="86725"/>
                  </a:lnTo>
                  <a:cubicBezTo>
                    <a:pt x="332971" y="86725"/>
                    <a:pt x="337797" y="91441"/>
                    <a:pt x="337797" y="97204"/>
                  </a:cubicBezTo>
                  <a:cubicBezTo>
                    <a:pt x="337797" y="103072"/>
                    <a:pt x="332971" y="107683"/>
                    <a:pt x="327305" y="107683"/>
                  </a:cubicBezTo>
                  <a:lnTo>
                    <a:pt x="112953" y="107683"/>
                  </a:lnTo>
                  <a:cubicBezTo>
                    <a:pt x="107287" y="107683"/>
                    <a:pt x="102461" y="102967"/>
                    <a:pt x="102461" y="97204"/>
                  </a:cubicBezTo>
                  <a:cubicBezTo>
                    <a:pt x="102461" y="91441"/>
                    <a:pt x="107182" y="86725"/>
                    <a:pt x="112953" y="86725"/>
                  </a:cubicBezTo>
                  <a:close/>
                  <a:moveTo>
                    <a:pt x="20880" y="20640"/>
                  </a:moveTo>
                  <a:lnTo>
                    <a:pt x="20880" y="524180"/>
                  </a:lnTo>
                  <a:lnTo>
                    <a:pt x="80057" y="582434"/>
                  </a:lnTo>
                  <a:lnTo>
                    <a:pt x="143431" y="521037"/>
                  </a:lnTo>
                  <a:cubicBezTo>
                    <a:pt x="147418" y="517160"/>
                    <a:pt x="154029" y="517160"/>
                    <a:pt x="158121" y="521037"/>
                  </a:cubicBezTo>
                  <a:lnTo>
                    <a:pt x="220236" y="582434"/>
                  </a:lnTo>
                  <a:lnTo>
                    <a:pt x="282456" y="521246"/>
                  </a:lnTo>
                  <a:cubicBezTo>
                    <a:pt x="284449" y="519151"/>
                    <a:pt x="287072" y="518103"/>
                    <a:pt x="289695" y="518103"/>
                  </a:cubicBezTo>
                  <a:cubicBezTo>
                    <a:pt x="292423" y="518103"/>
                    <a:pt x="295046" y="519151"/>
                    <a:pt x="297040" y="521037"/>
                  </a:cubicBezTo>
                  <a:lnTo>
                    <a:pt x="360414" y="582434"/>
                  </a:lnTo>
                  <a:lnTo>
                    <a:pt x="419591" y="524180"/>
                  </a:lnTo>
                  <a:lnTo>
                    <a:pt x="419591" y="20640"/>
                  </a:lnTo>
                  <a:close/>
                  <a:moveTo>
                    <a:pt x="10492" y="0"/>
                  </a:moveTo>
                  <a:lnTo>
                    <a:pt x="430189" y="0"/>
                  </a:lnTo>
                  <a:cubicBezTo>
                    <a:pt x="435959" y="0"/>
                    <a:pt x="440681" y="4715"/>
                    <a:pt x="440681" y="10477"/>
                  </a:cubicBezTo>
                  <a:lnTo>
                    <a:pt x="440681" y="528790"/>
                  </a:lnTo>
                  <a:cubicBezTo>
                    <a:pt x="440681" y="531514"/>
                    <a:pt x="439527" y="534238"/>
                    <a:pt x="437533" y="536124"/>
                  </a:cubicBezTo>
                  <a:lnTo>
                    <a:pt x="368074" y="604646"/>
                  </a:lnTo>
                  <a:cubicBezTo>
                    <a:pt x="365765" y="606532"/>
                    <a:pt x="363142" y="607579"/>
                    <a:pt x="360519" y="607579"/>
                  </a:cubicBezTo>
                  <a:cubicBezTo>
                    <a:pt x="357791" y="607579"/>
                    <a:pt x="355168" y="606532"/>
                    <a:pt x="353174" y="604646"/>
                  </a:cubicBezTo>
                  <a:lnTo>
                    <a:pt x="289800" y="543249"/>
                  </a:lnTo>
                  <a:lnTo>
                    <a:pt x="227580" y="604646"/>
                  </a:lnTo>
                  <a:cubicBezTo>
                    <a:pt x="223488" y="608627"/>
                    <a:pt x="216983" y="608627"/>
                    <a:pt x="212891" y="604646"/>
                  </a:cubicBezTo>
                  <a:lnTo>
                    <a:pt x="150671" y="543249"/>
                  </a:lnTo>
                  <a:lnTo>
                    <a:pt x="87297" y="604646"/>
                  </a:lnTo>
                  <a:cubicBezTo>
                    <a:pt x="83205" y="608522"/>
                    <a:pt x="76595" y="608522"/>
                    <a:pt x="72607" y="604646"/>
                  </a:cubicBezTo>
                  <a:lnTo>
                    <a:pt x="3043" y="536124"/>
                  </a:lnTo>
                  <a:cubicBezTo>
                    <a:pt x="1049" y="534238"/>
                    <a:pt x="0" y="531514"/>
                    <a:pt x="0" y="528790"/>
                  </a:cubicBezTo>
                  <a:lnTo>
                    <a:pt x="0" y="10477"/>
                  </a:lnTo>
                  <a:cubicBezTo>
                    <a:pt x="0" y="4715"/>
                    <a:pt x="4722" y="0"/>
                    <a:pt x="10492" y="0"/>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6" name="矩形 15"/>
            <p:cNvSpPr/>
            <p:nvPr/>
          </p:nvSpPr>
          <p:spPr>
            <a:xfrm>
              <a:off x="8581572" y="4833257"/>
              <a:ext cx="2100942" cy="464457"/>
            </a:xfrm>
            <a:prstGeom prst="rect">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8610261" y="4884708"/>
              <a:ext cx="2050552"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solidFill>
                    <a:schemeClr val="bg1"/>
                  </a:solidFill>
                  <a:latin typeface="+mn-ea"/>
                </a:rPr>
                <a:t>内容概述</a:t>
              </a:r>
              <a:endParaRPr lang="zh-CN" altLang="en-US" sz="1600" b="1" dirty="0">
                <a:solidFill>
                  <a:schemeClr val="bg1"/>
                </a:solidFill>
                <a:latin typeface="+mn-ea"/>
              </a:endParaRPr>
            </a:p>
          </p:txBody>
        </p:sp>
        <p:sp>
          <p:nvSpPr>
            <p:cNvPr id="23" name="矩形 22"/>
            <p:cNvSpPr/>
            <p:nvPr/>
          </p:nvSpPr>
          <p:spPr>
            <a:xfrm>
              <a:off x="8448815" y="3526412"/>
              <a:ext cx="2366456" cy="854080"/>
            </a:xfrm>
            <a:prstGeom prst="rect">
              <a:avLst/>
            </a:prstGeom>
          </p:spPr>
          <p:txBody>
            <a:bodyPr wrap="square">
              <a:spAutoFit/>
              <a:scene3d>
                <a:camera prst="orthographicFront"/>
                <a:lightRig rig="threePt" dir="t"/>
              </a:scene3d>
              <a:sp3d contourW="12700"/>
            </a:bodyPr>
            <a:lstStyle/>
            <a:p>
              <a:pPr>
                <a:lnSpc>
                  <a:spcPct val="150000"/>
                </a:lnSpc>
              </a:pPr>
              <a:r>
                <a:rPr lang="en-US" altLang="zh-CN" sz="1100" dirty="0" smtClean="0">
                  <a:solidFill>
                    <a:schemeClr val="tx1">
                      <a:lumMod val="75000"/>
                      <a:lumOff val="25000"/>
                    </a:schemeClr>
                  </a:solidFill>
                  <a:latin typeface="+mn-ea"/>
                </a:rPr>
                <a:t>1. </a:t>
              </a:r>
              <a:r>
                <a:rPr lang="zh-CN" altLang="en-US" sz="1100" dirty="0" smtClean="0">
                  <a:solidFill>
                    <a:schemeClr val="tx1">
                      <a:lumMod val="75000"/>
                      <a:lumOff val="25000"/>
                    </a:schemeClr>
                  </a:solidFill>
                  <a:latin typeface="+mn-ea"/>
                </a:rPr>
                <a:t>接口的总体设计；</a:t>
              </a:r>
              <a:endParaRPr lang="en-US" altLang="zh-CN" sz="1100" dirty="0" smtClean="0">
                <a:solidFill>
                  <a:schemeClr val="tx1">
                    <a:lumMod val="75000"/>
                    <a:lumOff val="25000"/>
                  </a:schemeClr>
                </a:solidFill>
                <a:latin typeface="+mn-ea"/>
              </a:endParaRPr>
            </a:p>
            <a:p>
              <a:pPr>
                <a:lnSpc>
                  <a:spcPct val="150000"/>
                </a:lnSpc>
              </a:pPr>
              <a:r>
                <a:rPr lang="en-US" altLang="zh-CN" sz="1100" dirty="0" smtClean="0">
                  <a:solidFill>
                    <a:schemeClr val="tx1">
                      <a:lumMod val="75000"/>
                      <a:lumOff val="25000"/>
                    </a:schemeClr>
                  </a:solidFill>
                  <a:latin typeface="+mn-ea"/>
                </a:rPr>
                <a:t>2. </a:t>
              </a:r>
              <a:r>
                <a:rPr lang="zh-CN" altLang="en-US" sz="1100" dirty="0" smtClean="0">
                  <a:solidFill>
                    <a:schemeClr val="tx1">
                      <a:lumMod val="75000"/>
                      <a:lumOff val="25000"/>
                    </a:schemeClr>
                  </a:solidFill>
                  <a:latin typeface="+mn-ea"/>
                </a:rPr>
                <a:t>接口应用部署；</a:t>
              </a:r>
              <a:endParaRPr lang="en-US" altLang="zh-CN" sz="1100" dirty="0" smtClean="0">
                <a:solidFill>
                  <a:schemeClr val="tx1">
                    <a:lumMod val="75000"/>
                    <a:lumOff val="25000"/>
                  </a:schemeClr>
                </a:solidFill>
                <a:latin typeface="+mn-ea"/>
              </a:endParaRPr>
            </a:p>
            <a:p>
              <a:pPr>
                <a:lnSpc>
                  <a:spcPct val="150000"/>
                </a:lnSpc>
              </a:pPr>
              <a:r>
                <a:rPr lang="en-US" altLang="zh-CN" sz="1100" dirty="0" smtClean="0">
                  <a:solidFill>
                    <a:schemeClr val="tx1">
                      <a:lumMod val="75000"/>
                      <a:lumOff val="25000"/>
                    </a:schemeClr>
                  </a:solidFill>
                  <a:latin typeface="+mn-ea"/>
                </a:rPr>
                <a:t>3. </a:t>
              </a:r>
              <a:r>
                <a:rPr lang="zh-CN" altLang="en-US" sz="1100" dirty="0" smtClean="0">
                  <a:solidFill>
                    <a:schemeClr val="tx1">
                      <a:lumMod val="75000"/>
                      <a:lumOff val="25000"/>
                    </a:schemeClr>
                  </a:solidFill>
                  <a:latin typeface="+mn-ea"/>
                </a:rPr>
                <a:t>功能模块设计。</a:t>
              </a:r>
            </a:p>
          </p:txBody>
        </p:sp>
      </p:grpSp>
    </p:spTree>
    <p:extLst>
      <p:ext uri="{BB962C8B-B14F-4D97-AF65-F5344CB8AC3E}">
        <p14:creationId xmlns:p14="http://schemas.microsoft.com/office/powerpoint/2010/main" val="3389944961"/>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strVal val="(6*min(max(#ppt_w*#ppt_h,.3),1)-7.4)/-.7*#ppt_w"/>
                                          </p:val>
                                        </p:tav>
                                        <p:tav tm="100000">
                                          <p:val>
                                            <p:strVal val="#ppt_w"/>
                                          </p:val>
                                        </p:tav>
                                      </p:tavLst>
                                    </p:anim>
                                    <p:anim calcmode="lin" valueType="num">
                                      <p:cBhvr>
                                        <p:cTn id="8" dur="500" fill="hold"/>
                                        <p:tgtEl>
                                          <p:spTgt spid="27"/>
                                        </p:tgtEl>
                                        <p:attrNameLst>
                                          <p:attrName>ppt_h</p:attrName>
                                        </p:attrNameLst>
                                      </p:cBhvr>
                                      <p:tavLst>
                                        <p:tav tm="0">
                                          <p:val>
                                            <p:strVal val="(6*min(max(#ppt_w*#ppt_h,.3),1)-7.4)/-.7*#ppt_h"/>
                                          </p:val>
                                        </p:tav>
                                        <p:tav tm="100000">
                                          <p:val>
                                            <p:strVal val="#ppt_h"/>
                                          </p:val>
                                        </p:tav>
                                      </p:tavLst>
                                    </p:anim>
                                    <p:anim calcmode="lin" valueType="num">
                                      <p:cBhvr>
                                        <p:cTn id="9" dur="500" fill="hold"/>
                                        <p:tgtEl>
                                          <p:spTgt spid="27"/>
                                        </p:tgtEl>
                                        <p:attrNameLst>
                                          <p:attrName>ppt_x</p:attrName>
                                        </p:attrNameLst>
                                      </p:cBhvr>
                                      <p:tavLst>
                                        <p:tav tm="0">
                                          <p:val>
                                            <p:fltVal val="0.5"/>
                                          </p:val>
                                        </p:tav>
                                        <p:tav tm="100000">
                                          <p:val>
                                            <p:strVal val="#ppt_x"/>
                                          </p:val>
                                        </p:tav>
                                      </p:tavLst>
                                    </p:anim>
                                    <p:anim calcmode="lin" valueType="num">
                                      <p:cBhvr>
                                        <p:cTn id="10" dur="500" fill="hold"/>
                                        <p:tgtEl>
                                          <p:spTgt spid="27"/>
                                        </p:tgtEl>
                                        <p:attrNameLst>
                                          <p:attrName>ppt_y</p:attrName>
                                        </p:attrNameLst>
                                      </p:cBhvr>
                                      <p:tavLst>
                                        <p:tav tm="0">
                                          <p:val>
                                            <p:strVal val="1+(6*min(max(#ppt_w*#ppt_h,.3),1)-7.4)/-.7*#ppt_h/2"/>
                                          </p:val>
                                        </p:tav>
                                        <p:tav tm="100000">
                                          <p:val>
                                            <p:strVal val="#ppt_y"/>
                                          </p:val>
                                        </p:tav>
                                      </p:tavLst>
                                    </p:anim>
                                  </p:childTnLst>
                                </p:cTn>
                              </p:par>
                            </p:childTnLst>
                          </p:cTn>
                        </p:par>
                        <p:par>
                          <p:cTn id="11" fill="hold">
                            <p:stCondLst>
                              <p:cond delay="500"/>
                            </p:stCondLst>
                            <p:childTnLst>
                              <p:par>
                                <p:cTn id="12" presetID="23" presetClass="entr" presetSubtype="36"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strVal val="(6*min(max(#ppt_w*#ppt_h,.3),1)-7.4)/-.7*#ppt_w"/>
                                          </p:val>
                                        </p:tav>
                                        <p:tav tm="100000">
                                          <p:val>
                                            <p:strVal val="#ppt_w"/>
                                          </p:val>
                                        </p:tav>
                                      </p:tavLst>
                                    </p:anim>
                                    <p:anim calcmode="lin" valueType="num">
                                      <p:cBhvr>
                                        <p:cTn id="15" dur="500" fill="hold"/>
                                        <p:tgtEl>
                                          <p:spTgt spid="28"/>
                                        </p:tgtEl>
                                        <p:attrNameLst>
                                          <p:attrName>ppt_h</p:attrName>
                                        </p:attrNameLst>
                                      </p:cBhvr>
                                      <p:tavLst>
                                        <p:tav tm="0">
                                          <p:val>
                                            <p:strVal val="(6*min(max(#ppt_w*#ppt_h,.3),1)-7.4)/-.7*#ppt_h"/>
                                          </p:val>
                                        </p:tav>
                                        <p:tav tm="100000">
                                          <p:val>
                                            <p:strVal val="#ppt_h"/>
                                          </p:val>
                                        </p:tav>
                                      </p:tavLst>
                                    </p:anim>
                                    <p:anim calcmode="lin" valueType="num">
                                      <p:cBhvr>
                                        <p:cTn id="16" dur="500" fill="hold"/>
                                        <p:tgtEl>
                                          <p:spTgt spid="28"/>
                                        </p:tgtEl>
                                        <p:attrNameLst>
                                          <p:attrName>ppt_x</p:attrName>
                                        </p:attrNameLst>
                                      </p:cBhvr>
                                      <p:tavLst>
                                        <p:tav tm="0">
                                          <p:val>
                                            <p:fltVal val="0.5"/>
                                          </p:val>
                                        </p:tav>
                                        <p:tav tm="100000">
                                          <p:val>
                                            <p:strVal val="#ppt_x"/>
                                          </p:val>
                                        </p:tav>
                                      </p:tavLst>
                                    </p:anim>
                                    <p:anim calcmode="lin" valueType="num">
                                      <p:cBhvr>
                                        <p:cTn id="17" dur="500" fill="hold"/>
                                        <p:tgtEl>
                                          <p:spTgt spid="28"/>
                                        </p:tgtEl>
                                        <p:attrNameLst>
                                          <p:attrName>ppt_y</p:attrName>
                                        </p:attrNameLst>
                                      </p:cBhvr>
                                      <p:tavLst>
                                        <p:tav tm="0">
                                          <p:val>
                                            <p:strVal val="1+(6*min(max(#ppt_w*#ppt_h,.3),1)-7.4)/-.7*#ppt_h/2"/>
                                          </p:val>
                                        </p:tav>
                                        <p:tav tm="100000">
                                          <p:val>
                                            <p:strVal val="#ppt_y"/>
                                          </p:val>
                                        </p:tav>
                                      </p:tavLst>
                                    </p:anim>
                                  </p:childTnLst>
                                </p:cTn>
                              </p:par>
                            </p:childTnLst>
                          </p:cTn>
                        </p:par>
                        <p:par>
                          <p:cTn id="18" fill="hold">
                            <p:stCondLst>
                              <p:cond delay="1000"/>
                            </p:stCondLst>
                            <p:childTnLst>
                              <p:par>
                                <p:cTn id="19" presetID="23" presetClass="entr" presetSubtype="36" fill="hold" nodeType="afterEffect">
                                  <p:stCondLst>
                                    <p:cond delay="0"/>
                                  </p:stCondLst>
                                  <p:childTnLst>
                                    <p:set>
                                      <p:cBhvr>
                                        <p:cTn id="20" dur="1" fill="hold">
                                          <p:stCondLst>
                                            <p:cond delay="0"/>
                                          </p:stCondLst>
                                        </p:cTn>
                                        <p:tgtEl>
                                          <p:spTgt spid="29"/>
                                        </p:tgtEl>
                                        <p:attrNameLst>
                                          <p:attrName>style.visibility</p:attrName>
                                        </p:attrNameLst>
                                      </p:cBhvr>
                                      <p:to>
                                        <p:strVal val="visible"/>
                                      </p:to>
                                    </p:set>
                                    <p:anim calcmode="lin" valueType="num">
                                      <p:cBhvr>
                                        <p:cTn id="21" dur="500" fill="hold"/>
                                        <p:tgtEl>
                                          <p:spTgt spid="29"/>
                                        </p:tgtEl>
                                        <p:attrNameLst>
                                          <p:attrName>ppt_w</p:attrName>
                                        </p:attrNameLst>
                                      </p:cBhvr>
                                      <p:tavLst>
                                        <p:tav tm="0">
                                          <p:val>
                                            <p:strVal val="(6*min(max(#ppt_w*#ppt_h,.3),1)-7.4)/-.7*#ppt_w"/>
                                          </p:val>
                                        </p:tav>
                                        <p:tav tm="100000">
                                          <p:val>
                                            <p:strVal val="#ppt_w"/>
                                          </p:val>
                                        </p:tav>
                                      </p:tavLst>
                                    </p:anim>
                                    <p:anim calcmode="lin" valueType="num">
                                      <p:cBhvr>
                                        <p:cTn id="22" dur="500" fill="hold"/>
                                        <p:tgtEl>
                                          <p:spTgt spid="29"/>
                                        </p:tgtEl>
                                        <p:attrNameLst>
                                          <p:attrName>ppt_h</p:attrName>
                                        </p:attrNameLst>
                                      </p:cBhvr>
                                      <p:tavLst>
                                        <p:tav tm="0">
                                          <p:val>
                                            <p:strVal val="(6*min(max(#ppt_w*#ppt_h,.3),1)-7.4)/-.7*#ppt_h"/>
                                          </p:val>
                                        </p:tav>
                                        <p:tav tm="100000">
                                          <p:val>
                                            <p:strVal val="#ppt_h"/>
                                          </p:val>
                                        </p:tav>
                                      </p:tavLst>
                                    </p:anim>
                                    <p:anim calcmode="lin" valueType="num">
                                      <p:cBhvr>
                                        <p:cTn id="23" dur="500" fill="hold"/>
                                        <p:tgtEl>
                                          <p:spTgt spid="29"/>
                                        </p:tgtEl>
                                        <p:attrNameLst>
                                          <p:attrName>ppt_x</p:attrName>
                                        </p:attrNameLst>
                                      </p:cBhvr>
                                      <p:tavLst>
                                        <p:tav tm="0">
                                          <p:val>
                                            <p:fltVal val="0.5"/>
                                          </p:val>
                                        </p:tav>
                                        <p:tav tm="100000">
                                          <p:val>
                                            <p:strVal val="#ppt_x"/>
                                          </p:val>
                                        </p:tav>
                                      </p:tavLst>
                                    </p:anim>
                                    <p:anim calcmode="lin" valueType="num">
                                      <p:cBhvr>
                                        <p:cTn id="24" dur="500" fill="hold"/>
                                        <p:tgtEl>
                                          <p:spTgt spid="29"/>
                                        </p:tgtEl>
                                        <p:attrNameLst>
                                          <p:attrName>ppt_y</p:attrName>
                                        </p:attrNameLst>
                                      </p:cBhvr>
                                      <p:tavLst>
                                        <p:tav tm="0">
                                          <p:val>
                                            <p:strVal val="1+(6*min(max(#ppt_w*#ppt_h,.3),1)-7.4)/-.7*#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453" y="455343"/>
            <a:ext cx="3504121" cy="461665"/>
          </a:xfrm>
          <a:prstGeom prst="rect">
            <a:avLst/>
          </a:prstGeom>
          <a:noFill/>
        </p:spPr>
        <p:txBody>
          <a:bodyPr wrap="square" rtlCol="0">
            <a:spAutoFit/>
            <a:scene3d>
              <a:camera prst="orthographicFront"/>
              <a:lightRig rig="threePt" dir="t"/>
            </a:scene3d>
            <a:sp3d contourW="12700"/>
          </a:bodyPr>
          <a:lstStyle/>
          <a:p>
            <a:r>
              <a:rPr lang="zh-CN" altLang="zh-CN" sz="2400" dirty="0" smtClean="0"/>
              <a:t>软件需求规格说明</a:t>
            </a:r>
            <a:r>
              <a:rPr lang="en-US" altLang="zh-CN" sz="2400" dirty="0" smtClean="0"/>
              <a:t>(SRS)</a:t>
            </a:r>
            <a:endParaRPr lang="zh-CN" altLang="en-US" sz="2400" b="1" dirty="0">
              <a:solidFill>
                <a:schemeClr val="tx1">
                  <a:lumMod val="85000"/>
                  <a:lumOff val="15000"/>
                </a:schemeClr>
              </a:solidFill>
              <a:latin typeface="+mn-ea"/>
            </a:endParaRPr>
          </a:p>
        </p:txBody>
      </p:sp>
      <p:sp>
        <p:nvSpPr>
          <p:cNvPr id="8" name="矩形 7"/>
          <p:cNvSpPr/>
          <p:nvPr/>
        </p:nvSpPr>
        <p:spPr>
          <a:xfrm>
            <a:off x="1303338" y="2048783"/>
            <a:ext cx="4560433" cy="1769609"/>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303338" y="4007077"/>
            <a:ext cx="4560433" cy="1769609"/>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341417" y="2048783"/>
            <a:ext cx="4560433" cy="1769609"/>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6341417" y="4007077"/>
            <a:ext cx="4560433" cy="1769609"/>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1518453" y="2443224"/>
            <a:ext cx="2366456" cy="952963"/>
            <a:chOff x="7727480" y="3464575"/>
            <a:chExt cx="2366456" cy="952963"/>
          </a:xfrm>
        </p:grpSpPr>
        <p:sp>
          <p:nvSpPr>
            <p:cNvPr id="21" name="矩形 20"/>
            <p:cNvSpPr/>
            <p:nvPr/>
          </p:nvSpPr>
          <p:spPr>
            <a:xfrm>
              <a:off x="7727480" y="3747033"/>
              <a:ext cx="2366456" cy="670505"/>
            </a:xfrm>
            <a:prstGeom prst="rect">
              <a:avLst/>
            </a:prstGeom>
          </p:spPr>
          <p:txBody>
            <a:bodyPr wrap="square">
              <a:spAutoFit/>
              <a:scene3d>
                <a:camera prst="orthographicFront"/>
                <a:lightRig rig="threePt" dir="t"/>
              </a:scene3d>
              <a:sp3d contourW="12700"/>
            </a:bodyPr>
            <a:lstStyle/>
            <a:p>
              <a:pPr>
                <a:lnSpc>
                  <a:spcPct val="125000"/>
                </a:lnSpc>
              </a:pPr>
              <a:r>
                <a:rPr lang="zh-CN" altLang="zh-CN" sz="1050" dirty="0" smtClean="0"/>
                <a:t>描述对计算机软件配置项</a:t>
              </a:r>
              <a:r>
                <a:rPr lang="en-US" altLang="zh-CN" sz="1050" dirty="0" smtClean="0"/>
                <a:t>CSCI</a:t>
              </a:r>
              <a:r>
                <a:rPr lang="zh-CN" altLang="zh-CN" sz="1050" dirty="0" smtClean="0"/>
                <a:t>的需求，及确保每个要求得以满足的所使用的方法。</a:t>
              </a:r>
              <a:endParaRPr lang="zh-CN" altLang="en-US" sz="1050" dirty="0" smtClean="0">
                <a:solidFill>
                  <a:schemeClr val="tx1">
                    <a:lumMod val="75000"/>
                    <a:lumOff val="25000"/>
                  </a:schemeClr>
                </a:solidFill>
                <a:latin typeface="+mn-ea"/>
              </a:endParaRPr>
            </a:p>
          </p:txBody>
        </p:sp>
        <p:sp>
          <p:nvSpPr>
            <p:cNvPr id="22" name="矩形 21"/>
            <p:cNvSpPr/>
            <p:nvPr/>
          </p:nvSpPr>
          <p:spPr>
            <a:xfrm>
              <a:off x="7727480" y="3464575"/>
              <a:ext cx="2050552" cy="348557"/>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文档说明</a:t>
              </a:r>
              <a:endParaRPr lang="zh-CN" altLang="en-US" sz="1600" b="1" dirty="0">
                <a:latin typeface="+mn-ea"/>
              </a:endParaRPr>
            </a:p>
          </p:txBody>
        </p:sp>
      </p:grpSp>
      <p:grpSp>
        <p:nvGrpSpPr>
          <p:cNvPr id="23" name="组合 22"/>
          <p:cNvGrpSpPr/>
          <p:nvPr/>
        </p:nvGrpSpPr>
        <p:grpSpPr>
          <a:xfrm>
            <a:off x="1518453" y="4401518"/>
            <a:ext cx="2366456" cy="980726"/>
            <a:chOff x="7727480" y="3464575"/>
            <a:chExt cx="2366456" cy="980726"/>
          </a:xfrm>
        </p:grpSpPr>
        <p:sp>
          <p:nvSpPr>
            <p:cNvPr id="24" name="矩形 23"/>
            <p:cNvSpPr/>
            <p:nvPr/>
          </p:nvSpPr>
          <p:spPr>
            <a:xfrm>
              <a:off x="7727480" y="3747033"/>
              <a:ext cx="2366456" cy="698268"/>
            </a:xfrm>
            <a:prstGeom prst="rect">
              <a:avLst/>
            </a:prstGeom>
          </p:spPr>
          <p:txBody>
            <a:bodyPr wrap="square">
              <a:spAutoFit/>
              <a:scene3d>
                <a:camera prst="orthographicFront"/>
                <a:lightRig rig="threePt" dir="t"/>
              </a:scene3d>
              <a:sp3d contourW="12700"/>
            </a:bodyPr>
            <a:lstStyle/>
            <a:p>
              <a:pPr>
                <a:lnSpc>
                  <a:spcPct val="125000"/>
                </a:lnSpc>
              </a:pPr>
              <a:r>
                <a:rPr lang="zh-CN" altLang="zh-CN" sz="1050" dirty="0" smtClean="0"/>
                <a:t>涉及该</a:t>
              </a:r>
              <a:r>
                <a:rPr lang="en-US" altLang="zh-CN" sz="1050" dirty="0" smtClean="0"/>
                <a:t>CSCI</a:t>
              </a:r>
              <a:r>
                <a:rPr lang="zh-CN" altLang="zh-CN" sz="1050" dirty="0" smtClean="0"/>
                <a:t>外部接口的需求可在本</a:t>
              </a:r>
              <a:r>
                <a:rPr lang="en-US" altLang="zh-CN" sz="1050" dirty="0" smtClean="0"/>
                <a:t>SRS</a:t>
              </a:r>
              <a:r>
                <a:rPr lang="zh-CN" altLang="zh-CN" sz="1050" dirty="0" smtClean="0"/>
                <a:t>中给出：或在本</a:t>
              </a:r>
              <a:r>
                <a:rPr lang="en-US" altLang="zh-CN" sz="1050" dirty="0" smtClean="0"/>
                <a:t>SRS</a:t>
              </a:r>
              <a:r>
                <a:rPr lang="zh-CN" altLang="zh-CN" sz="1050" dirty="0" smtClean="0"/>
                <a:t>引用的一个或多个《接口需求规格说明》</a:t>
              </a:r>
              <a:r>
                <a:rPr lang="en-US" altLang="zh-CN" sz="1050" dirty="0" smtClean="0"/>
                <a:t>(IRS)</a:t>
              </a:r>
              <a:r>
                <a:rPr lang="zh-CN" altLang="zh-CN" sz="1050" dirty="0" smtClean="0"/>
                <a:t>中给出。</a:t>
              </a:r>
              <a:endParaRPr lang="zh-CN" altLang="en-US" sz="1050" dirty="0" smtClean="0">
                <a:solidFill>
                  <a:schemeClr val="tx1">
                    <a:lumMod val="75000"/>
                    <a:lumOff val="25000"/>
                  </a:schemeClr>
                </a:solidFill>
                <a:latin typeface="+mn-ea"/>
              </a:endParaRPr>
            </a:p>
          </p:txBody>
        </p:sp>
        <p:sp>
          <p:nvSpPr>
            <p:cNvPr id="25" name="矩形 24"/>
            <p:cNvSpPr/>
            <p:nvPr/>
          </p:nvSpPr>
          <p:spPr>
            <a:xfrm>
              <a:off x="7727480" y="3464575"/>
              <a:ext cx="2050552" cy="348557"/>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相关文档</a:t>
              </a:r>
              <a:endParaRPr lang="zh-CN" altLang="en-US" sz="1600" b="1" dirty="0">
                <a:latin typeface="+mn-ea"/>
              </a:endParaRPr>
            </a:p>
          </p:txBody>
        </p:sp>
      </p:grpSp>
      <p:grpSp>
        <p:nvGrpSpPr>
          <p:cNvPr id="26" name="组合 25"/>
          <p:cNvGrpSpPr/>
          <p:nvPr/>
        </p:nvGrpSpPr>
        <p:grpSpPr>
          <a:xfrm>
            <a:off x="6573053" y="2443224"/>
            <a:ext cx="2366456" cy="1154941"/>
            <a:chOff x="7727480" y="3464575"/>
            <a:chExt cx="2366456" cy="1154941"/>
          </a:xfrm>
        </p:grpSpPr>
        <p:sp>
          <p:nvSpPr>
            <p:cNvPr id="27" name="矩形 26"/>
            <p:cNvSpPr/>
            <p:nvPr/>
          </p:nvSpPr>
          <p:spPr>
            <a:xfrm>
              <a:off x="7727480" y="3747033"/>
              <a:ext cx="2366456" cy="872483"/>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t>软件开发过程需求分析阶段需要产出的文档，是为了使用户和软件开发者对软件的规格有一个共同的理解而撰写的。</a:t>
              </a:r>
              <a:endParaRPr lang="zh-CN" altLang="en-US" sz="1050" dirty="0" smtClean="0">
                <a:solidFill>
                  <a:schemeClr val="tx1">
                    <a:lumMod val="75000"/>
                    <a:lumOff val="25000"/>
                  </a:schemeClr>
                </a:solidFill>
                <a:latin typeface="+mn-ea"/>
              </a:endParaRPr>
            </a:p>
          </p:txBody>
        </p:sp>
        <p:sp>
          <p:nvSpPr>
            <p:cNvPr id="28" name="矩形 27"/>
            <p:cNvSpPr/>
            <p:nvPr/>
          </p:nvSpPr>
          <p:spPr>
            <a:xfrm>
              <a:off x="7727480" y="3464575"/>
              <a:ext cx="2050552" cy="387798"/>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功能</a:t>
              </a:r>
              <a:r>
                <a:rPr lang="en-US" altLang="zh-CN" sz="1600" b="1" dirty="0">
                  <a:latin typeface="+mn-ea"/>
                </a:rPr>
                <a:t>1</a:t>
              </a:r>
              <a:endParaRPr lang="zh-CN" altLang="en-US" sz="1600" b="1" dirty="0">
                <a:latin typeface="+mn-ea"/>
              </a:endParaRPr>
            </a:p>
          </p:txBody>
        </p:sp>
      </p:grpSp>
      <p:grpSp>
        <p:nvGrpSpPr>
          <p:cNvPr id="29" name="组合 28"/>
          <p:cNvGrpSpPr/>
          <p:nvPr/>
        </p:nvGrpSpPr>
        <p:grpSpPr>
          <a:xfrm>
            <a:off x="6573053" y="4401518"/>
            <a:ext cx="2366456" cy="1154941"/>
            <a:chOff x="7727480" y="3464575"/>
            <a:chExt cx="2366456" cy="1154941"/>
          </a:xfrm>
        </p:grpSpPr>
        <p:sp>
          <p:nvSpPr>
            <p:cNvPr id="30" name="矩形 29"/>
            <p:cNvSpPr/>
            <p:nvPr/>
          </p:nvSpPr>
          <p:spPr>
            <a:xfrm>
              <a:off x="7727480" y="3747033"/>
              <a:ext cx="2366456" cy="872483"/>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t>可以了解该项目的规模大小，通过行业基准数据的分析可以了解研发成本，工期时间的管理要素，为项目管理提供依据。</a:t>
              </a:r>
              <a:endParaRPr lang="zh-CN" altLang="en-US" sz="1050" dirty="0" smtClean="0">
                <a:solidFill>
                  <a:schemeClr val="tx1">
                    <a:lumMod val="75000"/>
                    <a:lumOff val="25000"/>
                  </a:schemeClr>
                </a:solidFill>
                <a:latin typeface="+mn-ea"/>
              </a:endParaRPr>
            </a:p>
          </p:txBody>
        </p:sp>
        <p:sp>
          <p:nvSpPr>
            <p:cNvPr id="31" name="矩形 30"/>
            <p:cNvSpPr/>
            <p:nvPr/>
          </p:nvSpPr>
          <p:spPr>
            <a:xfrm>
              <a:off x="7727480" y="3464575"/>
              <a:ext cx="2050552" cy="348557"/>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功能</a:t>
              </a:r>
              <a:r>
                <a:rPr lang="en-US" altLang="zh-CN" sz="1600" b="1" dirty="0" smtClean="0">
                  <a:latin typeface="+mn-ea"/>
                </a:rPr>
                <a:t>2</a:t>
              </a:r>
              <a:endParaRPr lang="zh-CN" altLang="en-US" sz="1600" b="1" dirty="0">
                <a:latin typeface="+mn-ea"/>
              </a:endParaRPr>
            </a:p>
          </p:txBody>
        </p:sp>
      </p:grpSp>
      <p:pic>
        <p:nvPicPr>
          <p:cNvPr id="36" name="图片占位符 35"/>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tretch>
            <a:fillRect/>
          </a:stretch>
        </p:blipFill>
        <p:spPr>
          <a:xfrm>
            <a:off x="4147615" y="2165188"/>
            <a:ext cx="1629070" cy="1536798"/>
          </a:xfrm>
        </p:spPr>
      </p:pic>
      <p:pic>
        <p:nvPicPr>
          <p:cNvPr id="37" name="图片占位符 36"/>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tretch>
            <a:fillRect/>
          </a:stretch>
        </p:blipFill>
        <p:spPr>
          <a:xfrm>
            <a:off x="4147615" y="4129476"/>
            <a:ext cx="1629070" cy="1524809"/>
          </a:xfrm>
        </p:spPr>
      </p:pic>
      <p:pic>
        <p:nvPicPr>
          <p:cNvPr id="38" name="图片占位符 37"/>
          <p:cNvPicPr>
            <a:picLocks noGrp="1" noChangeAspect="1"/>
          </p:cNvPicPr>
          <p:nvPr>
            <p:ph type="pic" sz="quarter" idx="12"/>
          </p:nvPr>
        </p:nvPicPr>
        <p:blipFill>
          <a:blip r:embed="rId5">
            <a:extLst>
              <a:ext uri="{28A0092B-C50C-407E-A947-70E740481C1C}">
                <a14:useLocalDpi xmlns:a14="http://schemas.microsoft.com/office/drawing/2010/main" val="0"/>
              </a:ext>
            </a:extLst>
          </a:blip>
          <a:stretch>
            <a:fillRect/>
          </a:stretch>
        </p:blipFill>
        <p:spPr>
          <a:xfrm>
            <a:off x="9213550" y="2146908"/>
            <a:ext cx="1573358" cy="1573358"/>
          </a:xfrm>
        </p:spPr>
      </p:pic>
      <p:pic>
        <p:nvPicPr>
          <p:cNvPr id="39" name="图片占位符 38"/>
          <p:cNvPicPr>
            <a:picLocks noGrp="1" noChangeAspect="1"/>
          </p:cNvPicPr>
          <p:nvPr>
            <p:ph type="pic" sz="quarter" idx="13"/>
          </p:nvPr>
        </p:nvPicPr>
        <p:blipFill>
          <a:blip r:embed="rId5">
            <a:extLst>
              <a:ext uri="{28A0092B-C50C-407E-A947-70E740481C1C}">
                <a14:useLocalDpi xmlns:a14="http://schemas.microsoft.com/office/drawing/2010/main" val="0"/>
              </a:ext>
            </a:extLst>
          </a:blip>
          <a:stretch>
            <a:fillRect/>
          </a:stretch>
        </p:blipFill>
        <p:spPr>
          <a:xfrm>
            <a:off x="9213550" y="4105202"/>
            <a:ext cx="1573358" cy="1573358"/>
          </a:xfrm>
        </p:spPr>
      </p:pic>
    </p:spTree>
    <p:extLst>
      <p:ext uri="{BB962C8B-B14F-4D97-AF65-F5344CB8AC3E}">
        <p14:creationId xmlns:p14="http://schemas.microsoft.com/office/powerpoint/2010/main" val="2828907976"/>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1000"/>
                                        <p:tgtEl>
                                          <p:spTgt spid="36"/>
                                        </p:tgtEl>
                                      </p:cBhvr>
                                    </p:animEffect>
                                    <p:anim calcmode="lin" valueType="num">
                                      <p:cBhvr>
                                        <p:cTn id="18" dur="1000" fill="hold"/>
                                        <p:tgtEl>
                                          <p:spTgt spid="36"/>
                                        </p:tgtEl>
                                        <p:attrNameLst>
                                          <p:attrName>ppt_x</p:attrName>
                                        </p:attrNameLst>
                                      </p:cBhvr>
                                      <p:tavLst>
                                        <p:tav tm="0">
                                          <p:val>
                                            <p:strVal val="#ppt_x"/>
                                          </p:val>
                                        </p:tav>
                                        <p:tav tm="100000">
                                          <p:val>
                                            <p:strVal val="#ppt_x"/>
                                          </p:val>
                                        </p:tav>
                                      </p:tavLst>
                                    </p:anim>
                                    <p:anim calcmode="lin" valueType="num">
                                      <p:cBhvr>
                                        <p:cTn id="19" dur="1000" fill="hold"/>
                                        <p:tgtEl>
                                          <p:spTgt spid="36"/>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2" presetClass="entr" presetSubtype="0"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1000"/>
                                        <p:tgtEl>
                                          <p:spTgt spid="15"/>
                                        </p:tgtEl>
                                      </p:cBhvr>
                                    </p:animEffect>
                                    <p:anim calcmode="lin" valueType="num">
                                      <p:cBhvr>
                                        <p:cTn id="24" dur="1000" fill="hold"/>
                                        <p:tgtEl>
                                          <p:spTgt spid="15"/>
                                        </p:tgtEl>
                                        <p:attrNameLst>
                                          <p:attrName>ppt_x</p:attrName>
                                        </p:attrNameLst>
                                      </p:cBhvr>
                                      <p:tavLst>
                                        <p:tav tm="0">
                                          <p:val>
                                            <p:strVal val="#ppt_x"/>
                                          </p:val>
                                        </p:tav>
                                        <p:tav tm="100000">
                                          <p:val>
                                            <p:strVal val="#ppt_x"/>
                                          </p:val>
                                        </p:tav>
                                      </p:tavLst>
                                    </p:anim>
                                    <p:anim calcmode="lin" valueType="num">
                                      <p:cBhvr>
                                        <p:cTn id="25" dur="1000" fill="hold"/>
                                        <p:tgtEl>
                                          <p:spTgt spid="15"/>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1000"/>
                                        <p:tgtEl>
                                          <p:spTgt spid="26"/>
                                        </p:tgtEl>
                                      </p:cBhvr>
                                    </p:animEffect>
                                    <p:anim calcmode="lin" valueType="num">
                                      <p:cBhvr>
                                        <p:cTn id="29" dur="1000" fill="hold"/>
                                        <p:tgtEl>
                                          <p:spTgt spid="26"/>
                                        </p:tgtEl>
                                        <p:attrNameLst>
                                          <p:attrName>ppt_x</p:attrName>
                                        </p:attrNameLst>
                                      </p:cBhvr>
                                      <p:tavLst>
                                        <p:tav tm="0">
                                          <p:val>
                                            <p:strVal val="#ppt_x"/>
                                          </p:val>
                                        </p:tav>
                                        <p:tav tm="100000">
                                          <p:val>
                                            <p:strVal val="#ppt_x"/>
                                          </p:val>
                                        </p:tav>
                                      </p:tavLst>
                                    </p:anim>
                                    <p:anim calcmode="lin" valueType="num">
                                      <p:cBhvr>
                                        <p:cTn id="30" dur="1000" fill="hold"/>
                                        <p:tgtEl>
                                          <p:spTgt spid="26"/>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38"/>
                                        </p:tgtEl>
                                        <p:attrNameLst>
                                          <p:attrName>style.visibility</p:attrName>
                                        </p:attrNameLst>
                                      </p:cBhvr>
                                      <p:to>
                                        <p:strVal val="visible"/>
                                      </p:to>
                                    </p:set>
                                    <p:animEffect transition="in" filter="fade">
                                      <p:cBhvr>
                                        <p:cTn id="33" dur="1000"/>
                                        <p:tgtEl>
                                          <p:spTgt spid="38"/>
                                        </p:tgtEl>
                                      </p:cBhvr>
                                    </p:animEffect>
                                    <p:anim calcmode="lin" valueType="num">
                                      <p:cBhvr>
                                        <p:cTn id="34" dur="1000" fill="hold"/>
                                        <p:tgtEl>
                                          <p:spTgt spid="38"/>
                                        </p:tgtEl>
                                        <p:attrNameLst>
                                          <p:attrName>ppt_x</p:attrName>
                                        </p:attrNameLst>
                                      </p:cBhvr>
                                      <p:tavLst>
                                        <p:tav tm="0">
                                          <p:val>
                                            <p:strVal val="#ppt_x"/>
                                          </p:val>
                                        </p:tav>
                                        <p:tav tm="100000">
                                          <p:val>
                                            <p:strVal val="#ppt_x"/>
                                          </p:val>
                                        </p:tav>
                                      </p:tavLst>
                                    </p:anim>
                                    <p:anim calcmode="lin" valueType="num">
                                      <p:cBhvr>
                                        <p:cTn id="35" dur="1000" fill="hold"/>
                                        <p:tgtEl>
                                          <p:spTgt spid="38"/>
                                        </p:tgtEl>
                                        <p:attrNameLst>
                                          <p:attrName>ppt_y</p:attrName>
                                        </p:attrNameLst>
                                      </p:cBhvr>
                                      <p:tavLst>
                                        <p:tav tm="0">
                                          <p:val>
                                            <p:strVal val="#ppt_y+.1"/>
                                          </p:val>
                                        </p:tav>
                                        <p:tav tm="100000">
                                          <p:val>
                                            <p:strVal val="#ppt_y"/>
                                          </p:val>
                                        </p:tav>
                                      </p:tavLst>
                                    </p:anim>
                                  </p:childTnLst>
                                </p:cTn>
                              </p:par>
                            </p:childTnLst>
                          </p:cTn>
                        </p:par>
                        <p:par>
                          <p:cTn id="36" fill="hold">
                            <p:stCondLst>
                              <p:cond delay="2000"/>
                            </p:stCondLst>
                            <p:childTnLst>
                              <p:par>
                                <p:cTn id="37" presetID="42" presetClass="entr" presetSubtype="0"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1000"/>
                                        <p:tgtEl>
                                          <p:spTgt spid="12"/>
                                        </p:tgtEl>
                                      </p:cBhvr>
                                    </p:animEffect>
                                    <p:anim calcmode="lin" valueType="num">
                                      <p:cBhvr>
                                        <p:cTn id="40" dur="1000" fill="hold"/>
                                        <p:tgtEl>
                                          <p:spTgt spid="12"/>
                                        </p:tgtEl>
                                        <p:attrNameLst>
                                          <p:attrName>ppt_x</p:attrName>
                                        </p:attrNameLst>
                                      </p:cBhvr>
                                      <p:tavLst>
                                        <p:tav tm="0">
                                          <p:val>
                                            <p:strVal val="#ppt_x"/>
                                          </p:val>
                                        </p:tav>
                                        <p:tav tm="100000">
                                          <p:val>
                                            <p:strVal val="#ppt_x"/>
                                          </p:val>
                                        </p:tav>
                                      </p:tavLst>
                                    </p:anim>
                                    <p:anim calcmode="lin" valueType="num">
                                      <p:cBhvr>
                                        <p:cTn id="41" dur="1000" fill="hold"/>
                                        <p:tgtEl>
                                          <p:spTgt spid="12"/>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1000"/>
                                        <p:tgtEl>
                                          <p:spTgt spid="23"/>
                                        </p:tgtEl>
                                      </p:cBhvr>
                                    </p:animEffect>
                                    <p:anim calcmode="lin" valueType="num">
                                      <p:cBhvr>
                                        <p:cTn id="45" dur="1000" fill="hold"/>
                                        <p:tgtEl>
                                          <p:spTgt spid="23"/>
                                        </p:tgtEl>
                                        <p:attrNameLst>
                                          <p:attrName>ppt_x</p:attrName>
                                        </p:attrNameLst>
                                      </p:cBhvr>
                                      <p:tavLst>
                                        <p:tav tm="0">
                                          <p:val>
                                            <p:strVal val="#ppt_x"/>
                                          </p:val>
                                        </p:tav>
                                        <p:tav tm="100000">
                                          <p:val>
                                            <p:strVal val="#ppt_x"/>
                                          </p:val>
                                        </p:tav>
                                      </p:tavLst>
                                    </p:anim>
                                    <p:anim calcmode="lin" valueType="num">
                                      <p:cBhvr>
                                        <p:cTn id="46" dur="1000" fill="hold"/>
                                        <p:tgtEl>
                                          <p:spTgt spid="23"/>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fade">
                                      <p:cBhvr>
                                        <p:cTn id="49" dur="1000"/>
                                        <p:tgtEl>
                                          <p:spTgt spid="37"/>
                                        </p:tgtEl>
                                      </p:cBhvr>
                                    </p:animEffect>
                                    <p:anim calcmode="lin" valueType="num">
                                      <p:cBhvr>
                                        <p:cTn id="50" dur="1000" fill="hold"/>
                                        <p:tgtEl>
                                          <p:spTgt spid="37"/>
                                        </p:tgtEl>
                                        <p:attrNameLst>
                                          <p:attrName>ppt_x</p:attrName>
                                        </p:attrNameLst>
                                      </p:cBhvr>
                                      <p:tavLst>
                                        <p:tav tm="0">
                                          <p:val>
                                            <p:strVal val="#ppt_x"/>
                                          </p:val>
                                        </p:tav>
                                        <p:tav tm="100000">
                                          <p:val>
                                            <p:strVal val="#ppt_x"/>
                                          </p:val>
                                        </p:tav>
                                      </p:tavLst>
                                    </p:anim>
                                    <p:anim calcmode="lin" valueType="num">
                                      <p:cBhvr>
                                        <p:cTn id="51" dur="1000" fill="hold"/>
                                        <p:tgtEl>
                                          <p:spTgt spid="37"/>
                                        </p:tgtEl>
                                        <p:attrNameLst>
                                          <p:attrName>ppt_y</p:attrName>
                                        </p:attrNameLst>
                                      </p:cBhvr>
                                      <p:tavLst>
                                        <p:tav tm="0">
                                          <p:val>
                                            <p:strVal val="#ppt_y+.1"/>
                                          </p:val>
                                        </p:tav>
                                        <p:tav tm="100000">
                                          <p:val>
                                            <p:strVal val="#ppt_y"/>
                                          </p:val>
                                        </p:tav>
                                      </p:tavLst>
                                    </p:anim>
                                  </p:childTnLst>
                                </p:cTn>
                              </p:par>
                            </p:childTnLst>
                          </p:cTn>
                        </p:par>
                        <p:par>
                          <p:cTn id="52" fill="hold">
                            <p:stCondLst>
                              <p:cond delay="3000"/>
                            </p:stCondLst>
                            <p:childTnLst>
                              <p:par>
                                <p:cTn id="53" presetID="42" presetClass="entr" presetSubtype="0" fill="hold" grpId="0" nodeType="after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1000"/>
                                        <p:tgtEl>
                                          <p:spTgt spid="18"/>
                                        </p:tgtEl>
                                      </p:cBhvr>
                                    </p:animEffect>
                                    <p:anim calcmode="lin" valueType="num">
                                      <p:cBhvr>
                                        <p:cTn id="56" dur="1000" fill="hold"/>
                                        <p:tgtEl>
                                          <p:spTgt spid="18"/>
                                        </p:tgtEl>
                                        <p:attrNameLst>
                                          <p:attrName>ppt_x</p:attrName>
                                        </p:attrNameLst>
                                      </p:cBhvr>
                                      <p:tavLst>
                                        <p:tav tm="0">
                                          <p:val>
                                            <p:strVal val="#ppt_x"/>
                                          </p:val>
                                        </p:tav>
                                        <p:tav tm="100000">
                                          <p:val>
                                            <p:strVal val="#ppt_x"/>
                                          </p:val>
                                        </p:tav>
                                      </p:tavLst>
                                    </p:anim>
                                    <p:anim calcmode="lin" valueType="num">
                                      <p:cBhvr>
                                        <p:cTn id="57" dur="1000" fill="hold"/>
                                        <p:tgtEl>
                                          <p:spTgt spid="18"/>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29"/>
                                        </p:tgtEl>
                                        <p:attrNameLst>
                                          <p:attrName>style.visibility</p:attrName>
                                        </p:attrNameLst>
                                      </p:cBhvr>
                                      <p:to>
                                        <p:strVal val="visible"/>
                                      </p:to>
                                    </p:set>
                                    <p:animEffect transition="in" filter="fade">
                                      <p:cBhvr>
                                        <p:cTn id="60" dur="1000"/>
                                        <p:tgtEl>
                                          <p:spTgt spid="29"/>
                                        </p:tgtEl>
                                      </p:cBhvr>
                                    </p:animEffect>
                                    <p:anim calcmode="lin" valueType="num">
                                      <p:cBhvr>
                                        <p:cTn id="61" dur="1000" fill="hold"/>
                                        <p:tgtEl>
                                          <p:spTgt spid="29"/>
                                        </p:tgtEl>
                                        <p:attrNameLst>
                                          <p:attrName>ppt_x</p:attrName>
                                        </p:attrNameLst>
                                      </p:cBhvr>
                                      <p:tavLst>
                                        <p:tav tm="0">
                                          <p:val>
                                            <p:strVal val="#ppt_x"/>
                                          </p:val>
                                        </p:tav>
                                        <p:tav tm="100000">
                                          <p:val>
                                            <p:strVal val="#ppt_x"/>
                                          </p:val>
                                        </p:tav>
                                      </p:tavLst>
                                    </p:anim>
                                    <p:anim calcmode="lin" valueType="num">
                                      <p:cBhvr>
                                        <p:cTn id="62" dur="1000" fill="hold"/>
                                        <p:tgtEl>
                                          <p:spTgt spid="29"/>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fade">
                                      <p:cBhvr>
                                        <p:cTn id="65" dur="1000"/>
                                        <p:tgtEl>
                                          <p:spTgt spid="39"/>
                                        </p:tgtEl>
                                      </p:cBhvr>
                                    </p:animEffect>
                                    <p:anim calcmode="lin" valueType="num">
                                      <p:cBhvr>
                                        <p:cTn id="66" dur="1000" fill="hold"/>
                                        <p:tgtEl>
                                          <p:spTgt spid="39"/>
                                        </p:tgtEl>
                                        <p:attrNameLst>
                                          <p:attrName>ppt_x</p:attrName>
                                        </p:attrNameLst>
                                      </p:cBhvr>
                                      <p:tavLst>
                                        <p:tav tm="0">
                                          <p:val>
                                            <p:strVal val="#ppt_x"/>
                                          </p:val>
                                        </p:tav>
                                        <p:tav tm="100000">
                                          <p:val>
                                            <p:strVal val="#ppt_x"/>
                                          </p:val>
                                        </p:tav>
                                      </p:tavLst>
                                    </p:anim>
                                    <p:anim calcmode="lin" valueType="num">
                                      <p:cBhvr>
                                        <p:cTn id="67"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15" grpId="0" animBg="1"/>
      <p:bldP spid="1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52438" y="317500"/>
            <a:ext cx="850900" cy="850900"/>
            <a:chOff x="2959100" y="1866900"/>
            <a:chExt cx="1536700" cy="1536700"/>
          </a:xfrm>
        </p:grpSpPr>
        <p:sp>
          <p:nvSpPr>
            <p:cNvPr id="20" name="椭圆 19"/>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23" name="文本框 22"/>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r>
              <a:rPr lang="zh-CN" altLang="zh-CN" sz="2400" dirty="0"/>
              <a:t>数据需求说明</a:t>
            </a:r>
            <a:r>
              <a:rPr lang="en-US" altLang="zh-CN" sz="2400" dirty="0"/>
              <a:t>(DRD)</a:t>
            </a:r>
            <a:endParaRPr lang="zh-CN" altLang="en-US" sz="2400" b="1" dirty="0">
              <a:solidFill>
                <a:schemeClr val="tx1">
                  <a:lumMod val="85000"/>
                  <a:lumOff val="15000"/>
                </a:schemeClr>
              </a:solidFill>
              <a:latin typeface="+mn-ea"/>
            </a:endParaRPr>
          </a:p>
        </p:txBody>
      </p:sp>
      <p:grpSp>
        <p:nvGrpSpPr>
          <p:cNvPr id="47" name="组合 46"/>
          <p:cNvGrpSpPr/>
          <p:nvPr/>
        </p:nvGrpSpPr>
        <p:grpSpPr>
          <a:xfrm>
            <a:off x="1184521" y="2006600"/>
            <a:ext cx="2050552" cy="3365500"/>
            <a:chOff x="1184521" y="2006600"/>
            <a:chExt cx="2050552" cy="3365500"/>
          </a:xfrm>
        </p:grpSpPr>
        <p:sp>
          <p:nvSpPr>
            <p:cNvPr id="2" name="矩形 1"/>
            <p:cNvSpPr/>
            <p:nvPr/>
          </p:nvSpPr>
          <p:spPr>
            <a:xfrm>
              <a:off x="1209675" y="2617635"/>
              <a:ext cx="2000250" cy="2754465"/>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1184521" y="2006600"/>
              <a:ext cx="2050552" cy="2921791"/>
              <a:chOff x="1184521" y="2006600"/>
              <a:chExt cx="2050552" cy="2921791"/>
            </a:xfrm>
          </p:grpSpPr>
          <p:sp>
            <p:nvSpPr>
              <p:cNvPr id="7" name="椭圆 6"/>
              <p:cNvSpPr/>
              <p:nvPr/>
            </p:nvSpPr>
            <p:spPr>
              <a:xfrm>
                <a:off x="1697197"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7"/>
              <p:cNvSpPr/>
              <p:nvPr/>
            </p:nvSpPr>
            <p:spPr>
              <a:xfrm>
                <a:off x="1793772" y="2301579"/>
                <a:ext cx="832050" cy="632111"/>
              </a:xfrm>
              <a:custGeom>
                <a:avLst/>
                <a:gdLst>
                  <a:gd name="connsiteX0" fmla="*/ 332561 w 606914"/>
                  <a:gd name="connsiteY0" fmla="*/ 314722 h 461075"/>
                  <a:gd name="connsiteX1" fmla="*/ 522673 w 606914"/>
                  <a:gd name="connsiteY1" fmla="*/ 314722 h 461075"/>
                  <a:gd name="connsiteX2" fmla="*/ 539614 w 606914"/>
                  <a:gd name="connsiteY2" fmla="*/ 331552 h 461075"/>
                  <a:gd name="connsiteX3" fmla="*/ 522763 w 606914"/>
                  <a:gd name="connsiteY3" fmla="*/ 348382 h 461075"/>
                  <a:gd name="connsiteX4" fmla="*/ 332561 w 606914"/>
                  <a:gd name="connsiteY4" fmla="*/ 348382 h 461075"/>
                  <a:gd name="connsiteX5" fmla="*/ 315710 w 606914"/>
                  <a:gd name="connsiteY5" fmla="*/ 331552 h 461075"/>
                  <a:gd name="connsiteX6" fmla="*/ 332561 w 606914"/>
                  <a:gd name="connsiteY6" fmla="*/ 314722 h 461075"/>
                  <a:gd name="connsiteX7" fmla="*/ 176382 w 606914"/>
                  <a:gd name="connsiteY7" fmla="*/ 289604 h 461075"/>
                  <a:gd name="connsiteX8" fmla="*/ 103153 w 606914"/>
                  <a:gd name="connsiteY8" fmla="*/ 347707 h 461075"/>
                  <a:gd name="connsiteX9" fmla="*/ 249611 w 606914"/>
                  <a:gd name="connsiteY9" fmla="*/ 347707 h 461075"/>
                  <a:gd name="connsiteX10" fmla="*/ 176382 w 606914"/>
                  <a:gd name="connsiteY10" fmla="*/ 289604 h 461075"/>
                  <a:gd name="connsiteX11" fmla="*/ 176293 w 606914"/>
                  <a:gd name="connsiteY11" fmla="*/ 255941 h 461075"/>
                  <a:gd name="connsiteX12" fmla="*/ 284926 w 606914"/>
                  <a:gd name="connsiteY12" fmla="*/ 362031 h 461075"/>
                  <a:gd name="connsiteX13" fmla="*/ 268255 w 606914"/>
                  <a:gd name="connsiteY13" fmla="*/ 381548 h 461075"/>
                  <a:gd name="connsiteX14" fmla="*/ 268165 w 606914"/>
                  <a:gd name="connsiteY14" fmla="*/ 381548 h 461075"/>
                  <a:gd name="connsiteX15" fmla="*/ 84241 w 606914"/>
                  <a:gd name="connsiteY15" fmla="*/ 381548 h 461075"/>
                  <a:gd name="connsiteX16" fmla="*/ 67390 w 606914"/>
                  <a:gd name="connsiteY16" fmla="*/ 364717 h 461075"/>
                  <a:gd name="connsiteX17" fmla="*/ 176293 w 606914"/>
                  <a:gd name="connsiteY17" fmla="*/ 255941 h 461075"/>
                  <a:gd name="connsiteX18" fmla="*/ 332561 w 606914"/>
                  <a:gd name="connsiteY18" fmla="*/ 230538 h 461075"/>
                  <a:gd name="connsiteX19" fmla="*/ 522673 w 606914"/>
                  <a:gd name="connsiteY19" fmla="*/ 230538 h 461075"/>
                  <a:gd name="connsiteX20" fmla="*/ 539614 w 606914"/>
                  <a:gd name="connsiteY20" fmla="*/ 247368 h 461075"/>
                  <a:gd name="connsiteX21" fmla="*/ 522763 w 606914"/>
                  <a:gd name="connsiteY21" fmla="*/ 264198 h 461075"/>
                  <a:gd name="connsiteX22" fmla="*/ 332561 w 606914"/>
                  <a:gd name="connsiteY22" fmla="*/ 264198 h 461075"/>
                  <a:gd name="connsiteX23" fmla="*/ 315710 w 606914"/>
                  <a:gd name="connsiteY23" fmla="*/ 247368 h 461075"/>
                  <a:gd name="connsiteX24" fmla="*/ 332561 w 606914"/>
                  <a:gd name="connsiteY24" fmla="*/ 230538 h 461075"/>
                  <a:gd name="connsiteX25" fmla="*/ 176282 w 606914"/>
                  <a:gd name="connsiteY25" fmla="*/ 147025 h 461075"/>
                  <a:gd name="connsiteX26" fmla="*/ 150914 w 606914"/>
                  <a:gd name="connsiteY26" fmla="*/ 172270 h 461075"/>
                  <a:gd name="connsiteX27" fmla="*/ 176282 w 606914"/>
                  <a:gd name="connsiteY27" fmla="*/ 197604 h 461075"/>
                  <a:gd name="connsiteX28" fmla="*/ 201560 w 606914"/>
                  <a:gd name="connsiteY28" fmla="*/ 172270 h 461075"/>
                  <a:gd name="connsiteX29" fmla="*/ 176282 w 606914"/>
                  <a:gd name="connsiteY29" fmla="*/ 147025 h 461075"/>
                  <a:gd name="connsiteX30" fmla="*/ 332561 w 606914"/>
                  <a:gd name="connsiteY30" fmla="*/ 146353 h 461075"/>
                  <a:gd name="connsiteX31" fmla="*/ 522673 w 606914"/>
                  <a:gd name="connsiteY31" fmla="*/ 146353 h 461075"/>
                  <a:gd name="connsiteX32" fmla="*/ 539614 w 606914"/>
                  <a:gd name="connsiteY32" fmla="*/ 163183 h 461075"/>
                  <a:gd name="connsiteX33" fmla="*/ 522763 w 606914"/>
                  <a:gd name="connsiteY33" fmla="*/ 180013 h 461075"/>
                  <a:gd name="connsiteX34" fmla="*/ 332561 w 606914"/>
                  <a:gd name="connsiteY34" fmla="*/ 180013 h 461075"/>
                  <a:gd name="connsiteX35" fmla="*/ 315710 w 606914"/>
                  <a:gd name="connsiteY35" fmla="*/ 163183 h 461075"/>
                  <a:gd name="connsiteX36" fmla="*/ 332561 w 606914"/>
                  <a:gd name="connsiteY36" fmla="*/ 146353 h 461075"/>
                  <a:gd name="connsiteX37" fmla="*/ 176282 w 606914"/>
                  <a:gd name="connsiteY37" fmla="*/ 113187 h 461075"/>
                  <a:gd name="connsiteX38" fmla="*/ 235265 w 606914"/>
                  <a:gd name="connsiteY38" fmla="*/ 172180 h 461075"/>
                  <a:gd name="connsiteX39" fmla="*/ 176282 w 606914"/>
                  <a:gd name="connsiteY39" fmla="*/ 231173 h 461075"/>
                  <a:gd name="connsiteX40" fmla="*/ 117209 w 606914"/>
                  <a:gd name="connsiteY40" fmla="*/ 172180 h 461075"/>
                  <a:gd name="connsiteX41" fmla="*/ 176282 w 606914"/>
                  <a:gd name="connsiteY41" fmla="*/ 113187 h 461075"/>
                  <a:gd name="connsiteX42" fmla="*/ 50546 w 606914"/>
                  <a:gd name="connsiteY42" fmla="*/ 67300 h 461075"/>
                  <a:gd name="connsiteX43" fmla="*/ 33698 w 606914"/>
                  <a:gd name="connsiteY43" fmla="*/ 84125 h 461075"/>
                  <a:gd name="connsiteX44" fmla="*/ 33698 w 606914"/>
                  <a:gd name="connsiteY44" fmla="*/ 410600 h 461075"/>
                  <a:gd name="connsiteX45" fmla="*/ 50546 w 606914"/>
                  <a:gd name="connsiteY45" fmla="*/ 427425 h 461075"/>
                  <a:gd name="connsiteX46" fmla="*/ 556458 w 606914"/>
                  <a:gd name="connsiteY46" fmla="*/ 427425 h 461075"/>
                  <a:gd name="connsiteX47" fmla="*/ 573306 w 606914"/>
                  <a:gd name="connsiteY47" fmla="*/ 410600 h 461075"/>
                  <a:gd name="connsiteX48" fmla="*/ 573217 w 606914"/>
                  <a:gd name="connsiteY48" fmla="*/ 410600 h 461075"/>
                  <a:gd name="connsiteX49" fmla="*/ 573217 w 606914"/>
                  <a:gd name="connsiteY49" fmla="*/ 84125 h 461075"/>
                  <a:gd name="connsiteX50" fmla="*/ 556368 w 606914"/>
                  <a:gd name="connsiteY50" fmla="*/ 67300 h 461075"/>
                  <a:gd name="connsiteX51" fmla="*/ 387791 w 606914"/>
                  <a:gd name="connsiteY51" fmla="*/ 67300 h 461075"/>
                  <a:gd name="connsiteX52" fmla="*/ 387791 w 606914"/>
                  <a:gd name="connsiteY52" fmla="*/ 84125 h 461075"/>
                  <a:gd name="connsiteX53" fmla="*/ 370942 w 606914"/>
                  <a:gd name="connsiteY53" fmla="*/ 100950 h 461075"/>
                  <a:gd name="connsiteX54" fmla="*/ 235972 w 606914"/>
                  <a:gd name="connsiteY54" fmla="*/ 100950 h 461075"/>
                  <a:gd name="connsiteX55" fmla="*/ 219124 w 606914"/>
                  <a:gd name="connsiteY55" fmla="*/ 84125 h 461075"/>
                  <a:gd name="connsiteX56" fmla="*/ 219124 w 606914"/>
                  <a:gd name="connsiteY56" fmla="*/ 67300 h 461075"/>
                  <a:gd name="connsiteX57" fmla="*/ 253000 w 606914"/>
                  <a:gd name="connsiteY57" fmla="*/ 33650 h 461075"/>
                  <a:gd name="connsiteX58" fmla="*/ 253000 w 606914"/>
                  <a:gd name="connsiteY58" fmla="*/ 67300 h 461075"/>
                  <a:gd name="connsiteX59" fmla="*/ 354183 w 606914"/>
                  <a:gd name="connsiteY59" fmla="*/ 67300 h 461075"/>
                  <a:gd name="connsiteX60" fmla="*/ 354183 w 606914"/>
                  <a:gd name="connsiteY60" fmla="*/ 33650 h 461075"/>
                  <a:gd name="connsiteX61" fmla="*/ 236152 w 606914"/>
                  <a:gd name="connsiteY61" fmla="*/ 0 h 461075"/>
                  <a:gd name="connsiteX62" fmla="*/ 371032 w 606914"/>
                  <a:gd name="connsiteY62" fmla="*/ 0 h 461075"/>
                  <a:gd name="connsiteX63" fmla="*/ 387880 w 606914"/>
                  <a:gd name="connsiteY63" fmla="*/ 16825 h 461075"/>
                  <a:gd name="connsiteX64" fmla="*/ 387880 w 606914"/>
                  <a:gd name="connsiteY64" fmla="*/ 33650 h 461075"/>
                  <a:gd name="connsiteX65" fmla="*/ 556458 w 606914"/>
                  <a:gd name="connsiteY65" fmla="*/ 33650 h 461075"/>
                  <a:gd name="connsiteX66" fmla="*/ 606914 w 606914"/>
                  <a:gd name="connsiteY66" fmla="*/ 84125 h 461075"/>
                  <a:gd name="connsiteX67" fmla="*/ 606914 w 606914"/>
                  <a:gd name="connsiteY67" fmla="*/ 410600 h 461075"/>
                  <a:gd name="connsiteX68" fmla="*/ 556368 w 606914"/>
                  <a:gd name="connsiteY68" fmla="*/ 461075 h 461075"/>
                  <a:gd name="connsiteX69" fmla="*/ 50546 w 606914"/>
                  <a:gd name="connsiteY69" fmla="*/ 461075 h 461075"/>
                  <a:gd name="connsiteX70" fmla="*/ 0 w 606914"/>
                  <a:gd name="connsiteY70" fmla="*/ 410600 h 461075"/>
                  <a:gd name="connsiteX71" fmla="*/ 0 w 606914"/>
                  <a:gd name="connsiteY71" fmla="*/ 84125 h 461075"/>
                  <a:gd name="connsiteX72" fmla="*/ 50546 w 606914"/>
                  <a:gd name="connsiteY72" fmla="*/ 33650 h 461075"/>
                  <a:gd name="connsiteX73" fmla="*/ 219303 w 606914"/>
                  <a:gd name="connsiteY73" fmla="*/ 33650 h 461075"/>
                  <a:gd name="connsiteX74" fmla="*/ 219303 w 606914"/>
                  <a:gd name="connsiteY74" fmla="*/ 16825 h 461075"/>
                  <a:gd name="connsiteX75" fmla="*/ 236152 w 606914"/>
                  <a:gd name="connsiteY75" fmla="*/ 0 h 461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606914" h="461075">
                    <a:moveTo>
                      <a:pt x="332561" y="314722"/>
                    </a:moveTo>
                    <a:lnTo>
                      <a:pt x="522673" y="314722"/>
                    </a:lnTo>
                    <a:cubicBezTo>
                      <a:pt x="531995" y="314722"/>
                      <a:pt x="539614" y="322242"/>
                      <a:pt x="539614" y="331552"/>
                    </a:cubicBezTo>
                    <a:cubicBezTo>
                      <a:pt x="539614" y="340862"/>
                      <a:pt x="532085" y="348382"/>
                      <a:pt x="522763" y="348382"/>
                    </a:cubicBezTo>
                    <a:lnTo>
                      <a:pt x="332561" y="348382"/>
                    </a:lnTo>
                    <a:cubicBezTo>
                      <a:pt x="323239" y="348382"/>
                      <a:pt x="315710" y="340862"/>
                      <a:pt x="315710" y="331552"/>
                    </a:cubicBezTo>
                    <a:cubicBezTo>
                      <a:pt x="315710" y="322242"/>
                      <a:pt x="323239" y="314722"/>
                      <a:pt x="332561" y="314722"/>
                    </a:cubicBezTo>
                    <a:close/>
                    <a:moveTo>
                      <a:pt x="176382" y="289604"/>
                    </a:moveTo>
                    <a:cubicBezTo>
                      <a:pt x="140798" y="289604"/>
                      <a:pt x="110772" y="314403"/>
                      <a:pt x="103153" y="347707"/>
                    </a:cubicBezTo>
                    <a:lnTo>
                      <a:pt x="249611" y="347707"/>
                    </a:lnTo>
                    <a:cubicBezTo>
                      <a:pt x="241903" y="314582"/>
                      <a:pt x="211966" y="289604"/>
                      <a:pt x="176382" y="289604"/>
                    </a:cubicBezTo>
                    <a:close/>
                    <a:moveTo>
                      <a:pt x="176293" y="255941"/>
                    </a:moveTo>
                    <a:cubicBezTo>
                      <a:pt x="235450" y="255941"/>
                      <a:pt x="283672" y="303212"/>
                      <a:pt x="284926" y="362031"/>
                    </a:cubicBezTo>
                    <a:cubicBezTo>
                      <a:pt x="285106" y="362927"/>
                      <a:pt x="286002" y="381548"/>
                      <a:pt x="268255" y="381548"/>
                    </a:cubicBezTo>
                    <a:lnTo>
                      <a:pt x="268165" y="381548"/>
                    </a:lnTo>
                    <a:lnTo>
                      <a:pt x="84241" y="381548"/>
                    </a:lnTo>
                    <a:cubicBezTo>
                      <a:pt x="74919" y="381548"/>
                      <a:pt x="67390" y="374028"/>
                      <a:pt x="67390" y="364717"/>
                    </a:cubicBezTo>
                    <a:cubicBezTo>
                      <a:pt x="67390" y="304734"/>
                      <a:pt x="116239" y="255941"/>
                      <a:pt x="176293" y="255941"/>
                    </a:cubicBezTo>
                    <a:close/>
                    <a:moveTo>
                      <a:pt x="332561" y="230538"/>
                    </a:moveTo>
                    <a:lnTo>
                      <a:pt x="522673" y="230538"/>
                    </a:lnTo>
                    <a:cubicBezTo>
                      <a:pt x="531995" y="230538"/>
                      <a:pt x="539614" y="238058"/>
                      <a:pt x="539614" y="247368"/>
                    </a:cubicBezTo>
                    <a:cubicBezTo>
                      <a:pt x="539614" y="256678"/>
                      <a:pt x="532085" y="264198"/>
                      <a:pt x="522763" y="264198"/>
                    </a:cubicBezTo>
                    <a:lnTo>
                      <a:pt x="332561" y="264198"/>
                    </a:lnTo>
                    <a:cubicBezTo>
                      <a:pt x="323239" y="264198"/>
                      <a:pt x="315710" y="256678"/>
                      <a:pt x="315710" y="247368"/>
                    </a:cubicBezTo>
                    <a:cubicBezTo>
                      <a:pt x="315710" y="238058"/>
                      <a:pt x="323239" y="230538"/>
                      <a:pt x="332561" y="230538"/>
                    </a:cubicBezTo>
                    <a:close/>
                    <a:moveTo>
                      <a:pt x="176282" y="147025"/>
                    </a:moveTo>
                    <a:cubicBezTo>
                      <a:pt x="162388" y="147025"/>
                      <a:pt x="151003" y="158305"/>
                      <a:pt x="150914" y="172270"/>
                    </a:cubicBezTo>
                    <a:cubicBezTo>
                      <a:pt x="150914" y="186235"/>
                      <a:pt x="162298" y="197604"/>
                      <a:pt x="176282" y="197604"/>
                    </a:cubicBezTo>
                    <a:cubicBezTo>
                      <a:pt x="190266" y="197604"/>
                      <a:pt x="201560" y="186235"/>
                      <a:pt x="201560" y="172270"/>
                    </a:cubicBezTo>
                    <a:cubicBezTo>
                      <a:pt x="201560" y="158305"/>
                      <a:pt x="190266" y="147025"/>
                      <a:pt x="176282" y="147025"/>
                    </a:cubicBezTo>
                    <a:close/>
                    <a:moveTo>
                      <a:pt x="332561" y="146353"/>
                    </a:moveTo>
                    <a:lnTo>
                      <a:pt x="522673" y="146353"/>
                    </a:lnTo>
                    <a:cubicBezTo>
                      <a:pt x="531995" y="146353"/>
                      <a:pt x="539614" y="153963"/>
                      <a:pt x="539614" y="163183"/>
                    </a:cubicBezTo>
                    <a:cubicBezTo>
                      <a:pt x="539614" y="172493"/>
                      <a:pt x="532085" y="180013"/>
                      <a:pt x="522763" y="180013"/>
                    </a:cubicBezTo>
                    <a:lnTo>
                      <a:pt x="332561" y="180013"/>
                    </a:lnTo>
                    <a:cubicBezTo>
                      <a:pt x="323239" y="180013"/>
                      <a:pt x="315710" y="172493"/>
                      <a:pt x="315710" y="163183"/>
                    </a:cubicBezTo>
                    <a:cubicBezTo>
                      <a:pt x="315710" y="153873"/>
                      <a:pt x="323239" y="146353"/>
                      <a:pt x="332561" y="146353"/>
                    </a:cubicBezTo>
                    <a:close/>
                    <a:moveTo>
                      <a:pt x="176282" y="113187"/>
                    </a:moveTo>
                    <a:cubicBezTo>
                      <a:pt x="208732" y="113187"/>
                      <a:pt x="235265" y="139685"/>
                      <a:pt x="235265" y="172180"/>
                    </a:cubicBezTo>
                    <a:cubicBezTo>
                      <a:pt x="235265" y="204676"/>
                      <a:pt x="208732" y="231173"/>
                      <a:pt x="176282" y="231173"/>
                    </a:cubicBezTo>
                    <a:cubicBezTo>
                      <a:pt x="143742" y="231173"/>
                      <a:pt x="117209" y="204765"/>
                      <a:pt x="117209" y="172180"/>
                    </a:cubicBezTo>
                    <a:cubicBezTo>
                      <a:pt x="117209" y="139685"/>
                      <a:pt x="143742" y="113187"/>
                      <a:pt x="176282" y="113187"/>
                    </a:cubicBezTo>
                    <a:close/>
                    <a:moveTo>
                      <a:pt x="50546" y="67300"/>
                    </a:moveTo>
                    <a:cubicBezTo>
                      <a:pt x="41226" y="67300"/>
                      <a:pt x="33698" y="74818"/>
                      <a:pt x="33698" y="84125"/>
                    </a:cubicBezTo>
                    <a:lnTo>
                      <a:pt x="33698" y="410600"/>
                    </a:lnTo>
                    <a:cubicBezTo>
                      <a:pt x="33698" y="419908"/>
                      <a:pt x="41226" y="427425"/>
                      <a:pt x="50546" y="427425"/>
                    </a:cubicBezTo>
                    <a:lnTo>
                      <a:pt x="556458" y="427425"/>
                    </a:lnTo>
                    <a:cubicBezTo>
                      <a:pt x="565778" y="427425"/>
                      <a:pt x="573306" y="419908"/>
                      <a:pt x="573306" y="410600"/>
                    </a:cubicBezTo>
                    <a:lnTo>
                      <a:pt x="573217" y="410600"/>
                    </a:lnTo>
                    <a:lnTo>
                      <a:pt x="573217" y="84125"/>
                    </a:lnTo>
                    <a:cubicBezTo>
                      <a:pt x="573217" y="74818"/>
                      <a:pt x="565689" y="67300"/>
                      <a:pt x="556368" y="67300"/>
                    </a:cubicBezTo>
                    <a:lnTo>
                      <a:pt x="387791" y="67300"/>
                    </a:lnTo>
                    <a:lnTo>
                      <a:pt x="387791" y="84125"/>
                    </a:lnTo>
                    <a:cubicBezTo>
                      <a:pt x="387791" y="93432"/>
                      <a:pt x="380262" y="100950"/>
                      <a:pt x="370942" y="100950"/>
                    </a:cubicBezTo>
                    <a:lnTo>
                      <a:pt x="235972" y="100950"/>
                    </a:lnTo>
                    <a:cubicBezTo>
                      <a:pt x="226652" y="100950"/>
                      <a:pt x="219124" y="93432"/>
                      <a:pt x="219124" y="84125"/>
                    </a:cubicBezTo>
                    <a:lnTo>
                      <a:pt x="219124" y="67300"/>
                    </a:lnTo>
                    <a:close/>
                    <a:moveTo>
                      <a:pt x="253000" y="33650"/>
                    </a:moveTo>
                    <a:lnTo>
                      <a:pt x="253000" y="67300"/>
                    </a:lnTo>
                    <a:lnTo>
                      <a:pt x="354183" y="67300"/>
                    </a:lnTo>
                    <a:lnTo>
                      <a:pt x="354183" y="33650"/>
                    </a:lnTo>
                    <a:close/>
                    <a:moveTo>
                      <a:pt x="236152" y="0"/>
                    </a:moveTo>
                    <a:lnTo>
                      <a:pt x="371032" y="0"/>
                    </a:lnTo>
                    <a:cubicBezTo>
                      <a:pt x="380352" y="0"/>
                      <a:pt x="387880" y="7518"/>
                      <a:pt x="387880" y="16825"/>
                    </a:cubicBezTo>
                    <a:lnTo>
                      <a:pt x="387880" y="33650"/>
                    </a:lnTo>
                    <a:lnTo>
                      <a:pt x="556458" y="33650"/>
                    </a:lnTo>
                    <a:cubicBezTo>
                      <a:pt x="584330" y="33650"/>
                      <a:pt x="607004" y="56292"/>
                      <a:pt x="606914" y="84125"/>
                    </a:cubicBezTo>
                    <a:lnTo>
                      <a:pt x="606914" y="410600"/>
                    </a:lnTo>
                    <a:cubicBezTo>
                      <a:pt x="606914" y="438433"/>
                      <a:pt x="584240" y="461075"/>
                      <a:pt x="556368" y="461075"/>
                    </a:cubicBezTo>
                    <a:lnTo>
                      <a:pt x="50546" y="461075"/>
                    </a:lnTo>
                    <a:cubicBezTo>
                      <a:pt x="22674" y="461075"/>
                      <a:pt x="0" y="438433"/>
                      <a:pt x="0" y="410600"/>
                    </a:cubicBezTo>
                    <a:lnTo>
                      <a:pt x="0" y="84125"/>
                    </a:lnTo>
                    <a:cubicBezTo>
                      <a:pt x="0" y="56292"/>
                      <a:pt x="22674" y="33650"/>
                      <a:pt x="50546" y="33650"/>
                    </a:cubicBezTo>
                    <a:lnTo>
                      <a:pt x="219303" y="33650"/>
                    </a:lnTo>
                    <a:lnTo>
                      <a:pt x="219303" y="16825"/>
                    </a:lnTo>
                    <a:cubicBezTo>
                      <a:pt x="219303" y="7518"/>
                      <a:pt x="226831" y="0"/>
                      <a:pt x="236152"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25" name="组合 24"/>
              <p:cNvGrpSpPr/>
              <p:nvPr/>
            </p:nvGrpSpPr>
            <p:grpSpPr>
              <a:xfrm>
                <a:off x="1184521" y="3437683"/>
                <a:ext cx="2050552" cy="1490708"/>
                <a:chOff x="7727480" y="3502675"/>
                <a:chExt cx="2050552" cy="1490708"/>
              </a:xfrm>
            </p:grpSpPr>
            <p:sp>
              <p:nvSpPr>
                <p:cNvPr id="26" name="矩形 25"/>
                <p:cNvSpPr/>
                <p:nvPr/>
              </p:nvSpPr>
              <p:spPr>
                <a:xfrm>
                  <a:off x="7864803" y="3931554"/>
                  <a:ext cx="1775906" cy="1061829"/>
                </a:xfrm>
                <a:prstGeom prst="rect">
                  <a:avLst/>
                </a:prstGeom>
              </p:spPr>
              <p:txBody>
                <a:bodyPr wrap="square">
                  <a:spAutoFit/>
                  <a:scene3d>
                    <a:camera prst="orthographicFront"/>
                    <a:lightRig rig="threePt" dir="t"/>
                  </a:scene3d>
                  <a:sp3d contourW="12700"/>
                </a:bodyPr>
                <a:lstStyle/>
                <a:p>
                  <a:r>
                    <a:rPr lang="zh-CN" altLang="en-US" sz="1050" dirty="0"/>
                    <a:t>数据需求分析是从对数据进行组织与存储的角度，从用户视图出发，分析与辨别应用领域所管理的各类</a:t>
                  </a:r>
                  <a:r>
                    <a:rPr lang="zh-CN" altLang="en-US" sz="1050" dirty="0" smtClean="0"/>
                    <a:t>数据项和</a:t>
                  </a:r>
                  <a:r>
                    <a:rPr lang="zh-CN" altLang="en-US" sz="1050" dirty="0"/>
                    <a:t>数据结构，形成数据字典的主要内容。</a:t>
                  </a:r>
                  <a:endParaRPr lang="zh-CN" altLang="zh-CN" sz="1050" dirty="0"/>
                </a:p>
              </p:txBody>
            </p:sp>
            <p:sp>
              <p:nvSpPr>
                <p:cNvPr id="27" name="矩形 26"/>
                <p:cNvSpPr/>
                <p:nvPr/>
              </p:nvSpPr>
              <p:spPr>
                <a:xfrm>
                  <a:off x="7727480" y="3502675"/>
                  <a:ext cx="2050552"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latin typeface="+mn-ea"/>
                    </a:rPr>
                    <a:t>数据需求</a:t>
                  </a:r>
                  <a:endParaRPr lang="zh-CN" altLang="en-US" sz="1600" b="1" dirty="0">
                    <a:latin typeface="+mn-ea"/>
                  </a:endParaRPr>
                </a:p>
              </p:txBody>
            </p:sp>
          </p:grpSp>
        </p:grpSp>
      </p:grpSp>
      <p:grpSp>
        <p:nvGrpSpPr>
          <p:cNvPr id="46" name="组合 45"/>
          <p:cNvGrpSpPr/>
          <p:nvPr/>
        </p:nvGrpSpPr>
        <p:grpSpPr>
          <a:xfrm>
            <a:off x="5093235" y="2006600"/>
            <a:ext cx="2050552" cy="3365500"/>
            <a:chOff x="3775324" y="2006600"/>
            <a:chExt cx="2050552" cy="3365500"/>
          </a:xfrm>
        </p:grpSpPr>
        <p:sp>
          <p:nvSpPr>
            <p:cNvPr id="3" name="矩形 2"/>
            <p:cNvSpPr/>
            <p:nvPr/>
          </p:nvSpPr>
          <p:spPr>
            <a:xfrm>
              <a:off x="3800475" y="2617635"/>
              <a:ext cx="2000250" cy="2754465"/>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3775324" y="2006600"/>
              <a:ext cx="2050552" cy="2437043"/>
              <a:chOff x="3775324" y="2006600"/>
              <a:chExt cx="2050552" cy="2437043"/>
            </a:xfrm>
          </p:grpSpPr>
          <p:sp>
            <p:nvSpPr>
              <p:cNvPr id="11" name="椭圆 10"/>
              <p:cNvSpPr/>
              <p:nvPr/>
            </p:nvSpPr>
            <p:spPr>
              <a:xfrm>
                <a:off x="4288000"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11"/>
              <p:cNvSpPr/>
              <p:nvPr/>
            </p:nvSpPr>
            <p:spPr>
              <a:xfrm>
                <a:off x="4384575" y="2202196"/>
                <a:ext cx="832050" cy="830878"/>
              </a:xfrm>
              <a:custGeom>
                <a:avLst/>
                <a:gdLst>
                  <a:gd name="connsiteX0" fmla="*/ 284167 w 600864"/>
                  <a:gd name="connsiteY0" fmla="*/ 377807 h 600018"/>
                  <a:gd name="connsiteX1" fmla="*/ 316909 w 600864"/>
                  <a:gd name="connsiteY1" fmla="*/ 377807 h 600018"/>
                  <a:gd name="connsiteX2" fmla="*/ 316909 w 600864"/>
                  <a:gd name="connsiteY2" fmla="*/ 460863 h 600018"/>
                  <a:gd name="connsiteX3" fmla="*/ 284167 w 600864"/>
                  <a:gd name="connsiteY3" fmla="*/ 460863 h 600018"/>
                  <a:gd name="connsiteX4" fmla="*/ 236182 w 600864"/>
                  <a:gd name="connsiteY4" fmla="*/ 342242 h 600018"/>
                  <a:gd name="connsiteX5" fmla="*/ 364682 w 600864"/>
                  <a:gd name="connsiteY5" fmla="*/ 342242 h 600018"/>
                  <a:gd name="connsiteX6" fmla="*/ 364682 w 600864"/>
                  <a:gd name="connsiteY6" fmla="*/ 369621 h 600018"/>
                  <a:gd name="connsiteX7" fmla="*/ 236182 w 600864"/>
                  <a:gd name="connsiteY7" fmla="*/ 369621 h 600018"/>
                  <a:gd name="connsiteX8" fmla="*/ 206121 w 600864"/>
                  <a:gd name="connsiteY8" fmla="*/ 159125 h 600018"/>
                  <a:gd name="connsiteX9" fmla="*/ 242794 w 600864"/>
                  <a:gd name="connsiteY9" fmla="*/ 159125 h 600018"/>
                  <a:gd name="connsiteX10" fmla="*/ 300570 w 600864"/>
                  <a:gd name="connsiteY10" fmla="*/ 274723 h 600018"/>
                  <a:gd name="connsiteX11" fmla="*/ 358345 w 600864"/>
                  <a:gd name="connsiteY11" fmla="*/ 159125 h 600018"/>
                  <a:gd name="connsiteX12" fmla="*/ 394813 w 600864"/>
                  <a:gd name="connsiteY12" fmla="*/ 159125 h 600018"/>
                  <a:gd name="connsiteX13" fmla="*/ 319623 w 600864"/>
                  <a:gd name="connsiteY13" fmla="*/ 309505 h 600018"/>
                  <a:gd name="connsiteX14" fmla="*/ 364696 w 600864"/>
                  <a:gd name="connsiteY14" fmla="*/ 309505 h 600018"/>
                  <a:gd name="connsiteX15" fmla="*/ 364696 w 600864"/>
                  <a:gd name="connsiteY15" fmla="*/ 334057 h 600018"/>
                  <a:gd name="connsiteX16" fmla="*/ 236238 w 600864"/>
                  <a:gd name="connsiteY16" fmla="*/ 334057 h 600018"/>
                  <a:gd name="connsiteX17" fmla="*/ 236238 w 600864"/>
                  <a:gd name="connsiteY17" fmla="*/ 309505 h 600018"/>
                  <a:gd name="connsiteX18" fmla="*/ 281311 w 600864"/>
                  <a:gd name="connsiteY18" fmla="*/ 309505 h 600018"/>
                  <a:gd name="connsiteX19" fmla="*/ 300535 w 600864"/>
                  <a:gd name="connsiteY19" fmla="*/ 61388 h 600018"/>
                  <a:gd name="connsiteX20" fmla="*/ 61471 w 600864"/>
                  <a:gd name="connsiteY20" fmla="*/ 300111 h 600018"/>
                  <a:gd name="connsiteX21" fmla="*/ 300535 w 600864"/>
                  <a:gd name="connsiteY21" fmla="*/ 538629 h 600018"/>
                  <a:gd name="connsiteX22" fmla="*/ 539393 w 600864"/>
                  <a:gd name="connsiteY22" fmla="*/ 300111 h 600018"/>
                  <a:gd name="connsiteX23" fmla="*/ 300535 w 600864"/>
                  <a:gd name="connsiteY23" fmla="*/ 61388 h 600018"/>
                  <a:gd name="connsiteX24" fmla="*/ 300535 w 600864"/>
                  <a:gd name="connsiteY24" fmla="*/ 53206 h 600018"/>
                  <a:gd name="connsiteX25" fmla="*/ 547587 w 600864"/>
                  <a:gd name="connsiteY25" fmla="*/ 300111 h 600018"/>
                  <a:gd name="connsiteX26" fmla="*/ 300535 w 600864"/>
                  <a:gd name="connsiteY26" fmla="*/ 546811 h 600018"/>
                  <a:gd name="connsiteX27" fmla="*/ 53277 w 600864"/>
                  <a:gd name="connsiteY27" fmla="*/ 300111 h 600018"/>
                  <a:gd name="connsiteX28" fmla="*/ 300535 w 600864"/>
                  <a:gd name="connsiteY28" fmla="*/ 53206 h 600018"/>
                  <a:gd name="connsiteX29" fmla="*/ 300535 w 600864"/>
                  <a:gd name="connsiteY29" fmla="*/ 27208 h 600018"/>
                  <a:gd name="connsiteX30" fmla="*/ 27247 w 600864"/>
                  <a:gd name="connsiteY30" fmla="*/ 300111 h 600018"/>
                  <a:gd name="connsiteX31" fmla="*/ 300535 w 600864"/>
                  <a:gd name="connsiteY31" fmla="*/ 572810 h 600018"/>
                  <a:gd name="connsiteX32" fmla="*/ 573617 w 600864"/>
                  <a:gd name="connsiteY32" fmla="*/ 300111 h 600018"/>
                  <a:gd name="connsiteX33" fmla="*/ 300535 w 600864"/>
                  <a:gd name="connsiteY33" fmla="*/ 27208 h 600018"/>
                  <a:gd name="connsiteX34" fmla="*/ 300535 w 600864"/>
                  <a:gd name="connsiteY34" fmla="*/ 0 h 600018"/>
                  <a:gd name="connsiteX35" fmla="*/ 600864 w 600864"/>
                  <a:gd name="connsiteY35" fmla="*/ 300111 h 600018"/>
                  <a:gd name="connsiteX36" fmla="*/ 300535 w 600864"/>
                  <a:gd name="connsiteY36" fmla="*/ 600018 h 600018"/>
                  <a:gd name="connsiteX37" fmla="*/ 0 w 600864"/>
                  <a:gd name="connsiteY37" fmla="*/ 300111 h 600018"/>
                  <a:gd name="connsiteX38" fmla="*/ 300535 w 600864"/>
                  <a:gd name="connsiteY38" fmla="*/ 0 h 600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864" h="600018">
                    <a:moveTo>
                      <a:pt x="284167" y="377807"/>
                    </a:moveTo>
                    <a:lnTo>
                      <a:pt x="316909" y="377807"/>
                    </a:lnTo>
                    <a:lnTo>
                      <a:pt x="316909" y="460863"/>
                    </a:lnTo>
                    <a:lnTo>
                      <a:pt x="284167" y="460863"/>
                    </a:lnTo>
                    <a:close/>
                    <a:moveTo>
                      <a:pt x="236182" y="342242"/>
                    </a:moveTo>
                    <a:lnTo>
                      <a:pt x="364682" y="342242"/>
                    </a:lnTo>
                    <a:lnTo>
                      <a:pt x="364682" y="369621"/>
                    </a:lnTo>
                    <a:lnTo>
                      <a:pt x="236182" y="369621"/>
                    </a:lnTo>
                    <a:close/>
                    <a:moveTo>
                      <a:pt x="206121" y="159125"/>
                    </a:moveTo>
                    <a:lnTo>
                      <a:pt x="242794" y="159125"/>
                    </a:lnTo>
                    <a:lnTo>
                      <a:pt x="300570" y="274723"/>
                    </a:lnTo>
                    <a:lnTo>
                      <a:pt x="358345" y="159125"/>
                    </a:lnTo>
                    <a:lnTo>
                      <a:pt x="394813" y="159125"/>
                    </a:lnTo>
                    <a:lnTo>
                      <a:pt x="319623" y="309505"/>
                    </a:lnTo>
                    <a:lnTo>
                      <a:pt x="364696" y="309505"/>
                    </a:lnTo>
                    <a:lnTo>
                      <a:pt x="364696" y="334057"/>
                    </a:lnTo>
                    <a:lnTo>
                      <a:pt x="236238" y="334057"/>
                    </a:lnTo>
                    <a:lnTo>
                      <a:pt x="236238" y="309505"/>
                    </a:lnTo>
                    <a:lnTo>
                      <a:pt x="281311" y="309505"/>
                    </a:lnTo>
                    <a:close/>
                    <a:moveTo>
                      <a:pt x="300535" y="61388"/>
                    </a:moveTo>
                    <a:cubicBezTo>
                      <a:pt x="168609" y="61388"/>
                      <a:pt x="61471" y="168374"/>
                      <a:pt x="61471" y="300111"/>
                    </a:cubicBezTo>
                    <a:cubicBezTo>
                      <a:pt x="61471" y="431643"/>
                      <a:pt x="168609" y="538629"/>
                      <a:pt x="300535" y="538629"/>
                    </a:cubicBezTo>
                    <a:cubicBezTo>
                      <a:pt x="432255" y="538629"/>
                      <a:pt x="539393" y="431643"/>
                      <a:pt x="539393" y="300111"/>
                    </a:cubicBezTo>
                    <a:cubicBezTo>
                      <a:pt x="539393" y="168374"/>
                      <a:pt x="432255" y="61388"/>
                      <a:pt x="300535" y="61388"/>
                    </a:cubicBezTo>
                    <a:close/>
                    <a:moveTo>
                      <a:pt x="300535" y="53206"/>
                    </a:moveTo>
                    <a:cubicBezTo>
                      <a:pt x="436762" y="53206"/>
                      <a:pt x="547587" y="163873"/>
                      <a:pt x="547587" y="300111"/>
                    </a:cubicBezTo>
                    <a:cubicBezTo>
                      <a:pt x="547587" y="436144"/>
                      <a:pt x="436762" y="546811"/>
                      <a:pt x="300535" y="546811"/>
                    </a:cubicBezTo>
                    <a:cubicBezTo>
                      <a:pt x="164102" y="546811"/>
                      <a:pt x="53277" y="436144"/>
                      <a:pt x="53277" y="300111"/>
                    </a:cubicBezTo>
                    <a:cubicBezTo>
                      <a:pt x="53277" y="163873"/>
                      <a:pt x="164102" y="53206"/>
                      <a:pt x="300535" y="53206"/>
                    </a:cubicBezTo>
                    <a:close/>
                    <a:moveTo>
                      <a:pt x="300535" y="27208"/>
                    </a:moveTo>
                    <a:cubicBezTo>
                      <a:pt x="149755" y="27208"/>
                      <a:pt x="27247" y="149544"/>
                      <a:pt x="27247" y="300111"/>
                    </a:cubicBezTo>
                    <a:cubicBezTo>
                      <a:pt x="27247" y="450474"/>
                      <a:pt x="149755" y="572810"/>
                      <a:pt x="300535" y="572810"/>
                    </a:cubicBezTo>
                    <a:cubicBezTo>
                      <a:pt x="451109" y="572810"/>
                      <a:pt x="573617" y="450474"/>
                      <a:pt x="573617" y="300111"/>
                    </a:cubicBezTo>
                    <a:cubicBezTo>
                      <a:pt x="573617" y="149544"/>
                      <a:pt x="451109" y="27208"/>
                      <a:pt x="300535" y="27208"/>
                    </a:cubicBezTo>
                    <a:close/>
                    <a:moveTo>
                      <a:pt x="300535" y="0"/>
                    </a:moveTo>
                    <a:cubicBezTo>
                      <a:pt x="466064" y="0"/>
                      <a:pt x="600864" y="134610"/>
                      <a:pt x="600864" y="300111"/>
                    </a:cubicBezTo>
                    <a:cubicBezTo>
                      <a:pt x="600864" y="465408"/>
                      <a:pt x="466064" y="600018"/>
                      <a:pt x="300535" y="600018"/>
                    </a:cubicBezTo>
                    <a:cubicBezTo>
                      <a:pt x="134800" y="600018"/>
                      <a:pt x="0" y="465408"/>
                      <a:pt x="0" y="300111"/>
                    </a:cubicBezTo>
                    <a:cubicBezTo>
                      <a:pt x="0" y="134610"/>
                      <a:pt x="134800" y="0"/>
                      <a:pt x="300535"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28" name="组合 27"/>
              <p:cNvGrpSpPr/>
              <p:nvPr/>
            </p:nvGrpSpPr>
            <p:grpSpPr>
              <a:xfrm>
                <a:off x="3775324" y="3437683"/>
                <a:ext cx="2050552" cy="1005960"/>
                <a:chOff x="7727480" y="3502675"/>
                <a:chExt cx="2050552" cy="1005960"/>
              </a:xfrm>
            </p:grpSpPr>
            <p:sp>
              <p:nvSpPr>
                <p:cNvPr id="29" name="矩形 28"/>
                <p:cNvSpPr/>
                <p:nvPr/>
              </p:nvSpPr>
              <p:spPr>
                <a:xfrm>
                  <a:off x="7864803" y="3931554"/>
                  <a:ext cx="1775906" cy="577081"/>
                </a:xfrm>
                <a:prstGeom prst="rect">
                  <a:avLst/>
                </a:prstGeom>
              </p:spPr>
              <p:txBody>
                <a:bodyPr wrap="square">
                  <a:spAutoFit/>
                  <a:scene3d>
                    <a:camera prst="orthographicFront"/>
                    <a:lightRig rig="threePt" dir="t"/>
                  </a:scene3d>
                  <a:sp3d contourW="12700"/>
                </a:bodyPr>
                <a:lstStyle/>
                <a:p>
                  <a:r>
                    <a:rPr lang="zh-CN" altLang="zh-CN" sz="1050" dirty="0"/>
                    <a:t>向整个开发时期提供关于被处理数据的描述和数据采集要求的技术信息。</a:t>
                  </a:r>
                </a:p>
              </p:txBody>
            </p:sp>
            <p:sp>
              <p:nvSpPr>
                <p:cNvPr id="30" name="矩形 29"/>
                <p:cNvSpPr/>
                <p:nvPr/>
              </p:nvSpPr>
              <p:spPr>
                <a:xfrm>
                  <a:off x="7727480" y="3502675"/>
                  <a:ext cx="2050552" cy="3877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latin typeface="+mn-ea"/>
                    </a:rPr>
                    <a:t>功能作用</a:t>
                  </a:r>
                  <a:endParaRPr lang="en-US" altLang="zh-CN" sz="1600" b="1" dirty="0" smtClean="0">
                    <a:latin typeface="+mn-ea"/>
                  </a:endParaRPr>
                </a:p>
              </p:txBody>
            </p:sp>
          </p:grpSp>
        </p:grpSp>
      </p:grpSp>
      <p:grpSp>
        <p:nvGrpSpPr>
          <p:cNvPr id="45" name="组合 44"/>
          <p:cNvGrpSpPr/>
          <p:nvPr/>
        </p:nvGrpSpPr>
        <p:grpSpPr>
          <a:xfrm>
            <a:off x="8976802" y="1961783"/>
            <a:ext cx="2050552" cy="3648913"/>
            <a:chOff x="6366124" y="2006600"/>
            <a:chExt cx="2050552" cy="3648913"/>
          </a:xfrm>
        </p:grpSpPr>
        <p:sp>
          <p:nvSpPr>
            <p:cNvPr id="4" name="矩形 3"/>
            <p:cNvSpPr/>
            <p:nvPr/>
          </p:nvSpPr>
          <p:spPr>
            <a:xfrm>
              <a:off x="6391275" y="2617635"/>
              <a:ext cx="2000250" cy="2754465"/>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p:cNvGrpSpPr/>
            <p:nvPr/>
          </p:nvGrpSpPr>
          <p:grpSpPr>
            <a:xfrm>
              <a:off x="6366124" y="2006600"/>
              <a:ext cx="2050552" cy="3648913"/>
              <a:chOff x="6366124" y="2006600"/>
              <a:chExt cx="2050552" cy="3648913"/>
            </a:xfrm>
          </p:grpSpPr>
          <p:sp>
            <p:nvSpPr>
              <p:cNvPr id="14" name="椭圆 13"/>
              <p:cNvSpPr/>
              <p:nvPr/>
            </p:nvSpPr>
            <p:spPr>
              <a:xfrm>
                <a:off x="6878800" y="2006600"/>
                <a:ext cx="1025200" cy="1222070"/>
              </a:xfrm>
              <a:prstGeom prst="ellipse">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14"/>
              <p:cNvSpPr/>
              <p:nvPr/>
            </p:nvSpPr>
            <p:spPr>
              <a:xfrm>
                <a:off x="6975375" y="2202224"/>
                <a:ext cx="832050" cy="830822"/>
              </a:xfrm>
              <a:custGeom>
                <a:avLst/>
                <a:gdLst>
                  <a:gd name="connsiteX0" fmla="*/ 414666 w 606487"/>
                  <a:gd name="connsiteY0" fmla="*/ 244368 h 605592"/>
                  <a:gd name="connsiteX1" fmla="*/ 440469 w 606487"/>
                  <a:gd name="connsiteY1" fmla="*/ 270042 h 605592"/>
                  <a:gd name="connsiteX2" fmla="*/ 440469 w 606487"/>
                  <a:gd name="connsiteY2" fmla="*/ 381912 h 605592"/>
                  <a:gd name="connsiteX3" fmla="*/ 414666 w 606487"/>
                  <a:gd name="connsiteY3" fmla="*/ 407586 h 605592"/>
                  <a:gd name="connsiteX4" fmla="*/ 388956 w 606487"/>
                  <a:gd name="connsiteY4" fmla="*/ 381912 h 605592"/>
                  <a:gd name="connsiteX5" fmla="*/ 388956 w 606487"/>
                  <a:gd name="connsiteY5" fmla="*/ 270042 h 605592"/>
                  <a:gd name="connsiteX6" fmla="*/ 414666 w 606487"/>
                  <a:gd name="connsiteY6" fmla="*/ 244368 h 605592"/>
                  <a:gd name="connsiteX7" fmla="*/ 302702 w 606487"/>
                  <a:gd name="connsiteY7" fmla="*/ 167240 h 605592"/>
                  <a:gd name="connsiteX8" fmla="*/ 328412 w 606487"/>
                  <a:gd name="connsiteY8" fmla="*/ 192915 h 605592"/>
                  <a:gd name="connsiteX9" fmla="*/ 328412 w 606487"/>
                  <a:gd name="connsiteY9" fmla="*/ 381911 h 605592"/>
                  <a:gd name="connsiteX10" fmla="*/ 302702 w 606487"/>
                  <a:gd name="connsiteY10" fmla="*/ 407586 h 605592"/>
                  <a:gd name="connsiteX11" fmla="*/ 276899 w 606487"/>
                  <a:gd name="connsiteY11" fmla="*/ 381911 h 605592"/>
                  <a:gd name="connsiteX12" fmla="*/ 276899 w 606487"/>
                  <a:gd name="connsiteY12" fmla="*/ 192915 h 605592"/>
                  <a:gd name="connsiteX13" fmla="*/ 302702 w 606487"/>
                  <a:gd name="connsiteY13" fmla="*/ 167240 h 605592"/>
                  <a:gd name="connsiteX14" fmla="*/ 190632 w 606487"/>
                  <a:gd name="connsiteY14" fmla="*/ 107965 h 605592"/>
                  <a:gd name="connsiteX15" fmla="*/ 216353 w 606487"/>
                  <a:gd name="connsiteY15" fmla="*/ 133737 h 605592"/>
                  <a:gd name="connsiteX16" fmla="*/ 216353 w 606487"/>
                  <a:gd name="connsiteY16" fmla="*/ 381907 h 605592"/>
                  <a:gd name="connsiteX17" fmla="*/ 190632 w 606487"/>
                  <a:gd name="connsiteY17" fmla="*/ 407586 h 605592"/>
                  <a:gd name="connsiteX18" fmla="*/ 164911 w 606487"/>
                  <a:gd name="connsiteY18" fmla="*/ 381907 h 605592"/>
                  <a:gd name="connsiteX19" fmla="*/ 164911 w 606487"/>
                  <a:gd name="connsiteY19" fmla="*/ 133737 h 605592"/>
                  <a:gd name="connsiteX20" fmla="*/ 190632 w 606487"/>
                  <a:gd name="connsiteY20" fmla="*/ 107965 h 605592"/>
                  <a:gd name="connsiteX21" fmla="*/ 86256 w 606487"/>
                  <a:gd name="connsiteY21" fmla="*/ 51447 h 605592"/>
                  <a:gd name="connsiteX22" fmla="*/ 86256 w 606487"/>
                  <a:gd name="connsiteY22" fmla="*/ 464229 h 605592"/>
                  <a:gd name="connsiteX23" fmla="*/ 517724 w 606487"/>
                  <a:gd name="connsiteY23" fmla="*/ 464229 h 605592"/>
                  <a:gd name="connsiteX24" fmla="*/ 517724 w 606487"/>
                  <a:gd name="connsiteY24" fmla="*/ 51447 h 605592"/>
                  <a:gd name="connsiteX25" fmla="*/ 25719 w 606487"/>
                  <a:gd name="connsiteY25" fmla="*/ 0 h 605592"/>
                  <a:gd name="connsiteX26" fmla="*/ 580861 w 606487"/>
                  <a:gd name="connsiteY26" fmla="*/ 0 h 605592"/>
                  <a:gd name="connsiteX27" fmla="*/ 606487 w 606487"/>
                  <a:gd name="connsiteY27" fmla="*/ 25677 h 605592"/>
                  <a:gd name="connsiteX28" fmla="*/ 579468 w 606487"/>
                  <a:gd name="connsiteY28" fmla="*/ 51447 h 605592"/>
                  <a:gd name="connsiteX29" fmla="*/ 569162 w 606487"/>
                  <a:gd name="connsiteY29" fmla="*/ 51447 h 605592"/>
                  <a:gd name="connsiteX30" fmla="*/ 569162 w 606487"/>
                  <a:gd name="connsiteY30" fmla="*/ 488608 h 605592"/>
                  <a:gd name="connsiteX31" fmla="*/ 543443 w 606487"/>
                  <a:gd name="connsiteY31" fmla="*/ 514285 h 605592"/>
                  <a:gd name="connsiteX32" fmla="*/ 476499 w 606487"/>
                  <a:gd name="connsiteY32" fmla="*/ 514285 h 605592"/>
                  <a:gd name="connsiteX33" fmla="*/ 476499 w 606487"/>
                  <a:gd name="connsiteY33" fmla="*/ 579915 h 605592"/>
                  <a:gd name="connsiteX34" fmla="*/ 450687 w 606487"/>
                  <a:gd name="connsiteY34" fmla="*/ 605592 h 605592"/>
                  <a:gd name="connsiteX35" fmla="*/ 424968 w 606487"/>
                  <a:gd name="connsiteY35" fmla="*/ 579915 h 605592"/>
                  <a:gd name="connsiteX36" fmla="*/ 424968 w 606487"/>
                  <a:gd name="connsiteY36" fmla="*/ 514285 h 605592"/>
                  <a:gd name="connsiteX37" fmla="*/ 180219 w 606487"/>
                  <a:gd name="connsiteY37" fmla="*/ 514285 h 605592"/>
                  <a:gd name="connsiteX38" fmla="*/ 180219 w 606487"/>
                  <a:gd name="connsiteY38" fmla="*/ 579915 h 605592"/>
                  <a:gd name="connsiteX39" fmla="*/ 154500 w 606487"/>
                  <a:gd name="connsiteY39" fmla="*/ 605592 h 605592"/>
                  <a:gd name="connsiteX40" fmla="*/ 128688 w 606487"/>
                  <a:gd name="connsiteY40" fmla="*/ 579915 h 605592"/>
                  <a:gd name="connsiteX41" fmla="*/ 128688 w 606487"/>
                  <a:gd name="connsiteY41" fmla="*/ 514285 h 605592"/>
                  <a:gd name="connsiteX42" fmla="*/ 61744 w 606487"/>
                  <a:gd name="connsiteY42" fmla="*/ 514285 h 605592"/>
                  <a:gd name="connsiteX43" fmla="*/ 36025 w 606487"/>
                  <a:gd name="connsiteY43" fmla="*/ 488608 h 605592"/>
                  <a:gd name="connsiteX44" fmla="*/ 36025 w 606487"/>
                  <a:gd name="connsiteY44" fmla="*/ 51447 h 605592"/>
                  <a:gd name="connsiteX45" fmla="*/ 25719 w 606487"/>
                  <a:gd name="connsiteY45" fmla="*/ 51447 h 605592"/>
                  <a:gd name="connsiteX46" fmla="*/ 0 w 606487"/>
                  <a:gd name="connsiteY46" fmla="*/ 25677 h 605592"/>
                  <a:gd name="connsiteX47" fmla="*/ 25719 w 606487"/>
                  <a:gd name="connsiteY47"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6487" h="605592">
                    <a:moveTo>
                      <a:pt x="414666" y="244368"/>
                    </a:moveTo>
                    <a:cubicBezTo>
                      <a:pt x="428774" y="244368"/>
                      <a:pt x="440469" y="255954"/>
                      <a:pt x="440469" y="270042"/>
                    </a:cubicBezTo>
                    <a:lnTo>
                      <a:pt x="440469" y="381912"/>
                    </a:lnTo>
                    <a:cubicBezTo>
                      <a:pt x="439170" y="396000"/>
                      <a:pt x="428774" y="407586"/>
                      <a:pt x="414666" y="407586"/>
                    </a:cubicBezTo>
                    <a:cubicBezTo>
                      <a:pt x="400465" y="407586"/>
                      <a:pt x="388956" y="396000"/>
                      <a:pt x="388956" y="381912"/>
                    </a:cubicBezTo>
                    <a:lnTo>
                      <a:pt x="388956" y="270042"/>
                    </a:lnTo>
                    <a:cubicBezTo>
                      <a:pt x="388956" y="255954"/>
                      <a:pt x="400558" y="244368"/>
                      <a:pt x="414666" y="244368"/>
                    </a:cubicBezTo>
                    <a:close/>
                    <a:moveTo>
                      <a:pt x="302702" y="167240"/>
                    </a:moveTo>
                    <a:cubicBezTo>
                      <a:pt x="316810" y="167240"/>
                      <a:pt x="328412" y="178826"/>
                      <a:pt x="328412" y="192915"/>
                    </a:cubicBezTo>
                    <a:lnTo>
                      <a:pt x="328412" y="381911"/>
                    </a:lnTo>
                    <a:cubicBezTo>
                      <a:pt x="328412" y="396000"/>
                      <a:pt x="316810" y="407586"/>
                      <a:pt x="302702" y="407586"/>
                    </a:cubicBezTo>
                    <a:cubicBezTo>
                      <a:pt x="288408" y="407586"/>
                      <a:pt x="276899" y="396000"/>
                      <a:pt x="276899" y="381911"/>
                    </a:cubicBezTo>
                    <a:lnTo>
                      <a:pt x="276899" y="192915"/>
                    </a:lnTo>
                    <a:cubicBezTo>
                      <a:pt x="276899" y="178826"/>
                      <a:pt x="288594" y="167240"/>
                      <a:pt x="302702" y="167240"/>
                    </a:cubicBezTo>
                    <a:close/>
                    <a:moveTo>
                      <a:pt x="190632" y="107965"/>
                    </a:moveTo>
                    <a:cubicBezTo>
                      <a:pt x="204746" y="107965"/>
                      <a:pt x="216353" y="119646"/>
                      <a:pt x="216353" y="133737"/>
                    </a:cubicBezTo>
                    <a:lnTo>
                      <a:pt x="216353" y="381907"/>
                    </a:lnTo>
                    <a:cubicBezTo>
                      <a:pt x="216353" y="395998"/>
                      <a:pt x="204746" y="407586"/>
                      <a:pt x="190632" y="407586"/>
                    </a:cubicBezTo>
                    <a:cubicBezTo>
                      <a:pt x="176425" y="407586"/>
                      <a:pt x="164911" y="395998"/>
                      <a:pt x="164911" y="381907"/>
                    </a:cubicBezTo>
                    <a:lnTo>
                      <a:pt x="164911" y="133737"/>
                    </a:lnTo>
                    <a:cubicBezTo>
                      <a:pt x="164911" y="119646"/>
                      <a:pt x="176518" y="107965"/>
                      <a:pt x="190632" y="107965"/>
                    </a:cubicBezTo>
                    <a:close/>
                    <a:moveTo>
                      <a:pt x="86256" y="51447"/>
                    </a:moveTo>
                    <a:lnTo>
                      <a:pt x="86256" y="464229"/>
                    </a:lnTo>
                    <a:lnTo>
                      <a:pt x="517724" y="464229"/>
                    </a:lnTo>
                    <a:lnTo>
                      <a:pt x="517724" y="51447"/>
                    </a:lnTo>
                    <a:close/>
                    <a:moveTo>
                      <a:pt x="25719" y="0"/>
                    </a:moveTo>
                    <a:lnTo>
                      <a:pt x="580861" y="0"/>
                    </a:lnTo>
                    <a:cubicBezTo>
                      <a:pt x="594974" y="0"/>
                      <a:pt x="606580" y="11587"/>
                      <a:pt x="606487" y="25677"/>
                    </a:cubicBezTo>
                    <a:cubicBezTo>
                      <a:pt x="606487" y="39767"/>
                      <a:pt x="593581" y="51447"/>
                      <a:pt x="579468" y="51447"/>
                    </a:cubicBezTo>
                    <a:lnTo>
                      <a:pt x="569162" y="51447"/>
                    </a:lnTo>
                    <a:lnTo>
                      <a:pt x="569162" y="488608"/>
                    </a:lnTo>
                    <a:cubicBezTo>
                      <a:pt x="569162" y="503996"/>
                      <a:pt x="557556" y="514285"/>
                      <a:pt x="543443" y="514285"/>
                    </a:cubicBezTo>
                    <a:lnTo>
                      <a:pt x="476499" y="514285"/>
                    </a:lnTo>
                    <a:lnTo>
                      <a:pt x="476499" y="579915"/>
                    </a:lnTo>
                    <a:cubicBezTo>
                      <a:pt x="476499" y="594005"/>
                      <a:pt x="464800" y="605592"/>
                      <a:pt x="450687" y="605592"/>
                    </a:cubicBezTo>
                    <a:cubicBezTo>
                      <a:pt x="436574" y="605592"/>
                      <a:pt x="424968" y="594005"/>
                      <a:pt x="424968" y="579915"/>
                    </a:cubicBezTo>
                    <a:lnTo>
                      <a:pt x="424968" y="514285"/>
                    </a:lnTo>
                    <a:lnTo>
                      <a:pt x="180219" y="514285"/>
                    </a:lnTo>
                    <a:lnTo>
                      <a:pt x="180219" y="579915"/>
                    </a:lnTo>
                    <a:cubicBezTo>
                      <a:pt x="180219" y="594005"/>
                      <a:pt x="168613" y="605592"/>
                      <a:pt x="154500" y="605592"/>
                    </a:cubicBezTo>
                    <a:cubicBezTo>
                      <a:pt x="140387" y="605592"/>
                      <a:pt x="128688" y="594005"/>
                      <a:pt x="128688" y="579915"/>
                    </a:cubicBezTo>
                    <a:lnTo>
                      <a:pt x="128688" y="514285"/>
                    </a:lnTo>
                    <a:lnTo>
                      <a:pt x="61744" y="514285"/>
                    </a:lnTo>
                    <a:cubicBezTo>
                      <a:pt x="47631" y="514285"/>
                      <a:pt x="36025" y="502698"/>
                      <a:pt x="36025" y="488608"/>
                    </a:cubicBezTo>
                    <a:lnTo>
                      <a:pt x="36025" y="51447"/>
                    </a:lnTo>
                    <a:lnTo>
                      <a:pt x="25719" y="51447"/>
                    </a:lnTo>
                    <a:cubicBezTo>
                      <a:pt x="11606" y="51447"/>
                      <a:pt x="0" y="39767"/>
                      <a:pt x="0" y="25677"/>
                    </a:cubicBezTo>
                    <a:cubicBezTo>
                      <a:pt x="0" y="11587"/>
                      <a:pt x="11606" y="0"/>
                      <a:pt x="25719" y="0"/>
                    </a:cubicBezTo>
                    <a:close/>
                  </a:path>
                </a:pathLst>
              </a:custGeom>
              <a:solidFill>
                <a:srgbClr val="17232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31" name="组合 30"/>
              <p:cNvGrpSpPr/>
              <p:nvPr/>
            </p:nvGrpSpPr>
            <p:grpSpPr>
              <a:xfrm>
                <a:off x="6366124" y="3437683"/>
                <a:ext cx="2050552" cy="2217830"/>
                <a:chOff x="7727480" y="3502675"/>
                <a:chExt cx="2050552" cy="2217830"/>
              </a:xfrm>
            </p:grpSpPr>
            <p:sp>
              <p:nvSpPr>
                <p:cNvPr id="32" name="矩形 31"/>
                <p:cNvSpPr/>
                <p:nvPr/>
              </p:nvSpPr>
              <p:spPr>
                <a:xfrm>
                  <a:off x="7864803" y="3931554"/>
                  <a:ext cx="1775906" cy="1788951"/>
                </a:xfrm>
                <a:prstGeom prst="rect">
                  <a:avLst/>
                </a:prstGeom>
              </p:spPr>
              <p:txBody>
                <a:bodyPr wrap="square">
                  <a:spAutoFit/>
                  <a:scene3d>
                    <a:camera prst="orthographicFront"/>
                    <a:lightRig rig="threePt" dir="t"/>
                  </a:scene3d>
                  <a:sp3d contourW="12700"/>
                </a:bodyPr>
                <a:lstStyle/>
                <a:p>
                  <a:pPr marL="228600" indent="-228600">
                    <a:lnSpc>
                      <a:spcPct val="150000"/>
                    </a:lnSpc>
                    <a:buAutoNum type="arabicPeriod"/>
                  </a:pPr>
                  <a:r>
                    <a:rPr lang="zh-CN" altLang="en-US" sz="1050" dirty="0" smtClean="0"/>
                    <a:t>需</a:t>
                  </a:r>
                  <a:r>
                    <a:rPr lang="zh-CN" altLang="en-US" sz="1050" dirty="0"/>
                    <a:t>采集数据的</a:t>
                  </a:r>
                  <a:r>
                    <a:rPr lang="zh-CN" altLang="en-US" sz="1050" dirty="0" smtClean="0"/>
                    <a:t>信息系统的</a:t>
                  </a:r>
                  <a:r>
                    <a:rPr lang="zh-CN" altLang="en-US" sz="1050" dirty="0"/>
                    <a:t>名称和功能</a:t>
                  </a:r>
                  <a:r>
                    <a:rPr lang="zh-CN" altLang="en-US" sz="1050" dirty="0" smtClean="0"/>
                    <a:t>；</a:t>
                  </a:r>
                  <a:endParaRPr lang="en-US" altLang="zh-CN" sz="1050" dirty="0" smtClean="0"/>
                </a:p>
                <a:p>
                  <a:pPr marL="228600" indent="-228600">
                    <a:lnSpc>
                      <a:spcPct val="150000"/>
                    </a:lnSpc>
                    <a:buAutoNum type="arabicPeriod"/>
                  </a:pPr>
                  <a:r>
                    <a:rPr lang="zh-CN" altLang="en-US" sz="1050" dirty="0"/>
                    <a:t>数据采集范围及</a:t>
                  </a:r>
                  <a:r>
                    <a:rPr lang="zh-CN" altLang="en-US" sz="1050" dirty="0" smtClean="0"/>
                    <a:t>方法；</a:t>
                  </a:r>
                  <a:endParaRPr lang="en-US" altLang="zh-CN" sz="1050" dirty="0" smtClean="0"/>
                </a:p>
                <a:p>
                  <a:pPr marL="228600" indent="-228600">
                    <a:lnSpc>
                      <a:spcPct val="150000"/>
                    </a:lnSpc>
                    <a:buAutoNum type="arabicPeriod"/>
                  </a:pPr>
                  <a:r>
                    <a:rPr lang="zh-CN" altLang="en-US" sz="1050" dirty="0"/>
                    <a:t>数据提供时间</a:t>
                  </a:r>
                  <a:r>
                    <a:rPr lang="zh-CN" altLang="en-US" sz="1050" dirty="0" smtClean="0"/>
                    <a:t>；</a:t>
                  </a:r>
                  <a:endParaRPr lang="en-US" altLang="zh-CN" sz="1050" dirty="0" smtClean="0"/>
                </a:p>
                <a:p>
                  <a:pPr marL="228600" indent="-228600">
                    <a:lnSpc>
                      <a:spcPct val="150000"/>
                    </a:lnSpc>
                    <a:buAutoNum type="arabicPeriod"/>
                  </a:pPr>
                  <a:r>
                    <a:rPr lang="zh-CN" altLang="en-US" sz="1050" dirty="0"/>
                    <a:t>双方责任</a:t>
                  </a:r>
                  <a:r>
                    <a:rPr lang="zh-CN" altLang="en-US" sz="1050" dirty="0" smtClean="0"/>
                    <a:t>；</a:t>
                  </a:r>
                  <a:endParaRPr lang="en-US" altLang="zh-CN" sz="1050" dirty="0" smtClean="0"/>
                </a:p>
                <a:p>
                  <a:pPr marL="228600" indent="-228600">
                    <a:lnSpc>
                      <a:spcPct val="150000"/>
                    </a:lnSpc>
                    <a:buAutoNum type="arabicPeriod"/>
                  </a:pPr>
                  <a:r>
                    <a:rPr lang="zh-CN" altLang="en-US" sz="1050" dirty="0"/>
                    <a:t>其他相关事项。</a:t>
                  </a:r>
                  <a:endParaRPr lang="en-US" altLang="zh-CN" sz="1050" dirty="0" smtClean="0"/>
                </a:p>
                <a:p>
                  <a:pPr marL="228600" indent="-228600">
                    <a:lnSpc>
                      <a:spcPct val="150000"/>
                    </a:lnSpc>
                    <a:buAutoNum type="arabicPeriod"/>
                  </a:pPr>
                  <a:endParaRPr lang="zh-CN" altLang="en-US" sz="1050" dirty="0" smtClean="0">
                    <a:solidFill>
                      <a:schemeClr val="tx1">
                        <a:lumMod val="75000"/>
                        <a:lumOff val="25000"/>
                      </a:schemeClr>
                    </a:solidFill>
                    <a:latin typeface="+mn-ea"/>
                  </a:endParaRPr>
                </a:p>
              </p:txBody>
            </p:sp>
            <p:sp>
              <p:nvSpPr>
                <p:cNvPr id="33" name="矩形 32"/>
                <p:cNvSpPr/>
                <p:nvPr/>
              </p:nvSpPr>
              <p:spPr>
                <a:xfrm>
                  <a:off x="7727480" y="3502675"/>
                  <a:ext cx="2050552"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latin typeface="+mn-ea"/>
                    </a:rPr>
                    <a:t>内容概述</a:t>
                  </a:r>
                  <a:endParaRPr lang="zh-CN" altLang="en-US" sz="1600" b="1" dirty="0">
                    <a:latin typeface="+mn-ea"/>
                  </a:endParaRPr>
                </a:p>
              </p:txBody>
            </p:sp>
          </p:grpSp>
        </p:grpSp>
      </p:grpSp>
    </p:spTree>
    <p:extLst>
      <p:ext uri="{BB962C8B-B14F-4D97-AF65-F5344CB8AC3E}">
        <p14:creationId xmlns:p14="http://schemas.microsoft.com/office/powerpoint/2010/main" val="2719999454"/>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750" fill="hold"/>
                                        <p:tgtEl>
                                          <p:spTgt spid="47"/>
                                        </p:tgtEl>
                                        <p:attrNameLst>
                                          <p:attrName>ppt_x</p:attrName>
                                        </p:attrNameLst>
                                      </p:cBhvr>
                                      <p:tavLst>
                                        <p:tav tm="0">
                                          <p:val>
                                            <p:strVal val="#ppt_x"/>
                                          </p:val>
                                        </p:tav>
                                        <p:tav tm="100000">
                                          <p:val>
                                            <p:strVal val="#ppt_x"/>
                                          </p:val>
                                        </p:tav>
                                      </p:tavLst>
                                    </p:anim>
                                    <p:anim calcmode="lin" valueType="num">
                                      <p:cBhvr additive="base">
                                        <p:cTn id="8" dur="750" fill="hold"/>
                                        <p:tgtEl>
                                          <p:spTgt spid="4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10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750" fill="hold"/>
                                        <p:tgtEl>
                                          <p:spTgt spid="46"/>
                                        </p:tgtEl>
                                        <p:attrNameLst>
                                          <p:attrName>ppt_x</p:attrName>
                                        </p:attrNameLst>
                                      </p:cBhvr>
                                      <p:tavLst>
                                        <p:tav tm="0">
                                          <p:val>
                                            <p:strVal val="#ppt_x"/>
                                          </p:val>
                                        </p:tav>
                                        <p:tav tm="100000">
                                          <p:val>
                                            <p:strVal val="#ppt_x"/>
                                          </p:val>
                                        </p:tav>
                                      </p:tavLst>
                                    </p:anim>
                                    <p:anim calcmode="lin" valueType="num">
                                      <p:cBhvr additive="base">
                                        <p:cTn id="12" dur="750" fill="hold"/>
                                        <p:tgtEl>
                                          <p:spTgt spid="4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20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750" fill="hold"/>
                                        <p:tgtEl>
                                          <p:spTgt spid="45"/>
                                        </p:tgtEl>
                                        <p:attrNameLst>
                                          <p:attrName>ppt_x</p:attrName>
                                        </p:attrNameLst>
                                      </p:cBhvr>
                                      <p:tavLst>
                                        <p:tav tm="0">
                                          <p:val>
                                            <p:strVal val="#ppt_x"/>
                                          </p:val>
                                        </p:tav>
                                        <p:tav tm="100000">
                                          <p:val>
                                            <p:strVal val="#ppt_x"/>
                                          </p:val>
                                        </p:tav>
                                      </p:tavLst>
                                    </p:anim>
                                    <p:anim calcmode="lin" valueType="num">
                                      <p:cBhvr additive="base">
                                        <p:cTn id="16" dur="750" fill="hold"/>
                                        <p:tgtEl>
                                          <p:spTgt spid="4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1518453" y="455343"/>
            <a:ext cx="4885993" cy="615563"/>
            <a:chOff x="1518453" y="442643"/>
            <a:chExt cx="4885993" cy="615563"/>
          </a:xfrm>
        </p:grpSpPr>
        <p:sp>
          <p:nvSpPr>
            <p:cNvPr id="6" name="文本框 5"/>
            <p:cNvSpPr txBox="1"/>
            <p:nvPr/>
          </p:nvSpPr>
          <p:spPr>
            <a:xfrm>
              <a:off x="1518453" y="442643"/>
              <a:ext cx="3822173" cy="461665"/>
            </a:xfrm>
            <a:prstGeom prst="rect">
              <a:avLst/>
            </a:prstGeom>
            <a:noFill/>
          </p:spPr>
          <p:txBody>
            <a:bodyPr wrap="square" rtlCol="0">
              <a:spAutoFit/>
              <a:scene3d>
                <a:camera prst="orthographicFront"/>
                <a:lightRig rig="threePt" dir="t"/>
              </a:scene3d>
              <a:sp3d contourW="12700"/>
            </a:bodyPr>
            <a:lstStyle/>
            <a:p>
              <a:r>
                <a:rPr lang="zh-CN" altLang="zh-CN" sz="2400" dirty="0" smtClean="0"/>
                <a:t>软件</a:t>
              </a:r>
              <a:r>
                <a:rPr lang="en-US" altLang="zh-CN" sz="2400" dirty="0" smtClean="0"/>
                <a:t>(</a:t>
              </a:r>
              <a:r>
                <a:rPr lang="zh-CN" altLang="zh-CN" sz="2400" dirty="0" smtClean="0"/>
                <a:t>结构</a:t>
              </a:r>
              <a:r>
                <a:rPr lang="en-US" altLang="zh-CN" sz="2400" dirty="0" smtClean="0"/>
                <a:t>)</a:t>
              </a:r>
              <a:r>
                <a:rPr lang="zh-CN" altLang="zh-CN" sz="2400" dirty="0" smtClean="0"/>
                <a:t>设计说明</a:t>
              </a:r>
              <a:r>
                <a:rPr lang="en-US" altLang="zh-CN" sz="2400" dirty="0" smtClean="0"/>
                <a:t>(SDD)</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52441"/>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sp>
        <p:nvSpPr>
          <p:cNvPr id="25" name="椭圆 7"/>
          <p:cNvSpPr/>
          <p:nvPr/>
        </p:nvSpPr>
        <p:spPr>
          <a:xfrm>
            <a:off x="1908808" y="2384573"/>
            <a:ext cx="1255303" cy="1253436"/>
          </a:xfrm>
          <a:custGeom>
            <a:avLst/>
            <a:gdLst>
              <a:gd name="connsiteX0" fmla="*/ 171660 w 609188"/>
              <a:gd name="connsiteY0" fmla="*/ 403653 h 608282"/>
              <a:gd name="connsiteX1" fmla="*/ 171660 w 609188"/>
              <a:gd name="connsiteY1" fmla="*/ 419078 h 608282"/>
              <a:gd name="connsiteX2" fmla="*/ 187106 w 609188"/>
              <a:gd name="connsiteY2" fmla="*/ 419078 h 608282"/>
              <a:gd name="connsiteX3" fmla="*/ 171660 w 609188"/>
              <a:gd name="connsiteY3" fmla="*/ 372330 h 608282"/>
              <a:gd name="connsiteX4" fmla="*/ 171660 w 609188"/>
              <a:gd name="connsiteY4" fmla="*/ 387944 h 608282"/>
              <a:gd name="connsiteX5" fmla="*/ 202742 w 609188"/>
              <a:gd name="connsiteY5" fmla="*/ 419078 h 608282"/>
              <a:gd name="connsiteX6" fmla="*/ 202742 w 609188"/>
              <a:gd name="connsiteY6" fmla="*/ 419172 h 608282"/>
              <a:gd name="connsiteX7" fmla="*/ 218565 w 609188"/>
              <a:gd name="connsiteY7" fmla="*/ 419172 h 608282"/>
              <a:gd name="connsiteX8" fmla="*/ 171660 w 609188"/>
              <a:gd name="connsiteY8" fmla="*/ 340820 h 608282"/>
              <a:gd name="connsiteX9" fmla="*/ 171660 w 609188"/>
              <a:gd name="connsiteY9" fmla="*/ 356528 h 608282"/>
              <a:gd name="connsiteX10" fmla="*/ 219695 w 609188"/>
              <a:gd name="connsiteY10" fmla="*/ 404499 h 608282"/>
              <a:gd name="connsiteX11" fmla="*/ 219695 w 609188"/>
              <a:gd name="connsiteY11" fmla="*/ 388885 h 608282"/>
              <a:gd name="connsiteX12" fmla="*/ 59720 w 609188"/>
              <a:gd name="connsiteY12" fmla="*/ 326514 h 608282"/>
              <a:gd name="connsiteX13" fmla="*/ 282968 w 609188"/>
              <a:gd name="connsiteY13" fmla="*/ 549502 h 608282"/>
              <a:gd name="connsiteX14" fmla="*/ 277881 w 609188"/>
              <a:gd name="connsiteY14" fmla="*/ 608282 h 608282"/>
              <a:gd name="connsiteX15" fmla="*/ 1694 w 609188"/>
              <a:gd name="connsiteY15" fmla="*/ 331499 h 608282"/>
              <a:gd name="connsiteX16" fmla="*/ 59720 w 609188"/>
              <a:gd name="connsiteY16" fmla="*/ 326514 h 608282"/>
              <a:gd name="connsiteX17" fmla="*/ 171660 w 609188"/>
              <a:gd name="connsiteY17" fmla="*/ 309498 h 608282"/>
              <a:gd name="connsiteX18" fmla="*/ 171660 w 609188"/>
              <a:gd name="connsiteY18" fmla="*/ 325112 h 608282"/>
              <a:gd name="connsiteX19" fmla="*/ 219695 w 609188"/>
              <a:gd name="connsiteY19" fmla="*/ 373177 h 608282"/>
              <a:gd name="connsiteX20" fmla="*/ 219695 w 609188"/>
              <a:gd name="connsiteY20" fmla="*/ 357469 h 608282"/>
              <a:gd name="connsiteX21" fmla="*/ 172884 w 609188"/>
              <a:gd name="connsiteY21" fmla="*/ 295013 h 608282"/>
              <a:gd name="connsiteX22" fmla="*/ 219695 w 609188"/>
              <a:gd name="connsiteY22" fmla="*/ 341855 h 608282"/>
              <a:gd name="connsiteX23" fmla="*/ 219695 w 609188"/>
              <a:gd name="connsiteY23" fmla="*/ 326147 h 608282"/>
              <a:gd name="connsiteX24" fmla="*/ 188613 w 609188"/>
              <a:gd name="connsiteY24" fmla="*/ 295013 h 608282"/>
              <a:gd name="connsiteX25" fmla="*/ 204249 w 609188"/>
              <a:gd name="connsiteY25" fmla="*/ 294919 h 608282"/>
              <a:gd name="connsiteX26" fmla="*/ 219695 w 609188"/>
              <a:gd name="connsiteY26" fmla="*/ 310345 h 608282"/>
              <a:gd name="connsiteX27" fmla="*/ 219695 w 609188"/>
              <a:gd name="connsiteY27" fmla="*/ 294919 h 608282"/>
              <a:gd name="connsiteX28" fmla="*/ 161676 w 609188"/>
              <a:gd name="connsiteY28" fmla="*/ 275072 h 608282"/>
              <a:gd name="connsiteX29" fmla="*/ 229679 w 609188"/>
              <a:gd name="connsiteY29" fmla="*/ 275072 h 608282"/>
              <a:gd name="connsiteX30" fmla="*/ 239569 w 609188"/>
              <a:gd name="connsiteY30" fmla="*/ 285043 h 608282"/>
              <a:gd name="connsiteX31" fmla="*/ 239569 w 609188"/>
              <a:gd name="connsiteY31" fmla="*/ 428955 h 608282"/>
              <a:gd name="connsiteX32" fmla="*/ 229679 w 609188"/>
              <a:gd name="connsiteY32" fmla="*/ 438925 h 608282"/>
              <a:gd name="connsiteX33" fmla="*/ 161676 w 609188"/>
              <a:gd name="connsiteY33" fmla="*/ 438925 h 608282"/>
              <a:gd name="connsiteX34" fmla="*/ 151786 w 609188"/>
              <a:gd name="connsiteY34" fmla="*/ 428955 h 608282"/>
              <a:gd name="connsiteX35" fmla="*/ 151786 w 609188"/>
              <a:gd name="connsiteY35" fmla="*/ 285043 h 608282"/>
              <a:gd name="connsiteX36" fmla="*/ 161676 w 609188"/>
              <a:gd name="connsiteY36" fmla="*/ 275072 h 608282"/>
              <a:gd name="connsiteX37" fmla="*/ 604800 w 609188"/>
              <a:gd name="connsiteY37" fmla="*/ 252350 h 608282"/>
              <a:gd name="connsiteX38" fmla="*/ 330770 w 609188"/>
              <a:gd name="connsiteY38" fmla="*/ 607435 h 608282"/>
              <a:gd name="connsiteX39" fmla="*/ 325589 w 609188"/>
              <a:gd name="connsiteY39" fmla="*/ 548176 h 608282"/>
              <a:gd name="connsiteX40" fmla="*/ 497411 w 609188"/>
              <a:gd name="connsiteY40" fmla="*/ 453926 h 608282"/>
              <a:gd name="connsiteX41" fmla="*/ 545077 w 609188"/>
              <a:gd name="connsiteY41" fmla="*/ 262791 h 608282"/>
              <a:gd name="connsiteX42" fmla="*/ 604800 w 609188"/>
              <a:gd name="connsiteY42" fmla="*/ 252350 h 608282"/>
              <a:gd name="connsiteX43" fmla="*/ 389512 w 609188"/>
              <a:gd name="connsiteY43" fmla="*/ 243005 h 608282"/>
              <a:gd name="connsiteX44" fmla="*/ 389512 w 609188"/>
              <a:gd name="connsiteY44" fmla="*/ 419079 h 608282"/>
              <a:gd name="connsiteX45" fmla="*/ 437681 w 609188"/>
              <a:gd name="connsiteY45" fmla="*/ 419079 h 608282"/>
              <a:gd name="connsiteX46" fmla="*/ 437681 w 609188"/>
              <a:gd name="connsiteY46" fmla="*/ 243005 h 608282"/>
              <a:gd name="connsiteX47" fmla="*/ 379614 w 609188"/>
              <a:gd name="connsiteY47" fmla="*/ 223065 h 608282"/>
              <a:gd name="connsiteX48" fmla="*/ 447578 w 609188"/>
              <a:gd name="connsiteY48" fmla="*/ 223065 h 608282"/>
              <a:gd name="connsiteX49" fmla="*/ 457476 w 609188"/>
              <a:gd name="connsiteY49" fmla="*/ 232941 h 608282"/>
              <a:gd name="connsiteX50" fmla="*/ 457476 w 609188"/>
              <a:gd name="connsiteY50" fmla="*/ 428955 h 608282"/>
              <a:gd name="connsiteX51" fmla="*/ 447578 w 609188"/>
              <a:gd name="connsiteY51" fmla="*/ 438925 h 608282"/>
              <a:gd name="connsiteX52" fmla="*/ 379614 w 609188"/>
              <a:gd name="connsiteY52" fmla="*/ 438925 h 608282"/>
              <a:gd name="connsiteX53" fmla="*/ 369622 w 609188"/>
              <a:gd name="connsiteY53" fmla="*/ 428955 h 608282"/>
              <a:gd name="connsiteX54" fmla="*/ 369622 w 609188"/>
              <a:gd name="connsiteY54" fmla="*/ 232941 h 608282"/>
              <a:gd name="connsiteX55" fmla="*/ 379614 w 609188"/>
              <a:gd name="connsiteY55" fmla="*/ 223065 h 608282"/>
              <a:gd name="connsiteX56" fmla="*/ 270559 w 609188"/>
              <a:gd name="connsiteY56" fmla="*/ 143327 h 608282"/>
              <a:gd name="connsiteX57" fmla="*/ 338562 w 609188"/>
              <a:gd name="connsiteY57" fmla="*/ 143327 h 608282"/>
              <a:gd name="connsiteX58" fmla="*/ 348452 w 609188"/>
              <a:gd name="connsiteY58" fmla="*/ 153300 h 608282"/>
              <a:gd name="connsiteX59" fmla="*/ 348452 w 609188"/>
              <a:gd name="connsiteY59" fmla="*/ 428953 h 608282"/>
              <a:gd name="connsiteX60" fmla="*/ 338562 w 609188"/>
              <a:gd name="connsiteY60" fmla="*/ 438925 h 608282"/>
              <a:gd name="connsiteX61" fmla="*/ 270559 w 609188"/>
              <a:gd name="connsiteY61" fmla="*/ 438925 h 608282"/>
              <a:gd name="connsiteX62" fmla="*/ 260669 w 609188"/>
              <a:gd name="connsiteY62" fmla="*/ 428953 h 608282"/>
              <a:gd name="connsiteX63" fmla="*/ 260669 w 609188"/>
              <a:gd name="connsiteY63" fmla="*/ 153300 h 608282"/>
              <a:gd name="connsiteX64" fmla="*/ 270559 w 609188"/>
              <a:gd name="connsiteY64" fmla="*/ 143327 h 608282"/>
              <a:gd name="connsiteX65" fmla="*/ 479502 w 609188"/>
              <a:gd name="connsiteY65" fmla="*/ 55614 h 608282"/>
              <a:gd name="connsiteX66" fmla="*/ 591197 w 609188"/>
              <a:gd name="connsiteY66" fmla="*/ 200918 h 608282"/>
              <a:gd name="connsiteX67" fmla="*/ 533937 w 609188"/>
              <a:gd name="connsiteY67" fmla="*/ 221796 h 608282"/>
              <a:gd name="connsiteX68" fmla="*/ 497773 w 609188"/>
              <a:gd name="connsiteY68" fmla="*/ 156527 h 608282"/>
              <a:gd name="connsiteX69" fmla="*/ 444562 w 609188"/>
              <a:gd name="connsiteY69" fmla="*/ 105365 h 608282"/>
              <a:gd name="connsiteX70" fmla="*/ 479502 w 609188"/>
              <a:gd name="connsiteY70" fmla="*/ 55614 h 608282"/>
              <a:gd name="connsiteX71" fmla="*/ 288666 w 609188"/>
              <a:gd name="connsiteY71" fmla="*/ 288 h 608282"/>
              <a:gd name="connsiteX72" fmla="*/ 433624 w 609188"/>
              <a:gd name="connsiteY72" fmla="*/ 28486 h 608282"/>
              <a:gd name="connsiteX73" fmla="*/ 407906 w 609188"/>
              <a:gd name="connsiteY73" fmla="*/ 83707 h 608282"/>
              <a:gd name="connsiteX74" fmla="*/ 60668 w 609188"/>
              <a:gd name="connsiteY74" fmla="*/ 283893 h 608282"/>
              <a:gd name="connsiteX75" fmla="*/ 0 w 609188"/>
              <a:gd name="connsiteY75" fmla="*/ 278625 h 608282"/>
              <a:gd name="connsiteX76" fmla="*/ 148655 w 609188"/>
              <a:gd name="connsiteY76" fmla="*/ 43632 h 608282"/>
              <a:gd name="connsiteX77" fmla="*/ 288666 w 609188"/>
              <a:gd name="connsiteY77" fmla="*/ 288 h 60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9188" h="608282">
                <a:moveTo>
                  <a:pt x="171660" y="403653"/>
                </a:moveTo>
                <a:lnTo>
                  <a:pt x="171660" y="419078"/>
                </a:lnTo>
                <a:lnTo>
                  <a:pt x="187106" y="419078"/>
                </a:lnTo>
                <a:close/>
                <a:moveTo>
                  <a:pt x="171660" y="372330"/>
                </a:moveTo>
                <a:lnTo>
                  <a:pt x="171660" y="387944"/>
                </a:lnTo>
                <a:lnTo>
                  <a:pt x="202742" y="419078"/>
                </a:lnTo>
                <a:lnTo>
                  <a:pt x="202742" y="419172"/>
                </a:lnTo>
                <a:lnTo>
                  <a:pt x="218565" y="419172"/>
                </a:lnTo>
                <a:close/>
                <a:moveTo>
                  <a:pt x="171660" y="340820"/>
                </a:moveTo>
                <a:lnTo>
                  <a:pt x="171660" y="356528"/>
                </a:lnTo>
                <a:lnTo>
                  <a:pt x="219695" y="404499"/>
                </a:lnTo>
                <a:lnTo>
                  <a:pt x="219695" y="388885"/>
                </a:lnTo>
                <a:close/>
                <a:moveTo>
                  <a:pt x="59720" y="326514"/>
                </a:moveTo>
                <a:cubicBezTo>
                  <a:pt x="81291" y="454325"/>
                  <a:pt x="155424" y="528153"/>
                  <a:pt x="282968" y="549502"/>
                </a:cubicBezTo>
                <a:cubicBezTo>
                  <a:pt x="281367" y="568500"/>
                  <a:pt x="279577" y="588250"/>
                  <a:pt x="277881" y="608282"/>
                </a:cubicBezTo>
                <a:cubicBezTo>
                  <a:pt x="114543" y="595021"/>
                  <a:pt x="6215" y="455548"/>
                  <a:pt x="1694" y="331499"/>
                </a:cubicBezTo>
                <a:cubicBezTo>
                  <a:pt x="21287" y="329806"/>
                  <a:pt x="40880" y="328113"/>
                  <a:pt x="59720" y="326514"/>
                </a:cubicBezTo>
                <a:close/>
                <a:moveTo>
                  <a:pt x="171660" y="309498"/>
                </a:moveTo>
                <a:lnTo>
                  <a:pt x="171660" y="325112"/>
                </a:lnTo>
                <a:lnTo>
                  <a:pt x="219695" y="373177"/>
                </a:lnTo>
                <a:lnTo>
                  <a:pt x="219695" y="357469"/>
                </a:lnTo>
                <a:close/>
                <a:moveTo>
                  <a:pt x="172884" y="295013"/>
                </a:moveTo>
                <a:lnTo>
                  <a:pt x="219695" y="341855"/>
                </a:lnTo>
                <a:lnTo>
                  <a:pt x="219695" y="326147"/>
                </a:lnTo>
                <a:lnTo>
                  <a:pt x="188613" y="295013"/>
                </a:lnTo>
                <a:close/>
                <a:moveTo>
                  <a:pt x="204249" y="294919"/>
                </a:moveTo>
                <a:lnTo>
                  <a:pt x="219695" y="310345"/>
                </a:lnTo>
                <a:lnTo>
                  <a:pt x="219695" y="294919"/>
                </a:lnTo>
                <a:close/>
                <a:moveTo>
                  <a:pt x="161676" y="275072"/>
                </a:moveTo>
                <a:lnTo>
                  <a:pt x="229679" y="275072"/>
                </a:lnTo>
                <a:cubicBezTo>
                  <a:pt x="235142" y="275072"/>
                  <a:pt x="239569" y="279493"/>
                  <a:pt x="239569" y="285043"/>
                </a:cubicBezTo>
                <a:lnTo>
                  <a:pt x="239569" y="428955"/>
                </a:lnTo>
                <a:cubicBezTo>
                  <a:pt x="239569" y="434504"/>
                  <a:pt x="235142" y="438925"/>
                  <a:pt x="229679" y="438925"/>
                </a:cubicBezTo>
                <a:lnTo>
                  <a:pt x="161676" y="438925"/>
                </a:lnTo>
                <a:cubicBezTo>
                  <a:pt x="156213" y="438925"/>
                  <a:pt x="151786" y="434504"/>
                  <a:pt x="151786" y="428955"/>
                </a:cubicBezTo>
                <a:lnTo>
                  <a:pt x="151786" y="285043"/>
                </a:lnTo>
                <a:cubicBezTo>
                  <a:pt x="151786" y="279493"/>
                  <a:pt x="156213" y="275072"/>
                  <a:pt x="161676" y="275072"/>
                </a:cubicBezTo>
                <a:close/>
                <a:moveTo>
                  <a:pt x="604800" y="252350"/>
                </a:moveTo>
                <a:cubicBezTo>
                  <a:pt x="637770" y="453549"/>
                  <a:pt x="478948" y="602168"/>
                  <a:pt x="330770" y="607435"/>
                </a:cubicBezTo>
                <a:cubicBezTo>
                  <a:pt x="328980" y="587870"/>
                  <a:pt x="327379" y="568305"/>
                  <a:pt x="325589" y="548176"/>
                </a:cubicBezTo>
                <a:cubicBezTo>
                  <a:pt x="396428" y="540463"/>
                  <a:pt x="454267" y="509704"/>
                  <a:pt x="497411" y="453926"/>
                </a:cubicBezTo>
                <a:cubicBezTo>
                  <a:pt x="541026" y="397864"/>
                  <a:pt x="555627" y="333902"/>
                  <a:pt x="545077" y="262791"/>
                </a:cubicBezTo>
                <a:cubicBezTo>
                  <a:pt x="565518" y="259217"/>
                  <a:pt x="585112" y="255736"/>
                  <a:pt x="604800" y="252350"/>
                </a:cubicBezTo>
                <a:close/>
                <a:moveTo>
                  <a:pt x="389512" y="243005"/>
                </a:moveTo>
                <a:lnTo>
                  <a:pt x="389512" y="419079"/>
                </a:lnTo>
                <a:lnTo>
                  <a:pt x="437681" y="419079"/>
                </a:lnTo>
                <a:lnTo>
                  <a:pt x="437681" y="243005"/>
                </a:lnTo>
                <a:close/>
                <a:moveTo>
                  <a:pt x="379614" y="223065"/>
                </a:moveTo>
                <a:lnTo>
                  <a:pt x="447578" y="223065"/>
                </a:lnTo>
                <a:cubicBezTo>
                  <a:pt x="453140" y="223065"/>
                  <a:pt x="457476" y="227486"/>
                  <a:pt x="457476" y="232941"/>
                </a:cubicBezTo>
                <a:lnTo>
                  <a:pt x="457476" y="428955"/>
                </a:lnTo>
                <a:cubicBezTo>
                  <a:pt x="457476" y="434504"/>
                  <a:pt x="453140" y="438925"/>
                  <a:pt x="447578" y="438925"/>
                </a:cubicBezTo>
                <a:lnTo>
                  <a:pt x="379614" y="438925"/>
                </a:lnTo>
                <a:cubicBezTo>
                  <a:pt x="374052" y="438925"/>
                  <a:pt x="369622" y="434504"/>
                  <a:pt x="369622" y="428955"/>
                </a:cubicBezTo>
                <a:lnTo>
                  <a:pt x="369622" y="232941"/>
                </a:lnTo>
                <a:cubicBezTo>
                  <a:pt x="369622" y="227486"/>
                  <a:pt x="374052" y="223065"/>
                  <a:pt x="379614" y="223065"/>
                </a:cubicBezTo>
                <a:close/>
                <a:moveTo>
                  <a:pt x="270559" y="143327"/>
                </a:moveTo>
                <a:lnTo>
                  <a:pt x="338562" y="143327"/>
                </a:lnTo>
                <a:cubicBezTo>
                  <a:pt x="344025" y="143327"/>
                  <a:pt x="348452" y="147749"/>
                  <a:pt x="348452" y="153300"/>
                </a:cubicBezTo>
                <a:lnTo>
                  <a:pt x="348452" y="428953"/>
                </a:lnTo>
                <a:cubicBezTo>
                  <a:pt x="348452" y="434503"/>
                  <a:pt x="344025" y="438925"/>
                  <a:pt x="338562" y="438925"/>
                </a:cubicBezTo>
                <a:lnTo>
                  <a:pt x="270559" y="438925"/>
                </a:lnTo>
                <a:cubicBezTo>
                  <a:pt x="265096" y="438925"/>
                  <a:pt x="260669" y="434503"/>
                  <a:pt x="260669" y="428953"/>
                </a:cubicBezTo>
                <a:lnTo>
                  <a:pt x="260669" y="153300"/>
                </a:lnTo>
                <a:cubicBezTo>
                  <a:pt x="260669" y="147749"/>
                  <a:pt x="265096" y="143327"/>
                  <a:pt x="270559" y="143327"/>
                </a:cubicBezTo>
                <a:close/>
                <a:moveTo>
                  <a:pt x="479502" y="55614"/>
                </a:moveTo>
                <a:cubicBezTo>
                  <a:pt x="531677" y="93139"/>
                  <a:pt x="568594" y="140915"/>
                  <a:pt x="591197" y="200918"/>
                </a:cubicBezTo>
                <a:cubicBezTo>
                  <a:pt x="571608" y="208065"/>
                  <a:pt x="552961" y="214837"/>
                  <a:pt x="533937" y="221796"/>
                </a:cubicBezTo>
                <a:cubicBezTo>
                  <a:pt x="524802" y="197908"/>
                  <a:pt x="513029" y="176277"/>
                  <a:pt x="497773" y="156527"/>
                </a:cubicBezTo>
                <a:cubicBezTo>
                  <a:pt x="482610" y="136871"/>
                  <a:pt x="464622" y="120225"/>
                  <a:pt x="444562" y="105365"/>
                </a:cubicBezTo>
                <a:cubicBezTo>
                  <a:pt x="456334" y="88436"/>
                  <a:pt x="467824" y="72166"/>
                  <a:pt x="479502" y="55614"/>
                </a:cubicBezTo>
                <a:close/>
                <a:moveTo>
                  <a:pt x="288666" y="288"/>
                </a:moveTo>
                <a:cubicBezTo>
                  <a:pt x="336240" y="-1852"/>
                  <a:pt x="384637" y="7932"/>
                  <a:pt x="433624" y="28486"/>
                </a:cubicBezTo>
                <a:cubicBezTo>
                  <a:pt x="424675" y="47677"/>
                  <a:pt x="416290" y="65645"/>
                  <a:pt x="407906" y="83707"/>
                </a:cubicBezTo>
                <a:cubicBezTo>
                  <a:pt x="243236" y="9672"/>
                  <a:pt x="71501" y="128674"/>
                  <a:pt x="60668" y="283893"/>
                </a:cubicBezTo>
                <a:cubicBezTo>
                  <a:pt x="40885" y="282106"/>
                  <a:pt x="21008" y="280507"/>
                  <a:pt x="0" y="278625"/>
                </a:cubicBezTo>
                <a:cubicBezTo>
                  <a:pt x="12341" y="175898"/>
                  <a:pt x="60291" y="96219"/>
                  <a:pt x="148655" y="43632"/>
                </a:cubicBezTo>
                <a:cubicBezTo>
                  <a:pt x="194344" y="16492"/>
                  <a:pt x="241093" y="2428"/>
                  <a:pt x="288666" y="288"/>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椭圆 8"/>
          <p:cNvSpPr/>
          <p:nvPr/>
        </p:nvSpPr>
        <p:spPr>
          <a:xfrm>
            <a:off x="4282379" y="2384586"/>
            <a:ext cx="1255303" cy="1253411"/>
          </a:xfrm>
          <a:custGeom>
            <a:avLst/>
            <a:gdLst>
              <a:gd name="connsiteX0" fmla="*/ 215486 w 608485"/>
              <a:gd name="connsiteY0" fmla="*/ 518945 h 607568"/>
              <a:gd name="connsiteX1" fmla="*/ 215486 w 608485"/>
              <a:gd name="connsiteY1" fmla="*/ 582260 h 607568"/>
              <a:gd name="connsiteX2" fmla="*/ 392999 w 608485"/>
              <a:gd name="connsiteY2" fmla="*/ 582260 h 607568"/>
              <a:gd name="connsiteX3" fmla="*/ 392999 w 608485"/>
              <a:gd name="connsiteY3" fmla="*/ 518945 h 607568"/>
              <a:gd name="connsiteX4" fmla="*/ 25346 w 608485"/>
              <a:gd name="connsiteY4" fmla="*/ 443022 h 607568"/>
              <a:gd name="connsiteX5" fmla="*/ 25346 w 608485"/>
              <a:gd name="connsiteY5" fmla="*/ 493637 h 607568"/>
              <a:gd name="connsiteX6" fmla="*/ 583139 w 608485"/>
              <a:gd name="connsiteY6" fmla="*/ 493637 h 607568"/>
              <a:gd name="connsiteX7" fmla="*/ 583139 w 608485"/>
              <a:gd name="connsiteY7" fmla="*/ 443022 h 607568"/>
              <a:gd name="connsiteX8" fmla="*/ 101412 w 608485"/>
              <a:gd name="connsiteY8" fmla="*/ 329093 h 607568"/>
              <a:gd name="connsiteX9" fmla="*/ 88785 w 608485"/>
              <a:gd name="connsiteY9" fmla="*/ 341701 h 607568"/>
              <a:gd name="connsiteX10" fmla="*/ 101412 w 608485"/>
              <a:gd name="connsiteY10" fmla="*/ 354403 h 607568"/>
              <a:gd name="connsiteX11" fmla="*/ 114131 w 608485"/>
              <a:gd name="connsiteY11" fmla="*/ 341701 h 607568"/>
              <a:gd name="connsiteX12" fmla="*/ 101412 w 608485"/>
              <a:gd name="connsiteY12" fmla="*/ 329093 h 607568"/>
              <a:gd name="connsiteX13" fmla="*/ 393037 w 608485"/>
              <a:gd name="connsiteY13" fmla="*/ 202546 h 607568"/>
              <a:gd name="connsiteX14" fmla="*/ 380317 w 608485"/>
              <a:gd name="connsiteY14" fmla="*/ 215154 h 607568"/>
              <a:gd name="connsiteX15" fmla="*/ 393037 w 608485"/>
              <a:gd name="connsiteY15" fmla="*/ 227855 h 607568"/>
              <a:gd name="connsiteX16" fmla="*/ 405664 w 608485"/>
              <a:gd name="connsiteY16" fmla="*/ 215154 h 607568"/>
              <a:gd name="connsiteX17" fmla="*/ 393037 w 608485"/>
              <a:gd name="connsiteY17" fmla="*/ 202546 h 607568"/>
              <a:gd name="connsiteX18" fmla="*/ 228238 w 608485"/>
              <a:gd name="connsiteY18" fmla="*/ 202546 h 607568"/>
              <a:gd name="connsiteX19" fmla="*/ 215518 w 608485"/>
              <a:gd name="connsiteY19" fmla="*/ 215154 h 607568"/>
              <a:gd name="connsiteX20" fmla="*/ 228238 w 608485"/>
              <a:gd name="connsiteY20" fmla="*/ 227855 h 607568"/>
              <a:gd name="connsiteX21" fmla="*/ 240864 w 608485"/>
              <a:gd name="connsiteY21" fmla="*/ 215154 h 607568"/>
              <a:gd name="connsiteX22" fmla="*/ 228238 w 608485"/>
              <a:gd name="connsiteY22" fmla="*/ 202546 h 607568"/>
              <a:gd name="connsiteX23" fmla="*/ 507051 w 608485"/>
              <a:gd name="connsiteY23" fmla="*/ 88607 h 607568"/>
              <a:gd name="connsiteX24" fmla="*/ 494424 w 608485"/>
              <a:gd name="connsiteY24" fmla="*/ 101215 h 607568"/>
              <a:gd name="connsiteX25" fmla="*/ 507051 w 608485"/>
              <a:gd name="connsiteY25" fmla="*/ 113916 h 607568"/>
              <a:gd name="connsiteX26" fmla="*/ 519770 w 608485"/>
              <a:gd name="connsiteY26" fmla="*/ 101215 h 607568"/>
              <a:gd name="connsiteX27" fmla="*/ 507051 w 608485"/>
              <a:gd name="connsiteY27" fmla="*/ 88607 h 607568"/>
              <a:gd name="connsiteX28" fmla="*/ 507051 w 608485"/>
              <a:gd name="connsiteY28" fmla="*/ 63297 h 607568"/>
              <a:gd name="connsiteX29" fmla="*/ 545117 w 608485"/>
              <a:gd name="connsiteY29" fmla="*/ 101215 h 607568"/>
              <a:gd name="connsiteX30" fmla="*/ 507051 w 608485"/>
              <a:gd name="connsiteY30" fmla="*/ 139226 h 607568"/>
              <a:gd name="connsiteX31" fmla="*/ 490803 w 608485"/>
              <a:gd name="connsiteY31" fmla="*/ 135424 h 607568"/>
              <a:gd name="connsiteX32" fmla="*/ 427204 w 608485"/>
              <a:gd name="connsiteY32" fmla="*/ 198930 h 607568"/>
              <a:gd name="connsiteX33" fmla="*/ 431011 w 608485"/>
              <a:gd name="connsiteY33" fmla="*/ 215154 h 607568"/>
              <a:gd name="connsiteX34" fmla="*/ 393037 w 608485"/>
              <a:gd name="connsiteY34" fmla="*/ 253165 h 607568"/>
              <a:gd name="connsiteX35" fmla="*/ 357292 w 608485"/>
              <a:gd name="connsiteY35" fmla="*/ 227855 h 607568"/>
              <a:gd name="connsiteX36" fmla="*/ 263890 w 608485"/>
              <a:gd name="connsiteY36" fmla="*/ 227855 h 607568"/>
              <a:gd name="connsiteX37" fmla="*/ 228238 w 608485"/>
              <a:gd name="connsiteY37" fmla="*/ 253165 h 607568"/>
              <a:gd name="connsiteX38" fmla="*/ 211897 w 608485"/>
              <a:gd name="connsiteY38" fmla="*/ 249364 h 607568"/>
              <a:gd name="connsiteX39" fmla="*/ 135671 w 608485"/>
              <a:gd name="connsiteY39" fmla="*/ 325477 h 607568"/>
              <a:gd name="connsiteX40" fmla="*/ 139478 w 608485"/>
              <a:gd name="connsiteY40" fmla="*/ 341701 h 607568"/>
              <a:gd name="connsiteX41" fmla="*/ 101412 w 608485"/>
              <a:gd name="connsiteY41" fmla="*/ 379712 h 607568"/>
              <a:gd name="connsiteX42" fmla="*/ 63438 w 608485"/>
              <a:gd name="connsiteY42" fmla="*/ 341701 h 607568"/>
              <a:gd name="connsiteX43" fmla="*/ 101412 w 608485"/>
              <a:gd name="connsiteY43" fmla="*/ 303784 h 607568"/>
              <a:gd name="connsiteX44" fmla="*/ 117752 w 608485"/>
              <a:gd name="connsiteY44" fmla="*/ 307585 h 607568"/>
              <a:gd name="connsiteX45" fmla="*/ 193978 w 608485"/>
              <a:gd name="connsiteY45" fmla="*/ 231471 h 607568"/>
              <a:gd name="connsiteX46" fmla="*/ 190171 w 608485"/>
              <a:gd name="connsiteY46" fmla="*/ 215154 h 607568"/>
              <a:gd name="connsiteX47" fmla="*/ 228238 w 608485"/>
              <a:gd name="connsiteY47" fmla="*/ 177143 h 607568"/>
              <a:gd name="connsiteX48" fmla="*/ 263890 w 608485"/>
              <a:gd name="connsiteY48" fmla="*/ 202546 h 607568"/>
              <a:gd name="connsiteX49" fmla="*/ 357292 w 608485"/>
              <a:gd name="connsiteY49" fmla="*/ 202546 h 607568"/>
              <a:gd name="connsiteX50" fmla="*/ 393037 w 608485"/>
              <a:gd name="connsiteY50" fmla="*/ 177143 h 607568"/>
              <a:gd name="connsiteX51" fmla="*/ 409285 w 608485"/>
              <a:gd name="connsiteY51" fmla="*/ 181037 h 607568"/>
              <a:gd name="connsiteX52" fmla="*/ 472884 w 608485"/>
              <a:gd name="connsiteY52" fmla="*/ 117532 h 607568"/>
              <a:gd name="connsiteX53" fmla="*/ 469077 w 608485"/>
              <a:gd name="connsiteY53" fmla="*/ 101215 h 607568"/>
              <a:gd name="connsiteX54" fmla="*/ 507051 w 608485"/>
              <a:gd name="connsiteY54" fmla="*/ 63297 h 607568"/>
              <a:gd name="connsiteX55" fmla="*/ 25346 w 608485"/>
              <a:gd name="connsiteY55" fmla="*/ 25308 h 607568"/>
              <a:gd name="connsiteX56" fmla="*/ 25346 w 608485"/>
              <a:gd name="connsiteY56" fmla="*/ 417715 h 607568"/>
              <a:gd name="connsiteX57" fmla="*/ 583139 w 608485"/>
              <a:gd name="connsiteY57" fmla="*/ 417715 h 607568"/>
              <a:gd name="connsiteX58" fmla="*/ 583139 w 608485"/>
              <a:gd name="connsiteY58" fmla="*/ 25308 h 607568"/>
              <a:gd name="connsiteX59" fmla="*/ 0 w 608485"/>
              <a:gd name="connsiteY59" fmla="*/ 0 h 607568"/>
              <a:gd name="connsiteX60" fmla="*/ 608485 w 608485"/>
              <a:gd name="connsiteY60" fmla="*/ 0 h 607568"/>
              <a:gd name="connsiteX61" fmla="*/ 608485 w 608485"/>
              <a:gd name="connsiteY61" fmla="*/ 518945 h 607568"/>
              <a:gd name="connsiteX62" fmla="*/ 418345 w 608485"/>
              <a:gd name="connsiteY62" fmla="*/ 518945 h 607568"/>
              <a:gd name="connsiteX63" fmla="*/ 418345 w 608485"/>
              <a:gd name="connsiteY63" fmla="*/ 582260 h 607568"/>
              <a:gd name="connsiteX64" fmla="*/ 469037 w 608485"/>
              <a:gd name="connsiteY64" fmla="*/ 582260 h 607568"/>
              <a:gd name="connsiteX65" fmla="*/ 469037 w 608485"/>
              <a:gd name="connsiteY65" fmla="*/ 607568 h 607568"/>
              <a:gd name="connsiteX66" fmla="*/ 139448 w 608485"/>
              <a:gd name="connsiteY66" fmla="*/ 607568 h 607568"/>
              <a:gd name="connsiteX67" fmla="*/ 139448 w 608485"/>
              <a:gd name="connsiteY67" fmla="*/ 582260 h 607568"/>
              <a:gd name="connsiteX68" fmla="*/ 190140 w 608485"/>
              <a:gd name="connsiteY68" fmla="*/ 582260 h 607568"/>
              <a:gd name="connsiteX69" fmla="*/ 190140 w 608485"/>
              <a:gd name="connsiteY69" fmla="*/ 518945 h 607568"/>
              <a:gd name="connsiteX70" fmla="*/ 0 w 608485"/>
              <a:gd name="connsiteY70" fmla="*/ 518945 h 607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8485" h="607568">
                <a:moveTo>
                  <a:pt x="215486" y="518945"/>
                </a:moveTo>
                <a:lnTo>
                  <a:pt x="215486" y="582260"/>
                </a:lnTo>
                <a:lnTo>
                  <a:pt x="392999" y="582260"/>
                </a:lnTo>
                <a:lnTo>
                  <a:pt x="392999" y="518945"/>
                </a:lnTo>
                <a:close/>
                <a:moveTo>
                  <a:pt x="25346" y="443022"/>
                </a:moveTo>
                <a:lnTo>
                  <a:pt x="25346" y="493637"/>
                </a:lnTo>
                <a:lnTo>
                  <a:pt x="583139" y="493637"/>
                </a:lnTo>
                <a:lnTo>
                  <a:pt x="583139" y="443022"/>
                </a:lnTo>
                <a:close/>
                <a:moveTo>
                  <a:pt x="101412" y="329093"/>
                </a:moveTo>
                <a:cubicBezTo>
                  <a:pt x="94448" y="329093"/>
                  <a:pt x="88785" y="334748"/>
                  <a:pt x="88785" y="341701"/>
                </a:cubicBezTo>
                <a:cubicBezTo>
                  <a:pt x="88785" y="348747"/>
                  <a:pt x="94448" y="354403"/>
                  <a:pt x="101412" y="354403"/>
                </a:cubicBezTo>
                <a:cubicBezTo>
                  <a:pt x="108468" y="354403"/>
                  <a:pt x="114131" y="348747"/>
                  <a:pt x="114131" y="341701"/>
                </a:cubicBezTo>
                <a:cubicBezTo>
                  <a:pt x="114131" y="334748"/>
                  <a:pt x="108468" y="329093"/>
                  <a:pt x="101412" y="329093"/>
                </a:cubicBezTo>
                <a:close/>
                <a:moveTo>
                  <a:pt x="393037" y="202546"/>
                </a:moveTo>
                <a:cubicBezTo>
                  <a:pt x="385981" y="202546"/>
                  <a:pt x="380317" y="208201"/>
                  <a:pt x="380317" y="215154"/>
                </a:cubicBezTo>
                <a:cubicBezTo>
                  <a:pt x="380317" y="222107"/>
                  <a:pt x="385981" y="227855"/>
                  <a:pt x="393037" y="227855"/>
                </a:cubicBezTo>
                <a:cubicBezTo>
                  <a:pt x="400001" y="227855"/>
                  <a:pt x="405664" y="222107"/>
                  <a:pt x="405664" y="215154"/>
                </a:cubicBezTo>
                <a:cubicBezTo>
                  <a:pt x="405664" y="208201"/>
                  <a:pt x="400001" y="202546"/>
                  <a:pt x="393037" y="202546"/>
                </a:cubicBezTo>
                <a:close/>
                <a:moveTo>
                  <a:pt x="228238" y="202546"/>
                </a:moveTo>
                <a:cubicBezTo>
                  <a:pt x="221181" y="202546"/>
                  <a:pt x="215518" y="208201"/>
                  <a:pt x="215518" y="215154"/>
                </a:cubicBezTo>
                <a:cubicBezTo>
                  <a:pt x="215518" y="222107"/>
                  <a:pt x="221181" y="227855"/>
                  <a:pt x="228238" y="227855"/>
                </a:cubicBezTo>
                <a:cubicBezTo>
                  <a:pt x="235201" y="227855"/>
                  <a:pt x="240864" y="222107"/>
                  <a:pt x="240864" y="215154"/>
                </a:cubicBezTo>
                <a:cubicBezTo>
                  <a:pt x="240864" y="208201"/>
                  <a:pt x="235201" y="202546"/>
                  <a:pt x="228238" y="202546"/>
                </a:cubicBezTo>
                <a:close/>
                <a:moveTo>
                  <a:pt x="507051" y="88607"/>
                </a:moveTo>
                <a:cubicBezTo>
                  <a:pt x="500087" y="88607"/>
                  <a:pt x="494424" y="94262"/>
                  <a:pt x="494424" y="101215"/>
                </a:cubicBezTo>
                <a:cubicBezTo>
                  <a:pt x="494424" y="108261"/>
                  <a:pt x="500087" y="113916"/>
                  <a:pt x="507051" y="113916"/>
                </a:cubicBezTo>
                <a:cubicBezTo>
                  <a:pt x="514107" y="113916"/>
                  <a:pt x="519770" y="108261"/>
                  <a:pt x="519770" y="101215"/>
                </a:cubicBezTo>
                <a:cubicBezTo>
                  <a:pt x="519770" y="94262"/>
                  <a:pt x="514107" y="88607"/>
                  <a:pt x="507051" y="88607"/>
                </a:cubicBezTo>
                <a:close/>
                <a:moveTo>
                  <a:pt x="507051" y="63297"/>
                </a:moveTo>
                <a:cubicBezTo>
                  <a:pt x="528034" y="63297"/>
                  <a:pt x="545117" y="80263"/>
                  <a:pt x="545117" y="101215"/>
                </a:cubicBezTo>
                <a:cubicBezTo>
                  <a:pt x="545117" y="122167"/>
                  <a:pt x="528034" y="139226"/>
                  <a:pt x="507051" y="139226"/>
                </a:cubicBezTo>
                <a:cubicBezTo>
                  <a:pt x="501201" y="139226"/>
                  <a:pt x="495724" y="137742"/>
                  <a:pt x="490803" y="135424"/>
                </a:cubicBezTo>
                <a:lnTo>
                  <a:pt x="427204" y="198930"/>
                </a:lnTo>
                <a:cubicBezTo>
                  <a:pt x="429618" y="203844"/>
                  <a:pt x="431011" y="209313"/>
                  <a:pt x="431011" y="215154"/>
                </a:cubicBezTo>
                <a:cubicBezTo>
                  <a:pt x="431011" y="236106"/>
                  <a:pt x="413927" y="253165"/>
                  <a:pt x="393037" y="253165"/>
                </a:cubicBezTo>
                <a:cubicBezTo>
                  <a:pt x="376511" y="253165"/>
                  <a:pt x="362584" y="242503"/>
                  <a:pt x="357292" y="227855"/>
                </a:cubicBezTo>
                <a:lnTo>
                  <a:pt x="263890" y="227855"/>
                </a:lnTo>
                <a:cubicBezTo>
                  <a:pt x="258598" y="242503"/>
                  <a:pt x="244671" y="253165"/>
                  <a:pt x="228238" y="253165"/>
                </a:cubicBezTo>
                <a:cubicBezTo>
                  <a:pt x="222388" y="253165"/>
                  <a:pt x="216818" y="251681"/>
                  <a:pt x="211897" y="249364"/>
                </a:cubicBezTo>
                <a:lnTo>
                  <a:pt x="135671" y="325477"/>
                </a:lnTo>
                <a:cubicBezTo>
                  <a:pt x="137992" y="330391"/>
                  <a:pt x="139478" y="335861"/>
                  <a:pt x="139478" y="341701"/>
                </a:cubicBezTo>
                <a:cubicBezTo>
                  <a:pt x="139478" y="362654"/>
                  <a:pt x="122394" y="379712"/>
                  <a:pt x="101412" y="379712"/>
                </a:cubicBezTo>
                <a:cubicBezTo>
                  <a:pt x="80429" y="379712"/>
                  <a:pt x="63438" y="362654"/>
                  <a:pt x="63438" y="341701"/>
                </a:cubicBezTo>
                <a:cubicBezTo>
                  <a:pt x="63438" y="320842"/>
                  <a:pt x="80429" y="303784"/>
                  <a:pt x="101412" y="303784"/>
                </a:cubicBezTo>
                <a:cubicBezTo>
                  <a:pt x="107261" y="303784"/>
                  <a:pt x="112739" y="305174"/>
                  <a:pt x="117752" y="307585"/>
                </a:cubicBezTo>
                <a:lnTo>
                  <a:pt x="193978" y="231471"/>
                </a:lnTo>
                <a:cubicBezTo>
                  <a:pt x="191564" y="226464"/>
                  <a:pt x="190171" y="220995"/>
                  <a:pt x="190171" y="215154"/>
                </a:cubicBezTo>
                <a:cubicBezTo>
                  <a:pt x="190171" y="194202"/>
                  <a:pt x="207255" y="177143"/>
                  <a:pt x="228238" y="177143"/>
                </a:cubicBezTo>
                <a:cubicBezTo>
                  <a:pt x="244671" y="177143"/>
                  <a:pt x="258598" y="187805"/>
                  <a:pt x="263890" y="202546"/>
                </a:cubicBezTo>
                <a:lnTo>
                  <a:pt x="357292" y="202546"/>
                </a:lnTo>
                <a:cubicBezTo>
                  <a:pt x="362584" y="187805"/>
                  <a:pt x="376511" y="177143"/>
                  <a:pt x="393037" y="177143"/>
                </a:cubicBezTo>
                <a:cubicBezTo>
                  <a:pt x="398886" y="177143"/>
                  <a:pt x="404364" y="178627"/>
                  <a:pt x="409285" y="181037"/>
                </a:cubicBezTo>
                <a:lnTo>
                  <a:pt x="472884" y="117532"/>
                </a:lnTo>
                <a:cubicBezTo>
                  <a:pt x="470470" y="112525"/>
                  <a:pt x="469077" y="107056"/>
                  <a:pt x="469077" y="101215"/>
                </a:cubicBezTo>
                <a:cubicBezTo>
                  <a:pt x="469077" y="80263"/>
                  <a:pt x="486068" y="63297"/>
                  <a:pt x="507051" y="63297"/>
                </a:cubicBezTo>
                <a:close/>
                <a:moveTo>
                  <a:pt x="25346" y="25308"/>
                </a:moveTo>
                <a:lnTo>
                  <a:pt x="25346" y="417715"/>
                </a:lnTo>
                <a:lnTo>
                  <a:pt x="583139" y="417715"/>
                </a:lnTo>
                <a:lnTo>
                  <a:pt x="583139" y="25308"/>
                </a:lnTo>
                <a:close/>
                <a:moveTo>
                  <a:pt x="0" y="0"/>
                </a:moveTo>
                <a:lnTo>
                  <a:pt x="608485" y="0"/>
                </a:lnTo>
                <a:lnTo>
                  <a:pt x="608485" y="518945"/>
                </a:lnTo>
                <a:lnTo>
                  <a:pt x="418345" y="518945"/>
                </a:lnTo>
                <a:lnTo>
                  <a:pt x="418345" y="582260"/>
                </a:lnTo>
                <a:lnTo>
                  <a:pt x="469037" y="582260"/>
                </a:lnTo>
                <a:lnTo>
                  <a:pt x="469037" y="607568"/>
                </a:lnTo>
                <a:lnTo>
                  <a:pt x="139448" y="607568"/>
                </a:lnTo>
                <a:lnTo>
                  <a:pt x="139448" y="582260"/>
                </a:lnTo>
                <a:lnTo>
                  <a:pt x="190140" y="582260"/>
                </a:lnTo>
                <a:lnTo>
                  <a:pt x="190140" y="518945"/>
                </a:lnTo>
                <a:lnTo>
                  <a:pt x="0" y="518945"/>
                </a:ln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椭圆 9"/>
          <p:cNvSpPr/>
          <p:nvPr/>
        </p:nvSpPr>
        <p:spPr>
          <a:xfrm>
            <a:off x="6655950" y="2566444"/>
            <a:ext cx="1255303" cy="889695"/>
          </a:xfrm>
          <a:custGeom>
            <a:avLst/>
            <a:gdLst>
              <a:gd name="T0" fmla="*/ 1115 w 6503"/>
              <a:gd name="T1" fmla="*/ 3323 h 4616"/>
              <a:gd name="T2" fmla="*/ 1115 w 6503"/>
              <a:gd name="T3" fmla="*/ 2798 h 4616"/>
              <a:gd name="T4" fmla="*/ 3439 w 6503"/>
              <a:gd name="T5" fmla="*/ 3060 h 4616"/>
              <a:gd name="T6" fmla="*/ 1545 w 6503"/>
              <a:gd name="T7" fmla="*/ 3060 h 4616"/>
              <a:gd name="T8" fmla="*/ 3439 w 6503"/>
              <a:gd name="T9" fmla="*/ 3060 h 4616"/>
              <a:gd name="T10" fmla="*/ 2428 w 6503"/>
              <a:gd name="T11" fmla="*/ 2732 h 4616"/>
              <a:gd name="T12" fmla="*/ 2588 w 6503"/>
              <a:gd name="T13" fmla="*/ 2740 h 4616"/>
              <a:gd name="T14" fmla="*/ 2652 w 6503"/>
              <a:gd name="T15" fmla="*/ 2860 h 4616"/>
              <a:gd name="T16" fmla="*/ 2864 w 6503"/>
              <a:gd name="T17" fmla="*/ 2822 h 4616"/>
              <a:gd name="T18" fmla="*/ 2603 w 6503"/>
              <a:gd name="T19" fmla="*/ 2522 h 4616"/>
              <a:gd name="T20" fmla="*/ 2573 w 6503"/>
              <a:gd name="T21" fmla="*/ 2359 h 4616"/>
              <a:gd name="T22" fmla="*/ 2436 w 6503"/>
              <a:gd name="T23" fmla="*/ 2388 h 4616"/>
              <a:gd name="T24" fmla="*/ 2236 w 6503"/>
              <a:gd name="T25" fmla="*/ 2608 h 4616"/>
              <a:gd name="T26" fmla="*/ 2232 w 6503"/>
              <a:gd name="T27" fmla="*/ 3023 h 4616"/>
              <a:gd name="T28" fmla="*/ 2587 w 6503"/>
              <a:gd name="T29" fmla="*/ 3227 h 4616"/>
              <a:gd name="T30" fmla="*/ 2587 w 6503"/>
              <a:gd name="T31" fmla="*/ 3399 h 4616"/>
              <a:gd name="T32" fmla="*/ 2403 w 6503"/>
              <a:gd name="T33" fmla="*/ 3390 h 4616"/>
              <a:gd name="T34" fmla="*/ 2329 w 6503"/>
              <a:gd name="T35" fmla="*/ 3258 h 4616"/>
              <a:gd name="T36" fmla="*/ 2117 w 6503"/>
              <a:gd name="T37" fmla="*/ 3296 h 4616"/>
              <a:gd name="T38" fmla="*/ 2436 w 6503"/>
              <a:gd name="T39" fmla="*/ 3612 h 4616"/>
              <a:gd name="T40" fmla="*/ 2465 w 6503"/>
              <a:gd name="T41" fmla="*/ 3763 h 4616"/>
              <a:gd name="T42" fmla="*/ 2603 w 6503"/>
              <a:gd name="T43" fmla="*/ 3734 h 4616"/>
              <a:gd name="T44" fmla="*/ 2781 w 6503"/>
              <a:gd name="T45" fmla="*/ 3522 h 4616"/>
              <a:gd name="T46" fmla="*/ 2783 w 6503"/>
              <a:gd name="T47" fmla="*/ 3107 h 4616"/>
              <a:gd name="T48" fmla="*/ 2429 w 6503"/>
              <a:gd name="T49" fmla="*/ 2896 h 4616"/>
              <a:gd name="T50" fmla="*/ 3868 w 6503"/>
              <a:gd name="T51" fmla="*/ 2798 h 4616"/>
              <a:gd name="T52" fmla="*/ 3868 w 6503"/>
              <a:gd name="T53" fmla="*/ 3323 h 4616"/>
              <a:gd name="T54" fmla="*/ 3868 w 6503"/>
              <a:gd name="T55" fmla="*/ 2798 h 4616"/>
              <a:gd name="T56" fmla="*/ 1919 w 6503"/>
              <a:gd name="T57" fmla="*/ 0 h 4616"/>
              <a:gd name="T58" fmla="*/ 1856 w 6503"/>
              <a:gd name="T59" fmla="*/ 371 h 4616"/>
              <a:gd name="T60" fmla="*/ 1989 w 6503"/>
              <a:gd name="T61" fmla="*/ 371 h 4616"/>
              <a:gd name="T62" fmla="*/ 6132 w 6503"/>
              <a:gd name="T63" fmla="*/ 570 h 4616"/>
              <a:gd name="T64" fmla="*/ 6132 w 6503"/>
              <a:gd name="T65" fmla="*/ 2735 h 4616"/>
              <a:gd name="T66" fmla="*/ 6485 w 6503"/>
              <a:gd name="T67" fmla="*/ 2792 h 4616"/>
              <a:gd name="T68" fmla="*/ 6503 w 6503"/>
              <a:gd name="T69" fmla="*/ 432 h 4616"/>
              <a:gd name="T70" fmla="*/ 5015 w 6503"/>
              <a:gd name="T71" fmla="*/ 1822 h 4616"/>
              <a:gd name="T72" fmla="*/ 4704 w 6503"/>
              <a:gd name="T73" fmla="*/ 4616 h 4616"/>
              <a:gd name="T74" fmla="*/ 0 w 6503"/>
              <a:gd name="T75" fmla="*/ 4306 h 4616"/>
              <a:gd name="T76" fmla="*/ 311 w 6503"/>
              <a:gd name="T77" fmla="*/ 1511 h 4616"/>
              <a:gd name="T78" fmla="*/ 5015 w 6503"/>
              <a:gd name="T79" fmla="*/ 1822 h 4616"/>
              <a:gd name="T80" fmla="*/ 4567 w 6503"/>
              <a:gd name="T81" fmla="*/ 2403 h 4616"/>
              <a:gd name="T82" fmla="*/ 4135 w 6503"/>
              <a:gd name="T83" fmla="*/ 1882 h 4616"/>
              <a:gd name="T84" fmla="*/ 919 w 6503"/>
              <a:gd name="T85" fmla="*/ 1988 h 4616"/>
              <a:gd name="T86" fmla="*/ 369 w 6503"/>
              <a:gd name="T87" fmla="*/ 2415 h 4616"/>
              <a:gd name="T88" fmla="*/ 479 w 6503"/>
              <a:gd name="T89" fmla="*/ 3751 h 4616"/>
              <a:gd name="T90" fmla="*/ 915 w 6503"/>
              <a:gd name="T91" fmla="*/ 4246 h 4616"/>
              <a:gd name="T92" fmla="*/ 4125 w 6503"/>
              <a:gd name="T93" fmla="*/ 4164 h 4616"/>
              <a:gd name="T94" fmla="*/ 4643 w 6503"/>
              <a:gd name="T95" fmla="*/ 3731 h 4616"/>
              <a:gd name="T96" fmla="*/ 4644 w 6503"/>
              <a:gd name="T97" fmla="*/ 2396 h 4616"/>
              <a:gd name="T98" fmla="*/ 1173 w 6503"/>
              <a:gd name="T99" fmla="*/ 756 h 4616"/>
              <a:gd name="T100" fmla="*/ 1111 w 6503"/>
              <a:gd name="T101" fmla="*/ 1127 h 4616"/>
              <a:gd name="T102" fmla="*/ 1244 w 6503"/>
              <a:gd name="T103" fmla="*/ 1127 h 4616"/>
              <a:gd name="T104" fmla="*/ 5387 w 6503"/>
              <a:gd name="T105" fmla="*/ 1326 h 4616"/>
              <a:gd name="T106" fmla="*/ 5387 w 6503"/>
              <a:gd name="T107" fmla="*/ 3491 h 4616"/>
              <a:gd name="T108" fmla="*/ 5757 w 6503"/>
              <a:gd name="T109" fmla="*/ 3428 h 4616"/>
              <a:gd name="T110" fmla="*/ 5324 w 6503"/>
              <a:gd name="T111" fmla="*/ 756 h 4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503" h="4616">
                <a:moveTo>
                  <a:pt x="1377" y="3060"/>
                </a:moveTo>
                <a:cubicBezTo>
                  <a:pt x="1377" y="3206"/>
                  <a:pt x="1260" y="3323"/>
                  <a:pt x="1115" y="3323"/>
                </a:cubicBezTo>
                <a:cubicBezTo>
                  <a:pt x="969" y="3323"/>
                  <a:pt x="852" y="3206"/>
                  <a:pt x="852" y="3060"/>
                </a:cubicBezTo>
                <a:cubicBezTo>
                  <a:pt x="852" y="2915"/>
                  <a:pt x="969" y="2798"/>
                  <a:pt x="1115" y="2798"/>
                </a:cubicBezTo>
                <a:cubicBezTo>
                  <a:pt x="1260" y="2798"/>
                  <a:pt x="1377" y="2915"/>
                  <a:pt x="1377" y="3060"/>
                </a:cubicBezTo>
                <a:close/>
                <a:moveTo>
                  <a:pt x="3439" y="3060"/>
                </a:moveTo>
                <a:cubicBezTo>
                  <a:pt x="3439" y="3583"/>
                  <a:pt x="3015" y="4007"/>
                  <a:pt x="2492" y="4007"/>
                </a:cubicBezTo>
                <a:cubicBezTo>
                  <a:pt x="1969" y="4007"/>
                  <a:pt x="1545" y="3583"/>
                  <a:pt x="1545" y="3060"/>
                </a:cubicBezTo>
                <a:cubicBezTo>
                  <a:pt x="1545" y="2538"/>
                  <a:pt x="1969" y="2114"/>
                  <a:pt x="2492" y="2114"/>
                </a:cubicBezTo>
                <a:cubicBezTo>
                  <a:pt x="3015" y="2114"/>
                  <a:pt x="3439" y="2538"/>
                  <a:pt x="3439" y="3060"/>
                </a:cubicBezTo>
                <a:close/>
                <a:moveTo>
                  <a:pt x="2403" y="2815"/>
                </a:moveTo>
                <a:cubicBezTo>
                  <a:pt x="2403" y="2782"/>
                  <a:pt x="2411" y="2754"/>
                  <a:pt x="2428" y="2732"/>
                </a:cubicBezTo>
                <a:cubicBezTo>
                  <a:pt x="2445" y="2711"/>
                  <a:pt x="2471" y="2700"/>
                  <a:pt x="2505" y="2700"/>
                </a:cubicBezTo>
                <a:cubicBezTo>
                  <a:pt x="2540" y="2700"/>
                  <a:pt x="2568" y="2714"/>
                  <a:pt x="2588" y="2740"/>
                </a:cubicBezTo>
                <a:cubicBezTo>
                  <a:pt x="2604" y="2762"/>
                  <a:pt x="2615" y="2791"/>
                  <a:pt x="2617" y="2830"/>
                </a:cubicBezTo>
                <a:cubicBezTo>
                  <a:pt x="2619" y="2847"/>
                  <a:pt x="2635" y="2860"/>
                  <a:pt x="2652" y="2860"/>
                </a:cubicBezTo>
                <a:lnTo>
                  <a:pt x="2829" y="2858"/>
                </a:lnTo>
                <a:cubicBezTo>
                  <a:pt x="2849" y="2858"/>
                  <a:pt x="2865" y="2842"/>
                  <a:pt x="2864" y="2822"/>
                </a:cubicBezTo>
                <a:cubicBezTo>
                  <a:pt x="2859" y="2744"/>
                  <a:pt x="2835" y="2679"/>
                  <a:pt x="2789" y="2627"/>
                </a:cubicBezTo>
                <a:cubicBezTo>
                  <a:pt x="2743" y="2572"/>
                  <a:pt x="2680" y="2538"/>
                  <a:pt x="2603" y="2522"/>
                </a:cubicBezTo>
                <a:lnTo>
                  <a:pt x="2603" y="2388"/>
                </a:lnTo>
                <a:cubicBezTo>
                  <a:pt x="2603" y="2372"/>
                  <a:pt x="2589" y="2359"/>
                  <a:pt x="2573" y="2359"/>
                </a:cubicBezTo>
                <a:lnTo>
                  <a:pt x="2465" y="2359"/>
                </a:lnTo>
                <a:cubicBezTo>
                  <a:pt x="2449" y="2359"/>
                  <a:pt x="2436" y="2372"/>
                  <a:pt x="2436" y="2388"/>
                </a:cubicBezTo>
                <a:lnTo>
                  <a:pt x="2436" y="2518"/>
                </a:lnTo>
                <a:cubicBezTo>
                  <a:pt x="2355" y="2530"/>
                  <a:pt x="2287" y="2560"/>
                  <a:pt x="2236" y="2608"/>
                </a:cubicBezTo>
                <a:cubicBezTo>
                  <a:pt x="2180" y="2662"/>
                  <a:pt x="2152" y="2731"/>
                  <a:pt x="2152" y="2814"/>
                </a:cubicBezTo>
                <a:cubicBezTo>
                  <a:pt x="2152" y="2906"/>
                  <a:pt x="2179" y="2976"/>
                  <a:pt x="2232" y="3023"/>
                </a:cubicBezTo>
                <a:cubicBezTo>
                  <a:pt x="2285" y="3071"/>
                  <a:pt x="2369" y="3118"/>
                  <a:pt x="2487" y="3164"/>
                </a:cubicBezTo>
                <a:cubicBezTo>
                  <a:pt x="2535" y="3186"/>
                  <a:pt x="2568" y="3206"/>
                  <a:pt x="2587" y="3227"/>
                </a:cubicBezTo>
                <a:cubicBezTo>
                  <a:pt x="2605" y="3248"/>
                  <a:pt x="2615" y="3279"/>
                  <a:pt x="2615" y="3318"/>
                </a:cubicBezTo>
                <a:cubicBezTo>
                  <a:pt x="2615" y="3351"/>
                  <a:pt x="2605" y="3378"/>
                  <a:pt x="2587" y="3399"/>
                </a:cubicBezTo>
                <a:cubicBezTo>
                  <a:pt x="2568" y="3420"/>
                  <a:pt x="2541" y="3430"/>
                  <a:pt x="2507" y="3430"/>
                </a:cubicBezTo>
                <a:cubicBezTo>
                  <a:pt x="2464" y="3430"/>
                  <a:pt x="2429" y="3416"/>
                  <a:pt x="2403" y="3390"/>
                </a:cubicBezTo>
                <a:cubicBezTo>
                  <a:pt x="2381" y="3367"/>
                  <a:pt x="2368" y="3334"/>
                  <a:pt x="2364" y="3288"/>
                </a:cubicBezTo>
                <a:cubicBezTo>
                  <a:pt x="2363" y="3271"/>
                  <a:pt x="2347" y="3258"/>
                  <a:pt x="2329" y="3258"/>
                </a:cubicBezTo>
                <a:lnTo>
                  <a:pt x="2152" y="3260"/>
                </a:lnTo>
                <a:cubicBezTo>
                  <a:pt x="2133" y="3260"/>
                  <a:pt x="2117" y="3276"/>
                  <a:pt x="2117" y="3296"/>
                </a:cubicBezTo>
                <a:cubicBezTo>
                  <a:pt x="2121" y="3390"/>
                  <a:pt x="2152" y="3463"/>
                  <a:pt x="2208" y="3514"/>
                </a:cubicBezTo>
                <a:cubicBezTo>
                  <a:pt x="2269" y="3568"/>
                  <a:pt x="2345" y="3602"/>
                  <a:pt x="2436" y="3612"/>
                </a:cubicBezTo>
                <a:lnTo>
                  <a:pt x="2436" y="3734"/>
                </a:lnTo>
                <a:cubicBezTo>
                  <a:pt x="2436" y="3750"/>
                  <a:pt x="2449" y="3763"/>
                  <a:pt x="2465" y="3763"/>
                </a:cubicBezTo>
                <a:lnTo>
                  <a:pt x="2573" y="3763"/>
                </a:lnTo>
                <a:cubicBezTo>
                  <a:pt x="2589" y="3763"/>
                  <a:pt x="2603" y="3750"/>
                  <a:pt x="2603" y="3734"/>
                </a:cubicBezTo>
                <a:lnTo>
                  <a:pt x="2603" y="3608"/>
                </a:lnTo>
                <a:cubicBezTo>
                  <a:pt x="2676" y="3595"/>
                  <a:pt x="2735" y="3566"/>
                  <a:pt x="2781" y="3522"/>
                </a:cubicBezTo>
                <a:cubicBezTo>
                  <a:pt x="2835" y="3470"/>
                  <a:pt x="2863" y="3400"/>
                  <a:pt x="2863" y="3315"/>
                </a:cubicBezTo>
                <a:cubicBezTo>
                  <a:pt x="2863" y="3224"/>
                  <a:pt x="2836" y="3155"/>
                  <a:pt x="2783" y="3107"/>
                </a:cubicBezTo>
                <a:cubicBezTo>
                  <a:pt x="2729" y="3059"/>
                  <a:pt x="2645" y="3010"/>
                  <a:pt x="2531" y="2960"/>
                </a:cubicBezTo>
                <a:cubicBezTo>
                  <a:pt x="2481" y="2939"/>
                  <a:pt x="2448" y="2918"/>
                  <a:pt x="2429" y="2896"/>
                </a:cubicBezTo>
                <a:cubicBezTo>
                  <a:pt x="2412" y="2876"/>
                  <a:pt x="2403" y="2848"/>
                  <a:pt x="2403" y="2815"/>
                </a:cubicBezTo>
                <a:close/>
                <a:moveTo>
                  <a:pt x="3868" y="2798"/>
                </a:moveTo>
                <a:cubicBezTo>
                  <a:pt x="3723" y="2798"/>
                  <a:pt x="3605" y="2915"/>
                  <a:pt x="3605" y="3060"/>
                </a:cubicBezTo>
                <a:cubicBezTo>
                  <a:pt x="3605" y="3206"/>
                  <a:pt x="3723" y="3323"/>
                  <a:pt x="3868" y="3323"/>
                </a:cubicBezTo>
                <a:cubicBezTo>
                  <a:pt x="4013" y="3323"/>
                  <a:pt x="4131" y="3206"/>
                  <a:pt x="4131" y="3060"/>
                </a:cubicBezTo>
                <a:cubicBezTo>
                  <a:pt x="4131" y="2915"/>
                  <a:pt x="4013" y="2798"/>
                  <a:pt x="3868" y="2798"/>
                </a:cubicBezTo>
                <a:close/>
                <a:moveTo>
                  <a:pt x="6071" y="0"/>
                </a:moveTo>
                <a:lnTo>
                  <a:pt x="1919" y="0"/>
                </a:lnTo>
                <a:cubicBezTo>
                  <a:pt x="1877" y="0"/>
                  <a:pt x="1836" y="6"/>
                  <a:pt x="1799" y="18"/>
                </a:cubicBezTo>
                <a:cubicBezTo>
                  <a:pt x="1601" y="75"/>
                  <a:pt x="1651" y="371"/>
                  <a:pt x="1856" y="371"/>
                </a:cubicBezTo>
                <a:lnTo>
                  <a:pt x="1859" y="371"/>
                </a:lnTo>
                <a:lnTo>
                  <a:pt x="1989" y="371"/>
                </a:lnTo>
                <a:lnTo>
                  <a:pt x="5933" y="371"/>
                </a:lnTo>
                <a:cubicBezTo>
                  <a:pt x="6043" y="371"/>
                  <a:pt x="6132" y="460"/>
                  <a:pt x="6132" y="570"/>
                </a:cubicBezTo>
                <a:lnTo>
                  <a:pt x="6132" y="2598"/>
                </a:lnTo>
                <a:lnTo>
                  <a:pt x="6132" y="2735"/>
                </a:lnTo>
                <a:lnTo>
                  <a:pt x="6132" y="2735"/>
                </a:lnTo>
                <a:cubicBezTo>
                  <a:pt x="6132" y="2940"/>
                  <a:pt x="6428" y="2990"/>
                  <a:pt x="6485" y="2792"/>
                </a:cubicBezTo>
                <a:cubicBezTo>
                  <a:pt x="6496" y="2754"/>
                  <a:pt x="6503" y="2714"/>
                  <a:pt x="6503" y="2672"/>
                </a:cubicBezTo>
                <a:lnTo>
                  <a:pt x="6503" y="432"/>
                </a:lnTo>
                <a:cubicBezTo>
                  <a:pt x="6503" y="194"/>
                  <a:pt x="6309" y="0"/>
                  <a:pt x="6071" y="0"/>
                </a:cubicBezTo>
                <a:close/>
                <a:moveTo>
                  <a:pt x="5015" y="1822"/>
                </a:moveTo>
                <a:lnTo>
                  <a:pt x="5015" y="4306"/>
                </a:lnTo>
                <a:cubicBezTo>
                  <a:pt x="5015" y="4478"/>
                  <a:pt x="4876" y="4616"/>
                  <a:pt x="4704" y="4616"/>
                </a:cubicBezTo>
                <a:lnTo>
                  <a:pt x="311" y="4616"/>
                </a:lnTo>
                <a:cubicBezTo>
                  <a:pt x="139" y="4616"/>
                  <a:pt x="0" y="4478"/>
                  <a:pt x="0" y="4306"/>
                </a:cubicBezTo>
                <a:lnTo>
                  <a:pt x="0" y="1822"/>
                </a:lnTo>
                <a:cubicBezTo>
                  <a:pt x="0" y="1650"/>
                  <a:pt x="139" y="1511"/>
                  <a:pt x="311" y="1511"/>
                </a:cubicBezTo>
                <a:lnTo>
                  <a:pt x="4704" y="1511"/>
                </a:lnTo>
                <a:cubicBezTo>
                  <a:pt x="4875" y="1511"/>
                  <a:pt x="5015" y="1650"/>
                  <a:pt x="5015" y="1822"/>
                </a:cubicBezTo>
                <a:close/>
                <a:moveTo>
                  <a:pt x="4644" y="2396"/>
                </a:moveTo>
                <a:cubicBezTo>
                  <a:pt x="4619" y="2400"/>
                  <a:pt x="4593" y="2403"/>
                  <a:pt x="4567" y="2403"/>
                </a:cubicBezTo>
                <a:cubicBezTo>
                  <a:pt x="4324" y="2403"/>
                  <a:pt x="4127" y="2206"/>
                  <a:pt x="4127" y="1963"/>
                </a:cubicBezTo>
                <a:cubicBezTo>
                  <a:pt x="4127" y="1935"/>
                  <a:pt x="4129" y="1908"/>
                  <a:pt x="4135" y="1882"/>
                </a:cubicBezTo>
                <a:lnTo>
                  <a:pt x="905" y="1882"/>
                </a:lnTo>
                <a:cubicBezTo>
                  <a:pt x="913" y="1916"/>
                  <a:pt x="919" y="1952"/>
                  <a:pt x="919" y="1988"/>
                </a:cubicBezTo>
                <a:cubicBezTo>
                  <a:pt x="919" y="2231"/>
                  <a:pt x="721" y="2428"/>
                  <a:pt x="479" y="2428"/>
                </a:cubicBezTo>
                <a:cubicBezTo>
                  <a:pt x="441" y="2428"/>
                  <a:pt x="404" y="2423"/>
                  <a:pt x="369" y="2415"/>
                </a:cubicBezTo>
                <a:lnTo>
                  <a:pt x="369" y="3764"/>
                </a:lnTo>
                <a:cubicBezTo>
                  <a:pt x="404" y="3755"/>
                  <a:pt x="440" y="3751"/>
                  <a:pt x="479" y="3751"/>
                </a:cubicBezTo>
                <a:cubicBezTo>
                  <a:pt x="721" y="3751"/>
                  <a:pt x="919" y="3948"/>
                  <a:pt x="919" y="4191"/>
                </a:cubicBezTo>
                <a:cubicBezTo>
                  <a:pt x="919" y="4210"/>
                  <a:pt x="917" y="4227"/>
                  <a:pt x="915" y="4246"/>
                </a:cubicBezTo>
                <a:lnTo>
                  <a:pt x="4133" y="4246"/>
                </a:lnTo>
                <a:cubicBezTo>
                  <a:pt x="4128" y="4219"/>
                  <a:pt x="4125" y="4192"/>
                  <a:pt x="4125" y="4164"/>
                </a:cubicBezTo>
                <a:cubicBezTo>
                  <a:pt x="4125" y="3922"/>
                  <a:pt x="4323" y="3724"/>
                  <a:pt x="4565" y="3724"/>
                </a:cubicBezTo>
                <a:cubicBezTo>
                  <a:pt x="4592" y="3724"/>
                  <a:pt x="4617" y="3727"/>
                  <a:pt x="4643" y="3731"/>
                </a:cubicBezTo>
                <a:lnTo>
                  <a:pt x="4643" y="2396"/>
                </a:lnTo>
                <a:lnTo>
                  <a:pt x="4644" y="2396"/>
                </a:lnTo>
                <a:close/>
                <a:moveTo>
                  <a:pt x="5324" y="756"/>
                </a:moveTo>
                <a:lnTo>
                  <a:pt x="1173" y="756"/>
                </a:lnTo>
                <a:cubicBezTo>
                  <a:pt x="1132" y="756"/>
                  <a:pt x="1091" y="762"/>
                  <a:pt x="1053" y="774"/>
                </a:cubicBezTo>
                <a:cubicBezTo>
                  <a:pt x="856" y="831"/>
                  <a:pt x="905" y="1127"/>
                  <a:pt x="1111" y="1127"/>
                </a:cubicBezTo>
                <a:lnTo>
                  <a:pt x="1113" y="1127"/>
                </a:lnTo>
                <a:lnTo>
                  <a:pt x="1244" y="1127"/>
                </a:lnTo>
                <a:lnTo>
                  <a:pt x="5188" y="1127"/>
                </a:lnTo>
                <a:cubicBezTo>
                  <a:pt x="5297" y="1127"/>
                  <a:pt x="5387" y="1216"/>
                  <a:pt x="5387" y="1326"/>
                </a:cubicBezTo>
                <a:lnTo>
                  <a:pt x="5387" y="3354"/>
                </a:lnTo>
                <a:lnTo>
                  <a:pt x="5387" y="3491"/>
                </a:lnTo>
                <a:cubicBezTo>
                  <a:pt x="5387" y="3696"/>
                  <a:pt x="5683" y="3746"/>
                  <a:pt x="5740" y="3548"/>
                </a:cubicBezTo>
                <a:cubicBezTo>
                  <a:pt x="5751" y="3510"/>
                  <a:pt x="5757" y="3470"/>
                  <a:pt x="5757" y="3428"/>
                </a:cubicBezTo>
                <a:lnTo>
                  <a:pt x="5757" y="1188"/>
                </a:lnTo>
                <a:cubicBezTo>
                  <a:pt x="5756" y="950"/>
                  <a:pt x="5563" y="756"/>
                  <a:pt x="5324" y="756"/>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8" name="椭圆 10"/>
          <p:cNvSpPr/>
          <p:nvPr/>
        </p:nvSpPr>
        <p:spPr>
          <a:xfrm>
            <a:off x="9149890" y="2383640"/>
            <a:ext cx="1014566" cy="1255303"/>
          </a:xfrm>
          <a:custGeom>
            <a:avLst/>
            <a:gdLst>
              <a:gd name="connsiteX0" fmla="*/ 203312 w 490994"/>
              <a:gd name="connsiteY0" fmla="*/ 568333 h 607497"/>
              <a:gd name="connsiteX1" fmla="*/ 287691 w 490994"/>
              <a:gd name="connsiteY1" fmla="*/ 568333 h 607497"/>
              <a:gd name="connsiteX2" fmla="*/ 307242 w 490994"/>
              <a:gd name="connsiteY2" fmla="*/ 587955 h 607497"/>
              <a:gd name="connsiteX3" fmla="*/ 287691 w 490994"/>
              <a:gd name="connsiteY3" fmla="*/ 607497 h 607497"/>
              <a:gd name="connsiteX4" fmla="*/ 203312 w 490994"/>
              <a:gd name="connsiteY4" fmla="*/ 607497 h 607497"/>
              <a:gd name="connsiteX5" fmla="*/ 183682 w 490994"/>
              <a:gd name="connsiteY5" fmla="*/ 587955 h 607497"/>
              <a:gd name="connsiteX6" fmla="*/ 203312 w 490994"/>
              <a:gd name="connsiteY6" fmla="*/ 568333 h 607497"/>
              <a:gd name="connsiteX7" fmla="*/ 186520 w 490994"/>
              <a:gd name="connsiteY7" fmla="*/ 510187 h 607497"/>
              <a:gd name="connsiteX8" fmla="*/ 304395 w 490994"/>
              <a:gd name="connsiteY8" fmla="*/ 510187 h 607497"/>
              <a:gd name="connsiteX9" fmla="*/ 324107 w 490994"/>
              <a:gd name="connsiteY9" fmla="*/ 529804 h 607497"/>
              <a:gd name="connsiteX10" fmla="*/ 304395 w 490994"/>
              <a:gd name="connsiteY10" fmla="*/ 549421 h 607497"/>
              <a:gd name="connsiteX11" fmla="*/ 186520 w 490994"/>
              <a:gd name="connsiteY11" fmla="*/ 549421 h 607497"/>
              <a:gd name="connsiteX12" fmla="*/ 166887 w 490994"/>
              <a:gd name="connsiteY12" fmla="*/ 529804 h 607497"/>
              <a:gd name="connsiteX13" fmla="*/ 186520 w 490994"/>
              <a:gd name="connsiteY13" fmla="*/ 510187 h 607497"/>
              <a:gd name="connsiteX14" fmla="*/ 62837 w 490994"/>
              <a:gd name="connsiteY14" fmla="*/ 319449 h 607497"/>
              <a:gd name="connsiteX15" fmla="*/ 79612 w 490994"/>
              <a:gd name="connsiteY15" fmla="*/ 330831 h 607497"/>
              <a:gd name="connsiteX16" fmla="*/ 87445 w 490994"/>
              <a:gd name="connsiteY16" fmla="*/ 348457 h 607497"/>
              <a:gd name="connsiteX17" fmla="*/ 79137 w 490994"/>
              <a:gd name="connsiteY17" fmla="*/ 374857 h 607497"/>
              <a:gd name="connsiteX18" fmla="*/ 64498 w 490994"/>
              <a:gd name="connsiteY18" fmla="*/ 383314 h 607497"/>
              <a:gd name="connsiteX19" fmla="*/ 54687 w 490994"/>
              <a:gd name="connsiteY19" fmla="*/ 385922 h 607497"/>
              <a:gd name="connsiteX20" fmla="*/ 37675 w 490994"/>
              <a:gd name="connsiteY20" fmla="*/ 376121 h 607497"/>
              <a:gd name="connsiteX21" fmla="*/ 28021 w 490994"/>
              <a:gd name="connsiteY21" fmla="*/ 359286 h 607497"/>
              <a:gd name="connsiteX22" fmla="*/ 26043 w 490994"/>
              <a:gd name="connsiteY22" fmla="*/ 344426 h 607497"/>
              <a:gd name="connsiteX23" fmla="*/ 35222 w 490994"/>
              <a:gd name="connsiteY23" fmla="*/ 332491 h 607497"/>
              <a:gd name="connsiteX24" fmla="*/ 53500 w 490994"/>
              <a:gd name="connsiteY24" fmla="*/ 321979 h 607497"/>
              <a:gd name="connsiteX25" fmla="*/ 62837 w 490994"/>
              <a:gd name="connsiteY25" fmla="*/ 319449 h 607497"/>
              <a:gd name="connsiteX26" fmla="*/ 427899 w 490994"/>
              <a:gd name="connsiteY26" fmla="*/ 319379 h 607497"/>
              <a:gd name="connsiteX27" fmla="*/ 437320 w 490994"/>
              <a:gd name="connsiteY27" fmla="*/ 321908 h 607497"/>
              <a:gd name="connsiteX28" fmla="*/ 455767 w 490994"/>
              <a:gd name="connsiteY28" fmla="*/ 332498 h 607497"/>
              <a:gd name="connsiteX29" fmla="*/ 464871 w 490994"/>
              <a:gd name="connsiteY29" fmla="*/ 344432 h 607497"/>
              <a:gd name="connsiteX30" fmla="*/ 462971 w 490994"/>
              <a:gd name="connsiteY30" fmla="*/ 359289 h 607497"/>
              <a:gd name="connsiteX31" fmla="*/ 453233 w 490994"/>
              <a:gd name="connsiteY31" fmla="*/ 376123 h 607497"/>
              <a:gd name="connsiteX32" fmla="*/ 436212 w 490994"/>
              <a:gd name="connsiteY32" fmla="*/ 385922 h 607497"/>
              <a:gd name="connsiteX33" fmla="*/ 426395 w 490994"/>
              <a:gd name="connsiteY33" fmla="*/ 383235 h 607497"/>
              <a:gd name="connsiteX34" fmla="*/ 411511 w 490994"/>
              <a:gd name="connsiteY34" fmla="*/ 374700 h 607497"/>
              <a:gd name="connsiteX35" fmla="*/ 403198 w 490994"/>
              <a:gd name="connsiteY35" fmla="*/ 348225 h 607497"/>
              <a:gd name="connsiteX36" fmla="*/ 411115 w 490994"/>
              <a:gd name="connsiteY36" fmla="*/ 330760 h 607497"/>
              <a:gd name="connsiteX37" fmla="*/ 427899 w 490994"/>
              <a:gd name="connsiteY37" fmla="*/ 319379 h 607497"/>
              <a:gd name="connsiteX38" fmla="*/ 19624 w 490994"/>
              <a:gd name="connsiteY38" fmla="*/ 215859 h 607497"/>
              <a:gd name="connsiteX39" fmla="*/ 40990 w 490994"/>
              <a:gd name="connsiteY39" fmla="*/ 215859 h 607497"/>
              <a:gd name="connsiteX40" fmla="*/ 54917 w 490994"/>
              <a:gd name="connsiteY40" fmla="*/ 222024 h 607497"/>
              <a:gd name="connsiteX41" fmla="*/ 59269 w 490994"/>
              <a:gd name="connsiteY41" fmla="*/ 236489 h 607497"/>
              <a:gd name="connsiteX42" fmla="*/ 58636 w 490994"/>
              <a:gd name="connsiteY42" fmla="*/ 245104 h 607497"/>
              <a:gd name="connsiteX43" fmla="*/ 59269 w 490994"/>
              <a:gd name="connsiteY43" fmla="*/ 253720 h 607497"/>
              <a:gd name="connsiteX44" fmla="*/ 54996 w 490994"/>
              <a:gd name="connsiteY44" fmla="*/ 268263 h 607497"/>
              <a:gd name="connsiteX45" fmla="*/ 41069 w 490994"/>
              <a:gd name="connsiteY45" fmla="*/ 274428 h 607497"/>
              <a:gd name="connsiteX46" fmla="*/ 19624 w 490994"/>
              <a:gd name="connsiteY46" fmla="*/ 274428 h 607497"/>
              <a:gd name="connsiteX47" fmla="*/ 0 w 490994"/>
              <a:gd name="connsiteY47" fmla="*/ 254826 h 607497"/>
              <a:gd name="connsiteX48" fmla="*/ 0 w 490994"/>
              <a:gd name="connsiteY48" fmla="*/ 235461 h 607497"/>
              <a:gd name="connsiteX49" fmla="*/ 19624 w 490994"/>
              <a:gd name="connsiteY49" fmla="*/ 215859 h 607497"/>
              <a:gd name="connsiteX50" fmla="*/ 450011 w 490994"/>
              <a:gd name="connsiteY50" fmla="*/ 215789 h 607497"/>
              <a:gd name="connsiteX51" fmla="*/ 471373 w 490994"/>
              <a:gd name="connsiteY51" fmla="*/ 215789 h 607497"/>
              <a:gd name="connsiteX52" fmla="*/ 490994 w 490994"/>
              <a:gd name="connsiteY52" fmla="*/ 235468 h 607497"/>
              <a:gd name="connsiteX53" fmla="*/ 490994 w 490994"/>
              <a:gd name="connsiteY53" fmla="*/ 254830 h 607497"/>
              <a:gd name="connsiteX54" fmla="*/ 471373 w 490994"/>
              <a:gd name="connsiteY54" fmla="*/ 274429 h 607497"/>
              <a:gd name="connsiteX55" fmla="*/ 449931 w 490994"/>
              <a:gd name="connsiteY55" fmla="*/ 274429 h 607497"/>
              <a:gd name="connsiteX56" fmla="*/ 436007 w 490994"/>
              <a:gd name="connsiteY56" fmla="*/ 268265 h 607497"/>
              <a:gd name="connsiteX57" fmla="*/ 431655 w 490994"/>
              <a:gd name="connsiteY57" fmla="*/ 253723 h 607497"/>
              <a:gd name="connsiteX58" fmla="*/ 432367 w 490994"/>
              <a:gd name="connsiteY58" fmla="*/ 245109 h 607497"/>
              <a:gd name="connsiteX59" fmla="*/ 431655 w 490994"/>
              <a:gd name="connsiteY59" fmla="*/ 236495 h 607497"/>
              <a:gd name="connsiteX60" fmla="*/ 436007 w 490994"/>
              <a:gd name="connsiteY60" fmla="*/ 221954 h 607497"/>
              <a:gd name="connsiteX61" fmla="*/ 450011 w 490994"/>
              <a:gd name="connsiteY61" fmla="*/ 215789 h 607497"/>
              <a:gd name="connsiteX62" fmla="*/ 245501 w 490994"/>
              <a:gd name="connsiteY62" fmla="*/ 133735 h 607497"/>
              <a:gd name="connsiteX63" fmla="*/ 137281 w 490994"/>
              <a:gd name="connsiteY63" fmla="*/ 241809 h 607497"/>
              <a:gd name="connsiteX64" fmla="*/ 171639 w 490994"/>
              <a:gd name="connsiteY64" fmla="*/ 338656 h 607497"/>
              <a:gd name="connsiteX65" fmla="*/ 208372 w 490994"/>
              <a:gd name="connsiteY65" fmla="*/ 425859 h 607497"/>
              <a:gd name="connsiteX66" fmla="*/ 211460 w 490994"/>
              <a:gd name="connsiteY66" fmla="*/ 428388 h 607497"/>
              <a:gd name="connsiteX67" fmla="*/ 279305 w 490994"/>
              <a:gd name="connsiteY67" fmla="*/ 428388 h 607497"/>
              <a:gd name="connsiteX68" fmla="*/ 282314 w 490994"/>
              <a:gd name="connsiteY68" fmla="*/ 425859 h 607497"/>
              <a:gd name="connsiteX69" fmla="*/ 319838 w 490994"/>
              <a:gd name="connsiteY69" fmla="*/ 336759 h 607497"/>
              <a:gd name="connsiteX70" fmla="*/ 319918 w 490994"/>
              <a:gd name="connsiteY70" fmla="*/ 336601 h 607497"/>
              <a:gd name="connsiteX71" fmla="*/ 353722 w 490994"/>
              <a:gd name="connsiteY71" fmla="*/ 241809 h 607497"/>
              <a:gd name="connsiteX72" fmla="*/ 245501 w 490994"/>
              <a:gd name="connsiteY72" fmla="*/ 133735 h 607497"/>
              <a:gd name="connsiteX73" fmla="*/ 436205 w 490994"/>
              <a:gd name="connsiteY73" fmla="*/ 104366 h 607497"/>
              <a:gd name="connsiteX74" fmla="*/ 453224 w 490994"/>
              <a:gd name="connsiteY74" fmla="*/ 114168 h 607497"/>
              <a:gd name="connsiteX75" fmla="*/ 462960 w 490994"/>
              <a:gd name="connsiteY75" fmla="*/ 131006 h 607497"/>
              <a:gd name="connsiteX76" fmla="*/ 455757 w 490994"/>
              <a:gd name="connsiteY76" fmla="*/ 157804 h 607497"/>
              <a:gd name="connsiteX77" fmla="*/ 437788 w 490994"/>
              <a:gd name="connsiteY77" fmla="*/ 168160 h 607497"/>
              <a:gd name="connsiteX78" fmla="*/ 428289 w 490994"/>
              <a:gd name="connsiteY78" fmla="*/ 170768 h 607497"/>
              <a:gd name="connsiteX79" fmla="*/ 411349 w 490994"/>
              <a:gd name="connsiteY79" fmla="*/ 160255 h 607497"/>
              <a:gd name="connsiteX80" fmla="*/ 402009 w 490994"/>
              <a:gd name="connsiteY80" fmla="*/ 144366 h 607497"/>
              <a:gd name="connsiteX81" fmla="*/ 399317 w 490994"/>
              <a:gd name="connsiteY81" fmla="*/ 129346 h 607497"/>
              <a:gd name="connsiteX82" fmla="*/ 408262 w 490994"/>
              <a:gd name="connsiteY82" fmla="*/ 117489 h 607497"/>
              <a:gd name="connsiteX83" fmla="*/ 426389 w 490994"/>
              <a:gd name="connsiteY83" fmla="*/ 107054 h 607497"/>
              <a:gd name="connsiteX84" fmla="*/ 436205 w 490994"/>
              <a:gd name="connsiteY84" fmla="*/ 104366 h 607497"/>
              <a:gd name="connsiteX85" fmla="*/ 54676 w 490994"/>
              <a:gd name="connsiteY85" fmla="*/ 104366 h 607497"/>
              <a:gd name="connsiteX86" fmla="*/ 64501 w 490994"/>
              <a:gd name="connsiteY86" fmla="*/ 107054 h 607497"/>
              <a:gd name="connsiteX87" fmla="*/ 82644 w 490994"/>
              <a:gd name="connsiteY87" fmla="*/ 117489 h 607497"/>
              <a:gd name="connsiteX88" fmla="*/ 91596 w 490994"/>
              <a:gd name="connsiteY88" fmla="*/ 129346 h 607497"/>
              <a:gd name="connsiteX89" fmla="*/ 88903 w 490994"/>
              <a:gd name="connsiteY89" fmla="*/ 144366 h 607497"/>
              <a:gd name="connsiteX90" fmla="*/ 79633 w 490994"/>
              <a:gd name="connsiteY90" fmla="*/ 160255 h 607497"/>
              <a:gd name="connsiteX91" fmla="*/ 62678 w 490994"/>
              <a:gd name="connsiteY91" fmla="*/ 170768 h 607497"/>
              <a:gd name="connsiteX92" fmla="*/ 53171 w 490994"/>
              <a:gd name="connsiteY92" fmla="*/ 168160 h 607497"/>
              <a:gd name="connsiteX93" fmla="*/ 35186 w 490994"/>
              <a:gd name="connsiteY93" fmla="*/ 157804 h 607497"/>
              <a:gd name="connsiteX94" fmla="*/ 27977 w 490994"/>
              <a:gd name="connsiteY94" fmla="*/ 131006 h 607497"/>
              <a:gd name="connsiteX95" fmla="*/ 37642 w 490994"/>
              <a:gd name="connsiteY95" fmla="*/ 114168 h 607497"/>
              <a:gd name="connsiteX96" fmla="*/ 54676 w 490994"/>
              <a:gd name="connsiteY96" fmla="*/ 104366 h 607497"/>
              <a:gd name="connsiteX97" fmla="*/ 245501 w 490994"/>
              <a:gd name="connsiteY97" fmla="*/ 75152 h 607497"/>
              <a:gd name="connsiteX98" fmla="*/ 412384 w 490994"/>
              <a:gd name="connsiteY98" fmla="*/ 241809 h 607497"/>
              <a:gd name="connsiteX99" fmla="*/ 372247 w 490994"/>
              <a:gd name="connsiteY99" fmla="*/ 363007 h 607497"/>
              <a:gd name="connsiteX100" fmla="*/ 334168 w 490994"/>
              <a:gd name="connsiteY100" fmla="*/ 468155 h 607497"/>
              <a:gd name="connsiteX101" fmla="*/ 314138 w 490994"/>
              <a:gd name="connsiteY101" fmla="*/ 486971 h 607497"/>
              <a:gd name="connsiteX102" fmla="*/ 176864 w 490994"/>
              <a:gd name="connsiteY102" fmla="*/ 486971 h 607497"/>
              <a:gd name="connsiteX103" fmla="*/ 156756 w 490994"/>
              <a:gd name="connsiteY103" fmla="*/ 468155 h 607497"/>
              <a:gd name="connsiteX104" fmla="*/ 119151 w 490994"/>
              <a:gd name="connsiteY104" fmla="*/ 364825 h 607497"/>
              <a:gd name="connsiteX105" fmla="*/ 78618 w 490994"/>
              <a:gd name="connsiteY105" fmla="*/ 241809 h 607497"/>
              <a:gd name="connsiteX106" fmla="*/ 245501 w 490994"/>
              <a:gd name="connsiteY106" fmla="*/ 75152 h 607497"/>
              <a:gd name="connsiteX107" fmla="*/ 350001 w 490994"/>
              <a:gd name="connsiteY107" fmla="*/ 25404 h 607497"/>
              <a:gd name="connsiteX108" fmla="*/ 359812 w 490994"/>
              <a:gd name="connsiteY108" fmla="*/ 28011 h 607497"/>
              <a:gd name="connsiteX109" fmla="*/ 376587 w 490994"/>
              <a:gd name="connsiteY109" fmla="*/ 37731 h 607497"/>
              <a:gd name="connsiteX110" fmla="*/ 383787 w 490994"/>
              <a:gd name="connsiteY110" fmla="*/ 64519 h 607497"/>
              <a:gd name="connsiteX111" fmla="*/ 373343 w 490994"/>
              <a:gd name="connsiteY111" fmla="*/ 82536 h 607497"/>
              <a:gd name="connsiteX112" fmla="*/ 357043 w 490994"/>
              <a:gd name="connsiteY112" fmla="*/ 92018 h 607497"/>
              <a:gd name="connsiteX113" fmla="*/ 346440 w 490994"/>
              <a:gd name="connsiteY113" fmla="*/ 88857 h 607497"/>
              <a:gd name="connsiteX114" fmla="*/ 330536 w 490994"/>
              <a:gd name="connsiteY114" fmla="*/ 79533 h 607497"/>
              <a:gd name="connsiteX115" fmla="*/ 320803 w 490994"/>
              <a:gd name="connsiteY115" fmla="*/ 67917 h 607497"/>
              <a:gd name="connsiteX116" fmla="*/ 322623 w 490994"/>
              <a:gd name="connsiteY116" fmla="*/ 53219 h 607497"/>
              <a:gd name="connsiteX117" fmla="*/ 332989 w 490994"/>
              <a:gd name="connsiteY117" fmla="*/ 35202 h 607497"/>
              <a:gd name="connsiteX118" fmla="*/ 350001 w 490994"/>
              <a:gd name="connsiteY118" fmla="*/ 25404 h 607497"/>
              <a:gd name="connsiteX119" fmla="*/ 140881 w 490994"/>
              <a:gd name="connsiteY119" fmla="*/ 25404 h 607497"/>
              <a:gd name="connsiteX120" fmla="*/ 157911 w 490994"/>
              <a:gd name="connsiteY120" fmla="*/ 35202 h 607497"/>
              <a:gd name="connsiteX121" fmla="*/ 168367 w 490994"/>
              <a:gd name="connsiteY121" fmla="*/ 53219 h 607497"/>
              <a:gd name="connsiteX122" fmla="*/ 170189 w 490994"/>
              <a:gd name="connsiteY122" fmla="*/ 67917 h 607497"/>
              <a:gd name="connsiteX123" fmla="*/ 160367 w 490994"/>
              <a:gd name="connsiteY123" fmla="*/ 79533 h 607497"/>
              <a:gd name="connsiteX124" fmla="*/ 144446 w 490994"/>
              <a:gd name="connsiteY124" fmla="*/ 88857 h 607497"/>
              <a:gd name="connsiteX125" fmla="*/ 133831 w 490994"/>
              <a:gd name="connsiteY125" fmla="*/ 92018 h 607497"/>
              <a:gd name="connsiteX126" fmla="*/ 117514 w 490994"/>
              <a:gd name="connsiteY126" fmla="*/ 82615 h 607497"/>
              <a:gd name="connsiteX127" fmla="*/ 107058 w 490994"/>
              <a:gd name="connsiteY127" fmla="*/ 64519 h 607497"/>
              <a:gd name="connsiteX128" fmla="*/ 105078 w 490994"/>
              <a:gd name="connsiteY128" fmla="*/ 49584 h 607497"/>
              <a:gd name="connsiteX129" fmla="*/ 114266 w 490994"/>
              <a:gd name="connsiteY129" fmla="*/ 37731 h 607497"/>
              <a:gd name="connsiteX130" fmla="*/ 131059 w 490994"/>
              <a:gd name="connsiteY130" fmla="*/ 28011 h 607497"/>
              <a:gd name="connsiteX131" fmla="*/ 140881 w 490994"/>
              <a:gd name="connsiteY131" fmla="*/ 25404 h 607497"/>
              <a:gd name="connsiteX132" fmla="*/ 235768 w 490994"/>
              <a:gd name="connsiteY132" fmla="*/ 0 h 607497"/>
              <a:gd name="connsiteX133" fmla="*/ 255156 w 490994"/>
              <a:gd name="connsiteY133" fmla="*/ 0 h 607497"/>
              <a:gd name="connsiteX134" fmla="*/ 274782 w 490994"/>
              <a:gd name="connsiteY134" fmla="*/ 19594 h 607497"/>
              <a:gd name="connsiteX135" fmla="*/ 274782 w 490994"/>
              <a:gd name="connsiteY135" fmla="*/ 40927 h 607497"/>
              <a:gd name="connsiteX136" fmla="*/ 256581 w 490994"/>
              <a:gd name="connsiteY136" fmla="*/ 59416 h 607497"/>
              <a:gd name="connsiteX137" fmla="*/ 254127 w 490994"/>
              <a:gd name="connsiteY137" fmla="*/ 59258 h 607497"/>
              <a:gd name="connsiteX138" fmla="*/ 245502 w 490994"/>
              <a:gd name="connsiteY138" fmla="*/ 58547 h 607497"/>
              <a:gd name="connsiteX139" fmla="*/ 236876 w 490994"/>
              <a:gd name="connsiteY139" fmla="*/ 59258 h 607497"/>
              <a:gd name="connsiteX140" fmla="*/ 234423 w 490994"/>
              <a:gd name="connsiteY140" fmla="*/ 59416 h 607497"/>
              <a:gd name="connsiteX141" fmla="*/ 216142 w 490994"/>
              <a:gd name="connsiteY141" fmla="*/ 40927 h 607497"/>
              <a:gd name="connsiteX142" fmla="*/ 216142 w 490994"/>
              <a:gd name="connsiteY142" fmla="*/ 19594 h 607497"/>
              <a:gd name="connsiteX143" fmla="*/ 235768 w 490994"/>
              <a:gd name="connsiteY143" fmla="*/ 0 h 60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490994" h="607497">
                <a:moveTo>
                  <a:pt x="203312" y="568333"/>
                </a:moveTo>
                <a:lnTo>
                  <a:pt x="287691" y="568333"/>
                </a:lnTo>
                <a:cubicBezTo>
                  <a:pt x="298456" y="568333"/>
                  <a:pt x="307242" y="577115"/>
                  <a:pt x="307242" y="587955"/>
                </a:cubicBezTo>
                <a:cubicBezTo>
                  <a:pt x="307242" y="598794"/>
                  <a:pt x="298456" y="607497"/>
                  <a:pt x="287691" y="607497"/>
                </a:cubicBezTo>
                <a:lnTo>
                  <a:pt x="203312" y="607497"/>
                </a:lnTo>
                <a:cubicBezTo>
                  <a:pt x="192468" y="607497"/>
                  <a:pt x="183682" y="598794"/>
                  <a:pt x="183682" y="587955"/>
                </a:cubicBezTo>
                <a:cubicBezTo>
                  <a:pt x="183682" y="577115"/>
                  <a:pt x="192468" y="568333"/>
                  <a:pt x="203312" y="568333"/>
                </a:cubicBezTo>
                <a:close/>
                <a:moveTo>
                  <a:pt x="186520" y="510187"/>
                </a:moveTo>
                <a:lnTo>
                  <a:pt x="304395" y="510187"/>
                </a:lnTo>
                <a:cubicBezTo>
                  <a:pt x="315320" y="510187"/>
                  <a:pt x="324107" y="518967"/>
                  <a:pt x="324107" y="529804"/>
                </a:cubicBezTo>
                <a:cubicBezTo>
                  <a:pt x="324107" y="540641"/>
                  <a:pt x="315320" y="549421"/>
                  <a:pt x="304395" y="549421"/>
                </a:cubicBezTo>
                <a:lnTo>
                  <a:pt x="186520" y="549421"/>
                </a:lnTo>
                <a:cubicBezTo>
                  <a:pt x="175674" y="549421"/>
                  <a:pt x="166887" y="540641"/>
                  <a:pt x="166887" y="529804"/>
                </a:cubicBezTo>
                <a:cubicBezTo>
                  <a:pt x="166887" y="518967"/>
                  <a:pt x="175674" y="510187"/>
                  <a:pt x="186520" y="510187"/>
                </a:cubicBezTo>
                <a:close/>
                <a:moveTo>
                  <a:pt x="62837" y="319449"/>
                </a:moveTo>
                <a:cubicBezTo>
                  <a:pt x="70116" y="319449"/>
                  <a:pt x="76684" y="323955"/>
                  <a:pt x="79612" y="330831"/>
                </a:cubicBezTo>
                <a:cubicBezTo>
                  <a:pt x="82064" y="336601"/>
                  <a:pt x="84676" y="342529"/>
                  <a:pt x="87445" y="348457"/>
                </a:cubicBezTo>
                <a:cubicBezTo>
                  <a:pt x="91876" y="358021"/>
                  <a:pt x="88236" y="369640"/>
                  <a:pt x="79137" y="374857"/>
                </a:cubicBezTo>
                <a:lnTo>
                  <a:pt x="64498" y="383314"/>
                </a:lnTo>
                <a:cubicBezTo>
                  <a:pt x="61571" y="384974"/>
                  <a:pt x="58168" y="385922"/>
                  <a:pt x="54687" y="385922"/>
                </a:cubicBezTo>
                <a:cubicBezTo>
                  <a:pt x="47724" y="385922"/>
                  <a:pt x="41156" y="382128"/>
                  <a:pt x="37675" y="376121"/>
                </a:cubicBezTo>
                <a:lnTo>
                  <a:pt x="28021" y="359286"/>
                </a:lnTo>
                <a:cubicBezTo>
                  <a:pt x="25410" y="354780"/>
                  <a:pt x="24698" y="349485"/>
                  <a:pt x="26043" y="344426"/>
                </a:cubicBezTo>
                <a:cubicBezTo>
                  <a:pt x="27388" y="339367"/>
                  <a:pt x="30633" y="335099"/>
                  <a:pt x="35222" y="332491"/>
                </a:cubicBezTo>
                <a:lnTo>
                  <a:pt x="53500" y="321979"/>
                </a:lnTo>
                <a:cubicBezTo>
                  <a:pt x="56348" y="320319"/>
                  <a:pt x="59593" y="319449"/>
                  <a:pt x="62837" y="319449"/>
                </a:cubicBezTo>
                <a:close/>
                <a:moveTo>
                  <a:pt x="427899" y="319379"/>
                </a:moveTo>
                <a:cubicBezTo>
                  <a:pt x="431145" y="319379"/>
                  <a:pt x="434391" y="320249"/>
                  <a:pt x="437320" y="321908"/>
                </a:cubicBezTo>
                <a:lnTo>
                  <a:pt x="455767" y="332498"/>
                </a:lnTo>
                <a:cubicBezTo>
                  <a:pt x="460279" y="335106"/>
                  <a:pt x="463525" y="339374"/>
                  <a:pt x="464871" y="344432"/>
                </a:cubicBezTo>
                <a:cubicBezTo>
                  <a:pt x="466296" y="349490"/>
                  <a:pt x="465584" y="354785"/>
                  <a:pt x="462971" y="359289"/>
                </a:cubicBezTo>
                <a:lnTo>
                  <a:pt x="453233" y="376123"/>
                </a:lnTo>
                <a:cubicBezTo>
                  <a:pt x="449750" y="382129"/>
                  <a:pt x="443258" y="385922"/>
                  <a:pt x="436212" y="385922"/>
                </a:cubicBezTo>
                <a:cubicBezTo>
                  <a:pt x="432808" y="385922"/>
                  <a:pt x="429403" y="384974"/>
                  <a:pt x="426395" y="383235"/>
                </a:cubicBezTo>
                <a:lnTo>
                  <a:pt x="411511" y="374700"/>
                </a:lnTo>
                <a:cubicBezTo>
                  <a:pt x="402407" y="369405"/>
                  <a:pt x="398765" y="357788"/>
                  <a:pt x="403198" y="348225"/>
                </a:cubicBezTo>
                <a:cubicBezTo>
                  <a:pt x="405969" y="342456"/>
                  <a:pt x="408582" y="336529"/>
                  <a:pt x="411115" y="330760"/>
                </a:cubicBezTo>
                <a:cubicBezTo>
                  <a:pt x="414045" y="323805"/>
                  <a:pt x="420616" y="319379"/>
                  <a:pt x="427899" y="319379"/>
                </a:cubicBezTo>
                <a:close/>
                <a:moveTo>
                  <a:pt x="19624" y="215859"/>
                </a:moveTo>
                <a:lnTo>
                  <a:pt x="40990" y="215859"/>
                </a:lnTo>
                <a:cubicBezTo>
                  <a:pt x="46371" y="215859"/>
                  <a:pt x="51435" y="218072"/>
                  <a:pt x="54917" y="222024"/>
                </a:cubicBezTo>
                <a:cubicBezTo>
                  <a:pt x="58398" y="225897"/>
                  <a:pt x="59981" y="231193"/>
                  <a:pt x="59269" y="236489"/>
                </a:cubicBezTo>
                <a:cubicBezTo>
                  <a:pt x="58952" y="239097"/>
                  <a:pt x="58636" y="242101"/>
                  <a:pt x="58636" y="245104"/>
                </a:cubicBezTo>
                <a:cubicBezTo>
                  <a:pt x="58636" y="248187"/>
                  <a:pt x="58952" y="251348"/>
                  <a:pt x="59269" y="253720"/>
                </a:cubicBezTo>
                <a:cubicBezTo>
                  <a:pt x="59981" y="259094"/>
                  <a:pt x="58398" y="264390"/>
                  <a:pt x="54996" y="268263"/>
                </a:cubicBezTo>
                <a:cubicBezTo>
                  <a:pt x="51514" y="272136"/>
                  <a:pt x="46450" y="274428"/>
                  <a:pt x="41069" y="274428"/>
                </a:cubicBezTo>
                <a:lnTo>
                  <a:pt x="19624" y="274428"/>
                </a:lnTo>
                <a:cubicBezTo>
                  <a:pt x="8784" y="274428"/>
                  <a:pt x="0" y="265576"/>
                  <a:pt x="0" y="254826"/>
                </a:cubicBezTo>
                <a:lnTo>
                  <a:pt x="0" y="235461"/>
                </a:lnTo>
                <a:cubicBezTo>
                  <a:pt x="0" y="224633"/>
                  <a:pt x="8784" y="215859"/>
                  <a:pt x="19624" y="215859"/>
                </a:cubicBezTo>
                <a:close/>
                <a:moveTo>
                  <a:pt x="450011" y="215789"/>
                </a:moveTo>
                <a:lnTo>
                  <a:pt x="471373" y="215789"/>
                </a:lnTo>
                <a:cubicBezTo>
                  <a:pt x="482133" y="215789"/>
                  <a:pt x="490994" y="224641"/>
                  <a:pt x="490994" y="235468"/>
                </a:cubicBezTo>
                <a:lnTo>
                  <a:pt x="490994" y="254830"/>
                </a:lnTo>
                <a:cubicBezTo>
                  <a:pt x="490994" y="265578"/>
                  <a:pt x="482133" y="274429"/>
                  <a:pt x="471373" y="274429"/>
                </a:cubicBezTo>
                <a:lnTo>
                  <a:pt x="449931" y="274429"/>
                </a:lnTo>
                <a:cubicBezTo>
                  <a:pt x="444472" y="274429"/>
                  <a:pt x="439409" y="272137"/>
                  <a:pt x="436007" y="268265"/>
                </a:cubicBezTo>
                <a:cubicBezTo>
                  <a:pt x="432525" y="264313"/>
                  <a:pt x="430943" y="259018"/>
                  <a:pt x="431655" y="253723"/>
                </a:cubicBezTo>
                <a:cubicBezTo>
                  <a:pt x="431972" y="251353"/>
                  <a:pt x="432367" y="248191"/>
                  <a:pt x="432367" y="245109"/>
                </a:cubicBezTo>
                <a:cubicBezTo>
                  <a:pt x="432367" y="242106"/>
                  <a:pt x="431972" y="239024"/>
                  <a:pt x="431655" y="236495"/>
                </a:cubicBezTo>
                <a:cubicBezTo>
                  <a:pt x="431022" y="231200"/>
                  <a:pt x="432605" y="225905"/>
                  <a:pt x="436007" y="221954"/>
                </a:cubicBezTo>
                <a:cubicBezTo>
                  <a:pt x="439488" y="218081"/>
                  <a:pt x="444551" y="215789"/>
                  <a:pt x="450011" y="215789"/>
                </a:cubicBezTo>
                <a:close/>
                <a:moveTo>
                  <a:pt x="245501" y="133735"/>
                </a:moveTo>
                <a:cubicBezTo>
                  <a:pt x="185810" y="133735"/>
                  <a:pt x="137281" y="182198"/>
                  <a:pt x="137281" y="241809"/>
                </a:cubicBezTo>
                <a:cubicBezTo>
                  <a:pt x="137281" y="269717"/>
                  <a:pt x="153906" y="303159"/>
                  <a:pt x="171639" y="338656"/>
                </a:cubicBezTo>
                <a:cubicBezTo>
                  <a:pt x="185572" y="366564"/>
                  <a:pt x="199901" y="395342"/>
                  <a:pt x="208372" y="425859"/>
                </a:cubicBezTo>
                <a:cubicBezTo>
                  <a:pt x="208768" y="427123"/>
                  <a:pt x="210430" y="428388"/>
                  <a:pt x="211460" y="428388"/>
                </a:cubicBezTo>
                <a:lnTo>
                  <a:pt x="279305" y="428388"/>
                </a:lnTo>
                <a:cubicBezTo>
                  <a:pt x="280255" y="428388"/>
                  <a:pt x="281997" y="427123"/>
                  <a:pt x="282314" y="425859"/>
                </a:cubicBezTo>
                <a:cubicBezTo>
                  <a:pt x="290863" y="394314"/>
                  <a:pt x="305588" y="364983"/>
                  <a:pt x="319838" y="336759"/>
                </a:cubicBezTo>
                <a:lnTo>
                  <a:pt x="319918" y="336601"/>
                </a:lnTo>
                <a:cubicBezTo>
                  <a:pt x="337255" y="301973"/>
                  <a:pt x="353722" y="269321"/>
                  <a:pt x="353722" y="241809"/>
                </a:cubicBezTo>
                <a:cubicBezTo>
                  <a:pt x="353722" y="182198"/>
                  <a:pt x="305113" y="133735"/>
                  <a:pt x="245501" y="133735"/>
                </a:cubicBezTo>
                <a:close/>
                <a:moveTo>
                  <a:pt x="436205" y="104366"/>
                </a:moveTo>
                <a:cubicBezTo>
                  <a:pt x="443250" y="104366"/>
                  <a:pt x="449741" y="108161"/>
                  <a:pt x="453224" y="114168"/>
                </a:cubicBezTo>
                <a:lnTo>
                  <a:pt x="462960" y="131006"/>
                </a:lnTo>
                <a:cubicBezTo>
                  <a:pt x="468343" y="140334"/>
                  <a:pt x="465098" y="152429"/>
                  <a:pt x="455757" y="157804"/>
                </a:cubicBezTo>
                <a:lnTo>
                  <a:pt x="437788" y="168160"/>
                </a:lnTo>
                <a:cubicBezTo>
                  <a:pt x="434859" y="169820"/>
                  <a:pt x="431535" y="170768"/>
                  <a:pt x="428289" y="170768"/>
                </a:cubicBezTo>
                <a:cubicBezTo>
                  <a:pt x="421165" y="170768"/>
                  <a:pt x="414674" y="166737"/>
                  <a:pt x="411349" y="160255"/>
                </a:cubicBezTo>
                <a:cubicBezTo>
                  <a:pt x="408579" y="154879"/>
                  <a:pt x="405413" y="149504"/>
                  <a:pt x="402009" y="144366"/>
                </a:cubicBezTo>
                <a:cubicBezTo>
                  <a:pt x="399080" y="139781"/>
                  <a:pt x="398130" y="134484"/>
                  <a:pt x="399317" y="129346"/>
                </a:cubicBezTo>
                <a:cubicBezTo>
                  <a:pt x="400505" y="124366"/>
                  <a:pt x="403671" y="120097"/>
                  <a:pt x="408262" y="117489"/>
                </a:cubicBezTo>
                <a:lnTo>
                  <a:pt x="426389" y="107054"/>
                </a:lnTo>
                <a:cubicBezTo>
                  <a:pt x="429397" y="105315"/>
                  <a:pt x="432801" y="104366"/>
                  <a:pt x="436205" y="104366"/>
                </a:cubicBezTo>
                <a:close/>
                <a:moveTo>
                  <a:pt x="54676" y="104366"/>
                </a:moveTo>
                <a:cubicBezTo>
                  <a:pt x="58162" y="104366"/>
                  <a:pt x="61569" y="105315"/>
                  <a:pt x="64501" y="107054"/>
                </a:cubicBezTo>
                <a:lnTo>
                  <a:pt x="82644" y="117489"/>
                </a:lnTo>
                <a:cubicBezTo>
                  <a:pt x="87239" y="120097"/>
                  <a:pt x="90408" y="124366"/>
                  <a:pt x="91596" y="129346"/>
                </a:cubicBezTo>
                <a:cubicBezTo>
                  <a:pt x="92864" y="134484"/>
                  <a:pt x="91913" y="139781"/>
                  <a:pt x="88903" y="144366"/>
                </a:cubicBezTo>
                <a:cubicBezTo>
                  <a:pt x="85575" y="149504"/>
                  <a:pt x="82406" y="154879"/>
                  <a:pt x="79633" y="160255"/>
                </a:cubicBezTo>
                <a:cubicBezTo>
                  <a:pt x="76305" y="166737"/>
                  <a:pt x="69809" y="170768"/>
                  <a:pt x="62678" y="170768"/>
                </a:cubicBezTo>
                <a:cubicBezTo>
                  <a:pt x="59430" y="170768"/>
                  <a:pt x="56102" y="169820"/>
                  <a:pt x="53171" y="168160"/>
                </a:cubicBezTo>
                <a:lnTo>
                  <a:pt x="35186" y="157804"/>
                </a:lnTo>
                <a:cubicBezTo>
                  <a:pt x="25758" y="152429"/>
                  <a:pt x="22510" y="140334"/>
                  <a:pt x="27977" y="131006"/>
                </a:cubicBezTo>
                <a:lnTo>
                  <a:pt x="37642" y="114168"/>
                </a:lnTo>
                <a:cubicBezTo>
                  <a:pt x="41128" y="108161"/>
                  <a:pt x="47704" y="104366"/>
                  <a:pt x="54676" y="104366"/>
                </a:cubicBezTo>
                <a:close/>
                <a:moveTo>
                  <a:pt x="245501" y="75152"/>
                </a:moveTo>
                <a:cubicBezTo>
                  <a:pt x="337493" y="75152"/>
                  <a:pt x="412384" y="149942"/>
                  <a:pt x="412384" y="241809"/>
                </a:cubicBezTo>
                <a:cubicBezTo>
                  <a:pt x="412384" y="283236"/>
                  <a:pt x="391959" y="323793"/>
                  <a:pt x="372247" y="363007"/>
                </a:cubicBezTo>
                <a:cubicBezTo>
                  <a:pt x="354909" y="397634"/>
                  <a:pt x="336859" y="433448"/>
                  <a:pt x="334168" y="468155"/>
                </a:cubicBezTo>
                <a:cubicBezTo>
                  <a:pt x="333297" y="478749"/>
                  <a:pt x="324509" y="486971"/>
                  <a:pt x="314138" y="486971"/>
                </a:cubicBezTo>
                <a:lnTo>
                  <a:pt x="176864" y="486971"/>
                </a:lnTo>
                <a:cubicBezTo>
                  <a:pt x="166493" y="486971"/>
                  <a:pt x="157706" y="478749"/>
                  <a:pt x="156756" y="468155"/>
                </a:cubicBezTo>
                <a:cubicBezTo>
                  <a:pt x="153985" y="434792"/>
                  <a:pt x="137043" y="400797"/>
                  <a:pt x="119151" y="364825"/>
                </a:cubicBezTo>
                <a:cubicBezTo>
                  <a:pt x="99202" y="324821"/>
                  <a:pt x="78539" y="283473"/>
                  <a:pt x="78618" y="241809"/>
                </a:cubicBezTo>
                <a:cubicBezTo>
                  <a:pt x="78618" y="149942"/>
                  <a:pt x="153431" y="75152"/>
                  <a:pt x="245501" y="75152"/>
                </a:cubicBezTo>
                <a:close/>
                <a:moveTo>
                  <a:pt x="350001" y="25404"/>
                </a:moveTo>
                <a:cubicBezTo>
                  <a:pt x="353482" y="25404"/>
                  <a:pt x="356885" y="26273"/>
                  <a:pt x="359812" y="28011"/>
                </a:cubicBezTo>
                <a:lnTo>
                  <a:pt x="376587" y="37731"/>
                </a:lnTo>
                <a:cubicBezTo>
                  <a:pt x="386003" y="43104"/>
                  <a:pt x="389168" y="55115"/>
                  <a:pt x="383787" y="64519"/>
                </a:cubicBezTo>
                <a:lnTo>
                  <a:pt x="373343" y="82536"/>
                </a:lnTo>
                <a:cubicBezTo>
                  <a:pt x="369940" y="88462"/>
                  <a:pt x="363848" y="92018"/>
                  <a:pt x="357043" y="92018"/>
                </a:cubicBezTo>
                <a:cubicBezTo>
                  <a:pt x="353324" y="92018"/>
                  <a:pt x="349684" y="90912"/>
                  <a:pt x="346440" y="88857"/>
                </a:cubicBezTo>
                <a:cubicBezTo>
                  <a:pt x="341297" y="85460"/>
                  <a:pt x="335916" y="82378"/>
                  <a:pt x="330536" y="79533"/>
                </a:cubicBezTo>
                <a:cubicBezTo>
                  <a:pt x="325788" y="77083"/>
                  <a:pt x="322307" y="72974"/>
                  <a:pt x="320803" y="67917"/>
                </a:cubicBezTo>
                <a:cubicBezTo>
                  <a:pt x="319379" y="62938"/>
                  <a:pt x="320012" y="57723"/>
                  <a:pt x="322623" y="53219"/>
                </a:cubicBezTo>
                <a:lnTo>
                  <a:pt x="332989" y="35202"/>
                </a:lnTo>
                <a:cubicBezTo>
                  <a:pt x="336549" y="29197"/>
                  <a:pt x="343038" y="25404"/>
                  <a:pt x="350001" y="25404"/>
                </a:cubicBezTo>
                <a:close/>
                <a:moveTo>
                  <a:pt x="140881" y="25404"/>
                </a:moveTo>
                <a:cubicBezTo>
                  <a:pt x="147931" y="25404"/>
                  <a:pt x="154426" y="29197"/>
                  <a:pt x="157911" y="35202"/>
                </a:cubicBezTo>
                <a:lnTo>
                  <a:pt x="168367" y="53219"/>
                </a:lnTo>
                <a:cubicBezTo>
                  <a:pt x="170981" y="57723"/>
                  <a:pt x="171615" y="62938"/>
                  <a:pt x="170189" y="67917"/>
                </a:cubicBezTo>
                <a:cubicBezTo>
                  <a:pt x="168684" y="72974"/>
                  <a:pt x="165199" y="77083"/>
                  <a:pt x="160367" y="79533"/>
                </a:cubicBezTo>
                <a:cubicBezTo>
                  <a:pt x="154981" y="82378"/>
                  <a:pt x="149674" y="85460"/>
                  <a:pt x="144446" y="88857"/>
                </a:cubicBezTo>
                <a:cubicBezTo>
                  <a:pt x="141198" y="90912"/>
                  <a:pt x="137554" y="92018"/>
                  <a:pt x="133831" y="92018"/>
                </a:cubicBezTo>
                <a:cubicBezTo>
                  <a:pt x="127019" y="92018"/>
                  <a:pt x="120999" y="88541"/>
                  <a:pt x="117514" y="82615"/>
                </a:cubicBezTo>
                <a:lnTo>
                  <a:pt x="107058" y="64519"/>
                </a:lnTo>
                <a:cubicBezTo>
                  <a:pt x="104444" y="59936"/>
                  <a:pt x="103731" y="54641"/>
                  <a:pt x="105078" y="49584"/>
                </a:cubicBezTo>
                <a:cubicBezTo>
                  <a:pt x="106424" y="44527"/>
                  <a:pt x="109672" y="40339"/>
                  <a:pt x="114266" y="37731"/>
                </a:cubicBezTo>
                <a:lnTo>
                  <a:pt x="131059" y="28011"/>
                </a:lnTo>
                <a:cubicBezTo>
                  <a:pt x="134069" y="26273"/>
                  <a:pt x="137475" y="25404"/>
                  <a:pt x="140881" y="25404"/>
                </a:cubicBezTo>
                <a:close/>
                <a:moveTo>
                  <a:pt x="235768" y="0"/>
                </a:moveTo>
                <a:lnTo>
                  <a:pt x="255156" y="0"/>
                </a:lnTo>
                <a:cubicBezTo>
                  <a:pt x="265998" y="0"/>
                  <a:pt x="274782" y="8770"/>
                  <a:pt x="274782" y="19594"/>
                </a:cubicBezTo>
                <a:lnTo>
                  <a:pt x="274782" y="40927"/>
                </a:lnTo>
                <a:cubicBezTo>
                  <a:pt x="274782" y="51278"/>
                  <a:pt x="266789" y="59416"/>
                  <a:pt x="256581" y="59416"/>
                </a:cubicBezTo>
                <a:cubicBezTo>
                  <a:pt x="255710" y="59416"/>
                  <a:pt x="254919" y="59337"/>
                  <a:pt x="254127" y="59258"/>
                </a:cubicBezTo>
                <a:cubicBezTo>
                  <a:pt x="251516" y="58863"/>
                  <a:pt x="248509" y="58547"/>
                  <a:pt x="245502" y="58547"/>
                </a:cubicBezTo>
                <a:cubicBezTo>
                  <a:pt x="242415" y="58547"/>
                  <a:pt x="239408" y="58863"/>
                  <a:pt x="236876" y="59258"/>
                </a:cubicBezTo>
                <a:cubicBezTo>
                  <a:pt x="236005" y="59337"/>
                  <a:pt x="235214" y="59416"/>
                  <a:pt x="234423" y="59416"/>
                </a:cubicBezTo>
                <a:cubicBezTo>
                  <a:pt x="224135" y="59416"/>
                  <a:pt x="216142" y="51278"/>
                  <a:pt x="216142" y="40927"/>
                </a:cubicBezTo>
                <a:lnTo>
                  <a:pt x="216142" y="19594"/>
                </a:lnTo>
                <a:cubicBezTo>
                  <a:pt x="216142" y="8770"/>
                  <a:pt x="224926" y="0"/>
                  <a:pt x="235768" y="0"/>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nvGrpSpPr>
          <p:cNvPr id="13" name="组合 12"/>
          <p:cNvGrpSpPr/>
          <p:nvPr/>
        </p:nvGrpSpPr>
        <p:grpSpPr>
          <a:xfrm>
            <a:off x="1511183" y="3979863"/>
            <a:ext cx="2050552" cy="1395019"/>
            <a:chOff x="7885432" y="3464575"/>
            <a:chExt cx="2050552" cy="1395019"/>
          </a:xfrm>
        </p:grpSpPr>
        <p:sp>
          <p:nvSpPr>
            <p:cNvPr id="14" name="矩形 13"/>
            <p:cNvSpPr/>
            <p:nvPr/>
          </p:nvSpPr>
          <p:spPr>
            <a:xfrm>
              <a:off x="7885432" y="3785133"/>
              <a:ext cx="2050552" cy="1074461"/>
            </a:xfrm>
            <a:prstGeom prst="rect">
              <a:avLst/>
            </a:prstGeom>
          </p:spPr>
          <p:txBody>
            <a:bodyPr wrap="square">
              <a:spAutoFit/>
              <a:scene3d>
                <a:camera prst="orthographicFront"/>
                <a:lightRig rig="threePt" dir="t"/>
              </a:scene3d>
              <a:sp3d contourW="12700"/>
            </a:bodyPr>
            <a:lstStyle/>
            <a:p>
              <a:pPr>
                <a:lnSpc>
                  <a:spcPct val="125000"/>
                </a:lnSpc>
              </a:pPr>
              <a:r>
                <a:rPr lang="zh-CN" altLang="zh-CN" sz="1050" dirty="0"/>
                <a:t>描述了计算机软件配置项</a:t>
              </a:r>
              <a:r>
                <a:rPr lang="en-US" altLang="zh-CN" sz="1050" dirty="0"/>
                <a:t>(CSCI</a:t>
              </a:r>
              <a:r>
                <a:rPr lang="zh-CN" altLang="zh-CN" sz="1050" dirty="0"/>
                <a:t>的设计。它描述了</a:t>
              </a:r>
              <a:r>
                <a:rPr lang="en-US" altLang="zh-CN" sz="1050" dirty="0"/>
                <a:t>CSCI</a:t>
              </a:r>
              <a:r>
                <a:rPr lang="zh-CN" altLang="zh-CN" sz="1050" dirty="0"/>
                <a:t>级设计决策、</a:t>
              </a:r>
              <a:r>
                <a:rPr lang="en-US" altLang="zh-CN" sz="1050" dirty="0"/>
                <a:t>CSCI</a:t>
              </a:r>
              <a:r>
                <a:rPr lang="zh-CN" altLang="zh-CN" sz="1050" dirty="0"/>
                <a:t>体系结构设计</a:t>
              </a:r>
              <a:r>
                <a:rPr lang="en-US" altLang="zh-CN" sz="1050" dirty="0"/>
                <a:t>(</a:t>
              </a:r>
              <a:r>
                <a:rPr lang="zh-CN" altLang="zh-CN" sz="1050" dirty="0"/>
                <a:t>概要设计</a:t>
              </a:r>
              <a:r>
                <a:rPr lang="en-US" altLang="zh-CN" sz="1050" dirty="0"/>
                <a:t>)</a:t>
              </a:r>
              <a:r>
                <a:rPr lang="zh-CN" altLang="zh-CN" sz="1050" dirty="0"/>
                <a:t>和实现该软件所需的</a:t>
              </a:r>
              <a:r>
                <a:rPr lang="zh-CN" altLang="zh-CN" sz="1050" dirty="0" smtClean="0"/>
                <a:t>详细设计</a:t>
              </a:r>
              <a:r>
                <a:rPr lang="zh-CN" altLang="zh-CN" sz="1050" dirty="0"/>
                <a:t>。</a:t>
              </a:r>
              <a:endParaRPr lang="zh-CN" altLang="en-US" sz="1050" dirty="0" smtClean="0">
                <a:solidFill>
                  <a:schemeClr val="tx1">
                    <a:lumMod val="75000"/>
                    <a:lumOff val="25000"/>
                  </a:schemeClr>
                </a:solidFill>
                <a:latin typeface="+mn-ea"/>
              </a:endParaRPr>
            </a:p>
          </p:txBody>
        </p:sp>
        <p:sp>
          <p:nvSpPr>
            <p:cNvPr id="15" name="矩形 14"/>
            <p:cNvSpPr/>
            <p:nvPr/>
          </p:nvSpPr>
          <p:spPr>
            <a:xfrm>
              <a:off x="7885432" y="3464575"/>
              <a:ext cx="2050552"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latin typeface="+mn-ea"/>
                </a:rPr>
                <a:t>文档说明</a:t>
              </a:r>
              <a:endParaRPr lang="zh-CN" altLang="en-US" sz="1600" b="1" dirty="0">
                <a:latin typeface="+mn-ea"/>
              </a:endParaRPr>
            </a:p>
          </p:txBody>
        </p:sp>
      </p:grpSp>
      <p:grpSp>
        <p:nvGrpSpPr>
          <p:cNvPr id="16" name="组合 15"/>
          <p:cNvGrpSpPr/>
          <p:nvPr/>
        </p:nvGrpSpPr>
        <p:grpSpPr>
          <a:xfrm>
            <a:off x="3884754" y="3979863"/>
            <a:ext cx="2050552" cy="1826740"/>
            <a:chOff x="7885432" y="3464575"/>
            <a:chExt cx="2050552" cy="1826740"/>
          </a:xfrm>
        </p:grpSpPr>
        <p:sp>
          <p:nvSpPr>
            <p:cNvPr id="17" name="矩形 16"/>
            <p:cNvSpPr/>
            <p:nvPr/>
          </p:nvSpPr>
          <p:spPr>
            <a:xfrm>
              <a:off x="7885432" y="3785133"/>
              <a:ext cx="2050552" cy="1506182"/>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t>软件设计阶段结束后要交付软件设计说明书。它的前半部分</a:t>
              </a:r>
              <a:r>
                <a:rPr lang="zh-CN" altLang="en-US" sz="1050" dirty="0" smtClean="0"/>
                <a:t>在概要设计后</a:t>
              </a:r>
              <a:r>
                <a:rPr lang="zh-CN" altLang="en-US" sz="1050" dirty="0"/>
                <a:t>完成，后半部分</a:t>
              </a:r>
              <a:r>
                <a:rPr lang="zh-CN" altLang="en-US" sz="1050" dirty="0" smtClean="0"/>
                <a:t>在详细设计后</a:t>
              </a:r>
              <a:r>
                <a:rPr lang="zh-CN" altLang="en-US" sz="1050" dirty="0"/>
                <a:t>写出。设计说明书用于双重目的：对于编程和测试，它提供指南；软件交付使用后，为维护人员提供帮助。</a:t>
              </a:r>
              <a:endParaRPr lang="zh-CN" altLang="en-US" sz="1050" dirty="0" smtClean="0">
                <a:solidFill>
                  <a:schemeClr val="tx1">
                    <a:lumMod val="75000"/>
                    <a:lumOff val="25000"/>
                  </a:schemeClr>
                </a:solidFill>
                <a:latin typeface="+mn-ea"/>
              </a:endParaRPr>
            </a:p>
          </p:txBody>
        </p:sp>
        <p:sp>
          <p:nvSpPr>
            <p:cNvPr id="18" name="矩形 17"/>
            <p:cNvSpPr/>
            <p:nvPr/>
          </p:nvSpPr>
          <p:spPr>
            <a:xfrm>
              <a:off x="7885432" y="3464575"/>
              <a:ext cx="2050552"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latin typeface="+mn-ea"/>
                </a:rPr>
                <a:t>目的</a:t>
              </a:r>
              <a:r>
                <a:rPr lang="zh-CN" altLang="en-US" sz="1600" b="1" dirty="0">
                  <a:latin typeface="+mn-ea"/>
                </a:rPr>
                <a:t>作用</a:t>
              </a:r>
            </a:p>
          </p:txBody>
        </p:sp>
      </p:grpSp>
      <p:grpSp>
        <p:nvGrpSpPr>
          <p:cNvPr id="19" name="组合 18"/>
          <p:cNvGrpSpPr/>
          <p:nvPr/>
        </p:nvGrpSpPr>
        <p:grpSpPr>
          <a:xfrm>
            <a:off x="6258325" y="3979863"/>
            <a:ext cx="2050552" cy="1624761"/>
            <a:chOff x="7885432" y="3464575"/>
            <a:chExt cx="2050552" cy="1624761"/>
          </a:xfrm>
        </p:grpSpPr>
        <p:sp>
          <p:nvSpPr>
            <p:cNvPr id="20" name="矩形 19"/>
            <p:cNvSpPr/>
            <p:nvPr/>
          </p:nvSpPr>
          <p:spPr>
            <a:xfrm>
              <a:off x="7885432" y="3785133"/>
              <a:ext cx="2050552" cy="1304203"/>
            </a:xfrm>
            <a:prstGeom prst="rect">
              <a:avLst/>
            </a:prstGeom>
          </p:spPr>
          <p:txBody>
            <a:bodyPr wrap="square">
              <a:spAutoFit/>
              <a:scene3d>
                <a:camera prst="orthographicFront"/>
                <a:lightRig rig="threePt" dir="t"/>
              </a:scene3d>
              <a:sp3d contourW="12700"/>
            </a:bodyPr>
            <a:lstStyle/>
            <a:p>
              <a:pPr marL="228600" indent="-228600">
                <a:lnSpc>
                  <a:spcPct val="125000"/>
                </a:lnSpc>
                <a:buAutoNum type="arabicPeriod"/>
              </a:pPr>
              <a:r>
                <a:rPr lang="zh-CN" altLang="en-US" sz="1050" dirty="0" smtClean="0"/>
                <a:t>概述；</a:t>
              </a:r>
              <a:endParaRPr lang="en-US" altLang="zh-CN" sz="1050" dirty="0" smtClean="0"/>
            </a:p>
            <a:p>
              <a:pPr marL="228600" indent="-228600">
                <a:lnSpc>
                  <a:spcPct val="125000"/>
                </a:lnSpc>
                <a:buAutoNum type="arabicPeriod"/>
              </a:pPr>
              <a:r>
                <a:rPr lang="zh-CN" altLang="en-US" sz="1050" dirty="0"/>
                <a:t>系统</a:t>
              </a:r>
              <a:r>
                <a:rPr lang="zh-CN" altLang="en-US" sz="1050" dirty="0" smtClean="0"/>
                <a:t>结构；</a:t>
              </a:r>
              <a:endParaRPr lang="en-US" altLang="zh-CN" sz="1050" dirty="0" smtClean="0"/>
            </a:p>
            <a:p>
              <a:pPr marL="228600" indent="-228600">
                <a:lnSpc>
                  <a:spcPct val="125000"/>
                </a:lnSpc>
                <a:buAutoNum type="arabicPeriod"/>
              </a:pPr>
              <a:r>
                <a:rPr lang="zh-CN" altLang="en-US" sz="1050" dirty="0" smtClean="0"/>
                <a:t>数据结构及数据库设计；</a:t>
              </a:r>
              <a:endParaRPr lang="en-US" altLang="zh-CN" sz="1050" dirty="0" smtClean="0"/>
            </a:p>
            <a:p>
              <a:pPr marL="228600" indent="-228600">
                <a:lnSpc>
                  <a:spcPct val="125000"/>
                </a:lnSpc>
                <a:buAutoNum type="arabicPeriod"/>
              </a:pPr>
              <a:r>
                <a:rPr lang="zh-CN" altLang="en-US" sz="1050" dirty="0"/>
                <a:t>接口</a:t>
              </a:r>
              <a:r>
                <a:rPr lang="zh-CN" altLang="en-US" sz="1050" dirty="0" smtClean="0"/>
                <a:t>设计；</a:t>
              </a:r>
              <a:endParaRPr lang="en-US" altLang="zh-CN" sz="1050" dirty="0" smtClean="0"/>
            </a:p>
            <a:p>
              <a:pPr marL="228600" indent="-228600">
                <a:lnSpc>
                  <a:spcPct val="125000"/>
                </a:lnSpc>
                <a:buAutoNum type="arabicPeriod"/>
              </a:pPr>
              <a:r>
                <a:rPr lang="zh-CN" altLang="en-US" sz="1050" dirty="0"/>
                <a:t>模块</a:t>
              </a:r>
              <a:r>
                <a:rPr lang="zh-CN" altLang="en-US" sz="1050" dirty="0" smtClean="0"/>
                <a:t>设计。</a:t>
              </a:r>
              <a:endParaRPr lang="en-US" altLang="zh-CN" sz="1050" dirty="0" smtClean="0"/>
            </a:p>
            <a:p>
              <a:pPr>
                <a:lnSpc>
                  <a:spcPct val="125000"/>
                </a:lnSpc>
              </a:pPr>
              <a:endParaRPr lang="zh-CN" altLang="en-US" sz="1050" dirty="0" smtClean="0">
                <a:solidFill>
                  <a:schemeClr val="tx1">
                    <a:lumMod val="75000"/>
                    <a:lumOff val="25000"/>
                  </a:schemeClr>
                </a:solidFill>
                <a:latin typeface="+mn-ea"/>
              </a:endParaRPr>
            </a:p>
          </p:txBody>
        </p:sp>
        <p:sp>
          <p:nvSpPr>
            <p:cNvPr id="21" name="矩形 20"/>
            <p:cNvSpPr/>
            <p:nvPr/>
          </p:nvSpPr>
          <p:spPr>
            <a:xfrm>
              <a:off x="7885432" y="3464575"/>
              <a:ext cx="2050552"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latin typeface="+mn-ea"/>
                </a:rPr>
                <a:t>内容</a:t>
              </a:r>
              <a:r>
                <a:rPr lang="zh-CN" altLang="en-US" sz="1600" b="1" dirty="0">
                  <a:latin typeface="+mn-ea"/>
                </a:rPr>
                <a:t>概要</a:t>
              </a:r>
            </a:p>
          </p:txBody>
        </p:sp>
      </p:grpSp>
      <p:grpSp>
        <p:nvGrpSpPr>
          <p:cNvPr id="22" name="组合 21"/>
          <p:cNvGrpSpPr/>
          <p:nvPr/>
        </p:nvGrpSpPr>
        <p:grpSpPr>
          <a:xfrm>
            <a:off x="8631896" y="3979863"/>
            <a:ext cx="2050552" cy="1193041"/>
            <a:chOff x="7885432" y="3464575"/>
            <a:chExt cx="2050552" cy="1193041"/>
          </a:xfrm>
        </p:grpSpPr>
        <p:sp>
          <p:nvSpPr>
            <p:cNvPr id="23" name="矩形 22"/>
            <p:cNvSpPr/>
            <p:nvPr/>
          </p:nvSpPr>
          <p:spPr>
            <a:xfrm>
              <a:off x="7885432" y="3785133"/>
              <a:ext cx="2050552" cy="872483"/>
            </a:xfrm>
            <a:prstGeom prst="rect">
              <a:avLst/>
            </a:prstGeom>
          </p:spPr>
          <p:txBody>
            <a:bodyPr wrap="square">
              <a:spAutoFit/>
              <a:scene3d>
                <a:camera prst="orthographicFront"/>
                <a:lightRig rig="threePt" dir="t"/>
              </a:scene3d>
              <a:sp3d contourW="12700"/>
            </a:bodyPr>
            <a:lstStyle/>
            <a:p>
              <a:pPr>
                <a:lnSpc>
                  <a:spcPct val="125000"/>
                </a:lnSpc>
              </a:pPr>
              <a:r>
                <a:rPr lang="en-US" altLang="zh-CN" sz="1050" dirty="0"/>
                <a:t>SDD</a:t>
              </a:r>
              <a:r>
                <a:rPr lang="zh-CN" altLang="zh-CN" sz="1050" dirty="0"/>
                <a:t>连同相关的</a:t>
              </a:r>
              <a:r>
                <a:rPr lang="en-US" altLang="zh-CN" sz="1050" dirty="0"/>
                <a:t>IDD</a:t>
              </a:r>
              <a:r>
                <a:rPr lang="zh-CN" altLang="zh-CN" sz="1050" dirty="0"/>
                <a:t>和</a:t>
              </a:r>
              <a:r>
                <a:rPr lang="en-US" altLang="zh-CN" sz="1050" dirty="0"/>
                <a:t>DBDD</a:t>
              </a:r>
              <a:r>
                <a:rPr lang="zh-CN" altLang="zh-CN" sz="1050" dirty="0"/>
                <a:t>是实现该软件的基础。向需方提供了设计的可视性，为软件支持提供了所需要的信息。</a:t>
              </a:r>
              <a:endParaRPr lang="zh-CN" altLang="en-US" sz="1050" dirty="0" smtClean="0">
                <a:solidFill>
                  <a:schemeClr val="tx1">
                    <a:lumMod val="75000"/>
                    <a:lumOff val="25000"/>
                  </a:schemeClr>
                </a:solidFill>
                <a:latin typeface="+mn-ea"/>
              </a:endParaRPr>
            </a:p>
          </p:txBody>
        </p:sp>
        <p:sp>
          <p:nvSpPr>
            <p:cNvPr id="24" name="矩形 23"/>
            <p:cNvSpPr/>
            <p:nvPr/>
          </p:nvSpPr>
          <p:spPr>
            <a:xfrm>
              <a:off x="7885432" y="3464575"/>
              <a:ext cx="2050552"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latin typeface="+mn-ea"/>
                </a:rPr>
                <a:t>相关文档</a:t>
              </a:r>
              <a:endParaRPr lang="zh-CN" altLang="en-US" sz="1600" b="1" dirty="0">
                <a:latin typeface="+mn-ea"/>
              </a:endParaRPr>
            </a:p>
          </p:txBody>
        </p:sp>
      </p:grpSp>
    </p:spTree>
    <p:extLst>
      <p:ext uri="{BB962C8B-B14F-4D97-AF65-F5344CB8AC3E}">
        <p14:creationId xmlns:p14="http://schemas.microsoft.com/office/powerpoint/2010/main" val="3115940103"/>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 calcmode="lin" valueType="num">
                                      <p:cBhvr>
                                        <p:cTn id="13" dur="500" fill="hold"/>
                                        <p:tgtEl>
                                          <p:spTgt spid="26"/>
                                        </p:tgtEl>
                                        <p:attrNameLst>
                                          <p:attrName>ppt_w</p:attrName>
                                        </p:attrNameLst>
                                      </p:cBhvr>
                                      <p:tavLst>
                                        <p:tav tm="0">
                                          <p:val>
                                            <p:fltVal val="0"/>
                                          </p:val>
                                        </p:tav>
                                        <p:tav tm="100000">
                                          <p:val>
                                            <p:strVal val="#ppt_w"/>
                                          </p:val>
                                        </p:tav>
                                      </p:tavLst>
                                    </p:anim>
                                    <p:anim calcmode="lin" valueType="num">
                                      <p:cBhvr>
                                        <p:cTn id="14" dur="500" fill="hold"/>
                                        <p:tgtEl>
                                          <p:spTgt spid="26"/>
                                        </p:tgtEl>
                                        <p:attrNameLst>
                                          <p:attrName>ppt_h</p:attrName>
                                        </p:attrNameLst>
                                      </p:cBhvr>
                                      <p:tavLst>
                                        <p:tav tm="0">
                                          <p:val>
                                            <p:fltVal val="0"/>
                                          </p:val>
                                        </p:tav>
                                        <p:tav tm="100000">
                                          <p:val>
                                            <p:strVal val="#ppt_h"/>
                                          </p:val>
                                        </p:tav>
                                      </p:tavLst>
                                    </p:anim>
                                    <p:animEffect transition="in" filter="fade">
                                      <p:cBhvr>
                                        <p:cTn id="15" dur="500"/>
                                        <p:tgtEl>
                                          <p:spTgt spid="26"/>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p:cTn id="19" dur="500" fill="hold"/>
                                        <p:tgtEl>
                                          <p:spTgt spid="27"/>
                                        </p:tgtEl>
                                        <p:attrNameLst>
                                          <p:attrName>ppt_w</p:attrName>
                                        </p:attrNameLst>
                                      </p:cBhvr>
                                      <p:tavLst>
                                        <p:tav tm="0">
                                          <p:val>
                                            <p:fltVal val="0"/>
                                          </p:val>
                                        </p:tav>
                                        <p:tav tm="100000">
                                          <p:val>
                                            <p:strVal val="#ppt_w"/>
                                          </p:val>
                                        </p:tav>
                                      </p:tavLst>
                                    </p:anim>
                                    <p:anim calcmode="lin" valueType="num">
                                      <p:cBhvr>
                                        <p:cTn id="20" dur="500" fill="hold"/>
                                        <p:tgtEl>
                                          <p:spTgt spid="27"/>
                                        </p:tgtEl>
                                        <p:attrNameLst>
                                          <p:attrName>ppt_h</p:attrName>
                                        </p:attrNameLst>
                                      </p:cBhvr>
                                      <p:tavLst>
                                        <p:tav tm="0">
                                          <p:val>
                                            <p:fltVal val="0"/>
                                          </p:val>
                                        </p:tav>
                                        <p:tav tm="100000">
                                          <p:val>
                                            <p:strVal val="#ppt_h"/>
                                          </p:val>
                                        </p:tav>
                                      </p:tavLst>
                                    </p:anim>
                                    <p:animEffect transition="in" filter="fade">
                                      <p:cBhvr>
                                        <p:cTn id="21" dur="500"/>
                                        <p:tgtEl>
                                          <p:spTgt spid="27"/>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p:cTn id="25" dur="500" fill="hold"/>
                                        <p:tgtEl>
                                          <p:spTgt spid="28"/>
                                        </p:tgtEl>
                                        <p:attrNameLst>
                                          <p:attrName>ppt_w</p:attrName>
                                        </p:attrNameLst>
                                      </p:cBhvr>
                                      <p:tavLst>
                                        <p:tav tm="0">
                                          <p:val>
                                            <p:fltVal val="0"/>
                                          </p:val>
                                        </p:tav>
                                        <p:tav tm="100000">
                                          <p:val>
                                            <p:strVal val="#ppt_w"/>
                                          </p:val>
                                        </p:tav>
                                      </p:tavLst>
                                    </p:anim>
                                    <p:anim calcmode="lin" valueType="num">
                                      <p:cBhvr>
                                        <p:cTn id="26" dur="500" fill="hold"/>
                                        <p:tgtEl>
                                          <p:spTgt spid="28"/>
                                        </p:tgtEl>
                                        <p:attrNameLst>
                                          <p:attrName>ppt_h</p:attrName>
                                        </p:attrNameLst>
                                      </p:cBhvr>
                                      <p:tavLst>
                                        <p:tav tm="0">
                                          <p:val>
                                            <p:fltVal val="0"/>
                                          </p:val>
                                        </p:tav>
                                        <p:tav tm="100000">
                                          <p:val>
                                            <p:strVal val="#ppt_h"/>
                                          </p:val>
                                        </p:tav>
                                      </p:tavLst>
                                    </p:anim>
                                    <p:animEffect transition="in" filter="fade">
                                      <p:cBhvr>
                                        <p:cTn id="27" dur="500"/>
                                        <p:tgtEl>
                                          <p:spTgt spid="28"/>
                                        </p:tgtEl>
                                      </p:cBhvr>
                                    </p:animEffect>
                                  </p:childTnLst>
                                </p:cTn>
                              </p:par>
                            </p:childTnLst>
                          </p:cTn>
                        </p:par>
                        <p:par>
                          <p:cTn id="28" fill="hold">
                            <p:stCondLst>
                              <p:cond delay="2000"/>
                            </p:stCondLst>
                            <p:childTnLst>
                              <p:par>
                                <p:cTn id="29" presetID="42" presetClass="entr" presetSubtype="0"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anim calcmode="lin" valueType="num">
                                      <p:cBhvr>
                                        <p:cTn id="32" dur="1000" fill="hold"/>
                                        <p:tgtEl>
                                          <p:spTgt spid="13"/>
                                        </p:tgtEl>
                                        <p:attrNameLst>
                                          <p:attrName>ppt_x</p:attrName>
                                        </p:attrNameLst>
                                      </p:cBhvr>
                                      <p:tavLst>
                                        <p:tav tm="0">
                                          <p:val>
                                            <p:strVal val="#ppt_x"/>
                                          </p:val>
                                        </p:tav>
                                        <p:tav tm="100000">
                                          <p:val>
                                            <p:strVal val="#ppt_x"/>
                                          </p:val>
                                        </p:tav>
                                      </p:tavLst>
                                    </p:anim>
                                    <p:anim calcmode="lin" valueType="num">
                                      <p:cBhvr>
                                        <p:cTn id="33" dur="1000" fill="hold"/>
                                        <p:tgtEl>
                                          <p:spTgt spid="13"/>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1000"/>
                                        <p:tgtEl>
                                          <p:spTgt spid="16"/>
                                        </p:tgtEl>
                                      </p:cBhvr>
                                    </p:animEffect>
                                    <p:anim calcmode="lin" valueType="num">
                                      <p:cBhvr>
                                        <p:cTn id="37" dur="1000" fill="hold"/>
                                        <p:tgtEl>
                                          <p:spTgt spid="16"/>
                                        </p:tgtEl>
                                        <p:attrNameLst>
                                          <p:attrName>ppt_x</p:attrName>
                                        </p:attrNameLst>
                                      </p:cBhvr>
                                      <p:tavLst>
                                        <p:tav tm="0">
                                          <p:val>
                                            <p:strVal val="#ppt_x"/>
                                          </p:val>
                                        </p:tav>
                                        <p:tav tm="100000">
                                          <p:val>
                                            <p:strVal val="#ppt_x"/>
                                          </p:val>
                                        </p:tav>
                                      </p:tavLst>
                                    </p:anim>
                                    <p:anim calcmode="lin" valueType="num">
                                      <p:cBhvr>
                                        <p:cTn id="38" dur="1000" fill="hold"/>
                                        <p:tgtEl>
                                          <p:spTgt spid="16"/>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1000"/>
                                        <p:tgtEl>
                                          <p:spTgt spid="19"/>
                                        </p:tgtEl>
                                      </p:cBhvr>
                                    </p:animEffect>
                                    <p:anim calcmode="lin" valueType="num">
                                      <p:cBhvr>
                                        <p:cTn id="42" dur="1000" fill="hold"/>
                                        <p:tgtEl>
                                          <p:spTgt spid="19"/>
                                        </p:tgtEl>
                                        <p:attrNameLst>
                                          <p:attrName>ppt_x</p:attrName>
                                        </p:attrNameLst>
                                      </p:cBhvr>
                                      <p:tavLst>
                                        <p:tav tm="0">
                                          <p:val>
                                            <p:strVal val="#ppt_x"/>
                                          </p:val>
                                        </p:tav>
                                        <p:tav tm="100000">
                                          <p:val>
                                            <p:strVal val="#ppt_x"/>
                                          </p:val>
                                        </p:tav>
                                      </p:tavLst>
                                    </p:anim>
                                    <p:anim calcmode="lin" valueType="num">
                                      <p:cBhvr>
                                        <p:cTn id="43" dur="1000" fill="hold"/>
                                        <p:tgtEl>
                                          <p:spTgt spid="19"/>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1000"/>
                                        <p:tgtEl>
                                          <p:spTgt spid="22"/>
                                        </p:tgtEl>
                                      </p:cBhvr>
                                    </p:animEffect>
                                    <p:anim calcmode="lin" valueType="num">
                                      <p:cBhvr>
                                        <p:cTn id="47" dur="1000" fill="hold"/>
                                        <p:tgtEl>
                                          <p:spTgt spid="22"/>
                                        </p:tgtEl>
                                        <p:attrNameLst>
                                          <p:attrName>ppt_x</p:attrName>
                                        </p:attrNameLst>
                                      </p:cBhvr>
                                      <p:tavLst>
                                        <p:tav tm="0">
                                          <p:val>
                                            <p:strVal val="#ppt_x"/>
                                          </p:val>
                                        </p:tav>
                                        <p:tav tm="100000">
                                          <p:val>
                                            <p:strVal val="#ppt_x"/>
                                          </p:val>
                                        </p:tav>
                                      </p:tavLst>
                                    </p:anim>
                                    <p:anim calcmode="lin" valueType="num">
                                      <p:cBhvr>
                                        <p:cTn id="48"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52438" y="317500"/>
            <a:ext cx="850900" cy="850900"/>
            <a:chOff x="2959100" y="1866900"/>
            <a:chExt cx="1536700" cy="1536700"/>
          </a:xfrm>
        </p:grpSpPr>
        <p:sp>
          <p:nvSpPr>
            <p:cNvPr id="2" name="椭圆 1"/>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8" name="组合 7"/>
          <p:cNvGrpSpPr/>
          <p:nvPr/>
        </p:nvGrpSpPr>
        <p:grpSpPr>
          <a:xfrm>
            <a:off x="1518453" y="455343"/>
            <a:ext cx="4885993" cy="640121"/>
            <a:chOff x="1518453" y="442643"/>
            <a:chExt cx="4885993" cy="640121"/>
          </a:xfrm>
        </p:grpSpPr>
        <p:sp>
          <p:nvSpPr>
            <p:cNvPr id="6" name="文本框 5"/>
            <p:cNvSpPr txBox="1"/>
            <p:nvPr/>
          </p:nvSpPr>
          <p:spPr>
            <a:xfrm>
              <a:off x="1518453" y="442643"/>
              <a:ext cx="3965263" cy="461665"/>
            </a:xfrm>
            <a:prstGeom prst="rect">
              <a:avLst/>
            </a:prstGeom>
            <a:noFill/>
          </p:spPr>
          <p:txBody>
            <a:bodyPr wrap="square" rtlCol="0">
              <a:spAutoFit/>
              <a:scene3d>
                <a:camera prst="orthographicFront"/>
                <a:lightRig rig="threePt" dir="t"/>
              </a:scene3d>
              <a:sp3d contourW="12700"/>
            </a:bodyPr>
            <a:lstStyle/>
            <a:p>
              <a:r>
                <a:rPr lang="en-US" altLang="zh-CN" sz="2400" b="1" dirty="0" smtClean="0">
                  <a:solidFill>
                    <a:schemeClr val="tx1">
                      <a:lumMod val="85000"/>
                      <a:lumOff val="15000"/>
                    </a:schemeClr>
                  </a:solidFill>
                  <a:latin typeface="+mn-ea"/>
                </a:rPr>
                <a:t>CMM</a:t>
              </a:r>
              <a:r>
                <a:rPr lang="zh-CN" altLang="en-US" sz="2400" b="1" dirty="0" smtClean="0">
                  <a:solidFill>
                    <a:schemeClr val="tx1">
                      <a:lumMod val="85000"/>
                      <a:lumOff val="15000"/>
                    </a:schemeClr>
                  </a:solidFill>
                  <a:latin typeface="+mn-ea"/>
                </a:rPr>
                <a:t>简介</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76999"/>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sp>
        <p:nvSpPr>
          <p:cNvPr id="16" name="矩形 15"/>
          <p:cNvSpPr/>
          <p:nvPr/>
        </p:nvSpPr>
        <p:spPr>
          <a:xfrm>
            <a:off x="3275212" y="2302047"/>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2" name="矩形 21"/>
          <p:cNvSpPr/>
          <p:nvPr/>
        </p:nvSpPr>
        <p:spPr>
          <a:xfrm>
            <a:off x="1636855" y="4610135"/>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5" name="矩形 24"/>
          <p:cNvSpPr/>
          <p:nvPr/>
        </p:nvSpPr>
        <p:spPr>
          <a:xfrm>
            <a:off x="4912772" y="4610135"/>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8" name="矩形 27"/>
          <p:cNvSpPr/>
          <p:nvPr/>
        </p:nvSpPr>
        <p:spPr>
          <a:xfrm>
            <a:off x="8190282" y="4610135"/>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31" name="文本框 30"/>
          <p:cNvSpPr txBox="1"/>
          <p:nvPr/>
        </p:nvSpPr>
        <p:spPr>
          <a:xfrm>
            <a:off x="675304" y="2062301"/>
            <a:ext cx="9733292" cy="5632311"/>
          </a:xfrm>
          <a:prstGeom prst="rect">
            <a:avLst/>
          </a:prstGeom>
          <a:noFill/>
        </p:spPr>
        <p:txBody>
          <a:bodyPr wrap="square" rtlCol="0">
            <a:spAutoFit/>
          </a:bodyPr>
          <a:lstStyle/>
          <a:p>
            <a:r>
              <a:rPr kumimoji="1" lang="zh-CN" altLang="en-US" sz="3000" dirty="0" smtClean="0"/>
              <a:t>软件能力成熟度模型</a:t>
            </a:r>
            <a:r>
              <a:rPr kumimoji="1" lang="en-US" altLang="zh-CN" sz="3000" dirty="0" smtClean="0"/>
              <a:t>(CMM) </a:t>
            </a:r>
            <a:r>
              <a:rPr kumimoji="1" lang="zh-CN" altLang="en-US" sz="3000" dirty="0" smtClean="0"/>
              <a:t>是目前国际上流行的指导企业进行软件过程改进，从而提高软件产品质量的框架指南</a:t>
            </a:r>
          </a:p>
          <a:p>
            <a:r>
              <a:rPr kumimoji="1" lang="zh-CN" altLang="en-US" sz="3000" dirty="0" smtClean="0"/>
              <a:t>。</a:t>
            </a:r>
            <a:r>
              <a:rPr kumimoji="1" lang="en-US" altLang="zh-CN" sz="3000" dirty="0" smtClean="0"/>
              <a:t>CMM</a:t>
            </a:r>
            <a:r>
              <a:rPr kumimoji="1" lang="zh-CN" altLang="en-US" sz="3000" dirty="0" smtClean="0"/>
              <a:t>的基本思想是基于已有</a:t>
            </a:r>
            <a:r>
              <a:rPr kumimoji="1" lang="en-US" altLang="zh-CN" sz="3000" dirty="0" smtClean="0"/>
              <a:t>60</a:t>
            </a:r>
            <a:r>
              <a:rPr kumimoji="1" lang="zh-CN" altLang="en-US" sz="3000" dirty="0" smtClean="0"/>
              <a:t>多年历史的产品质量原理。</a:t>
            </a:r>
            <a:r>
              <a:rPr kumimoji="1" lang="en-US" altLang="zh-CN" sz="3000" dirty="0" smtClean="0"/>
              <a:t>Walter </a:t>
            </a:r>
            <a:r>
              <a:rPr kumimoji="1" lang="en-US" altLang="zh-CN" sz="3000" dirty="0" err="1" smtClean="0"/>
              <a:t>Shewart</a:t>
            </a:r>
            <a:r>
              <a:rPr kumimoji="1" lang="zh-CN" altLang="en-US" sz="3000" dirty="0" smtClean="0"/>
              <a:t>在</a:t>
            </a:r>
            <a:r>
              <a:rPr kumimoji="1" lang="en-US" altLang="zh-CN" sz="3000" dirty="0" smtClean="0"/>
              <a:t>20</a:t>
            </a:r>
            <a:r>
              <a:rPr kumimoji="1" lang="zh-CN" altLang="en-US" sz="3000" dirty="0" smtClean="0"/>
              <a:t>世纪</a:t>
            </a:r>
            <a:r>
              <a:rPr kumimoji="1" lang="en-US" altLang="zh-CN" sz="3000" dirty="0" smtClean="0"/>
              <a:t>30</a:t>
            </a:r>
            <a:r>
              <a:rPr kumimoji="1" lang="zh-CN" altLang="en-US" sz="3000" dirty="0" smtClean="0"/>
              <a:t>年代发表了统计质量控制原理，</a:t>
            </a:r>
            <a:r>
              <a:rPr kumimoji="1" lang="en-US" altLang="zh-CN" sz="3000" dirty="0" smtClean="0"/>
              <a:t>W. </a:t>
            </a:r>
            <a:r>
              <a:rPr kumimoji="1" lang="en-US" altLang="zh-CN" sz="3000" dirty="0" err="1" smtClean="0"/>
              <a:t>edwards</a:t>
            </a:r>
            <a:r>
              <a:rPr kumimoji="1" lang="zh-CN" altLang="en-US" sz="3000" dirty="0" smtClean="0"/>
              <a:t>和</a:t>
            </a:r>
            <a:r>
              <a:rPr kumimoji="1" lang="en-US" altLang="zh-CN" sz="3000" dirty="0" smtClean="0"/>
              <a:t>Joseph </a:t>
            </a:r>
            <a:r>
              <a:rPr kumimoji="1" lang="en-US" altLang="zh-CN" sz="3000" dirty="0" err="1" smtClean="0"/>
              <a:t>Juran</a:t>
            </a:r>
            <a:r>
              <a:rPr kumimoji="1" lang="zh-CN" altLang="en-US" sz="3000" dirty="0" smtClean="0"/>
              <a:t>的关于质量的著作又进一步发展和论证了该原理。</a:t>
            </a:r>
            <a:r>
              <a:rPr kumimoji="1" lang="en-US" altLang="zh-CN" sz="3000" dirty="0" err="1" smtClean="0"/>
              <a:t>Phlilip</a:t>
            </a:r>
            <a:r>
              <a:rPr kumimoji="1" lang="en-US" altLang="zh-CN" sz="3000" dirty="0" smtClean="0"/>
              <a:t> Crosby</a:t>
            </a:r>
            <a:r>
              <a:rPr kumimoji="1" lang="zh-CN" altLang="en-US" sz="3000" dirty="0" smtClean="0"/>
              <a:t>在他的著作</a:t>
            </a:r>
            <a:r>
              <a:rPr kumimoji="1" lang="en-US" altLang="zh-CN" sz="3000" dirty="0" smtClean="0"/>
              <a:t>《quantity is free》</a:t>
            </a:r>
            <a:r>
              <a:rPr kumimoji="1" lang="zh-CN" altLang="en-US" sz="3000" dirty="0" smtClean="0"/>
              <a:t>中首先提出了质量原理变为成熟度框架的思想。</a:t>
            </a:r>
            <a:r>
              <a:rPr kumimoji="1" lang="en-US" altLang="zh-CN" sz="3000" dirty="0" smtClean="0"/>
              <a:t>1986</a:t>
            </a:r>
            <a:r>
              <a:rPr kumimoji="1" lang="zh-CN" altLang="en-US" sz="3000" dirty="0" smtClean="0"/>
              <a:t>年，汉弗莱将此成熟框架带到了</a:t>
            </a:r>
            <a:r>
              <a:rPr kumimoji="1" lang="en-US" altLang="zh-CN" sz="3000" dirty="0" smtClean="0"/>
              <a:t>SEI</a:t>
            </a:r>
            <a:r>
              <a:rPr kumimoji="1" lang="zh-CN" altLang="en-US" sz="3000" dirty="0" smtClean="0"/>
              <a:t>并增加了成熟度等级的概念，后来就形成了</a:t>
            </a:r>
            <a:r>
              <a:rPr kumimoji="1" lang="en-US" altLang="zh-CN" sz="3000" dirty="0" smtClean="0"/>
              <a:t>CMM</a:t>
            </a:r>
            <a:r>
              <a:rPr kumimoji="1" lang="zh-CN" altLang="en-US" sz="3000" dirty="0" smtClean="0"/>
              <a:t>。</a:t>
            </a:r>
            <a:endParaRPr kumimoji="1" lang="zh-CN" altLang="en-US" sz="3000" dirty="0"/>
          </a:p>
          <a:p>
            <a:endParaRPr kumimoji="1" lang="zh-CN" altLang="en-US" sz="3000" dirty="0" smtClean="0"/>
          </a:p>
          <a:p>
            <a:endParaRPr kumimoji="1" lang="zh-CN" altLang="en-US" sz="3000" dirty="0"/>
          </a:p>
          <a:p>
            <a:endParaRPr kumimoji="1" lang="zh-CN" altLang="en-US" sz="3000" dirty="0"/>
          </a:p>
        </p:txBody>
      </p:sp>
    </p:spTree>
    <p:extLst>
      <p:ext uri="{BB962C8B-B14F-4D97-AF65-F5344CB8AC3E}">
        <p14:creationId xmlns:p14="http://schemas.microsoft.com/office/powerpoint/2010/main" val="3531827480"/>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1518453" y="455343"/>
            <a:ext cx="4885993" cy="615563"/>
            <a:chOff x="1518453" y="442643"/>
            <a:chExt cx="4885993" cy="615563"/>
          </a:xfrm>
        </p:grpSpPr>
        <p:sp>
          <p:nvSpPr>
            <p:cNvPr id="6" name="文本框 5"/>
            <p:cNvSpPr txBox="1"/>
            <p:nvPr/>
          </p:nvSpPr>
          <p:spPr>
            <a:xfrm>
              <a:off x="1518453" y="442643"/>
              <a:ext cx="4232990" cy="461665"/>
            </a:xfrm>
            <a:prstGeom prst="rect">
              <a:avLst/>
            </a:prstGeom>
            <a:noFill/>
          </p:spPr>
          <p:txBody>
            <a:bodyPr wrap="square" rtlCol="0">
              <a:spAutoFit/>
              <a:scene3d>
                <a:camera prst="orthographicFront"/>
                <a:lightRig rig="threePt" dir="t"/>
              </a:scene3d>
              <a:sp3d contourW="12700"/>
            </a:bodyPr>
            <a:lstStyle/>
            <a:p>
              <a:r>
                <a:rPr lang="zh-CN" altLang="zh-CN" sz="2400" dirty="0"/>
                <a:t>数据库</a:t>
              </a:r>
              <a:r>
                <a:rPr lang="en-US" altLang="zh-CN" sz="2400" dirty="0"/>
                <a:t>(</a:t>
              </a:r>
              <a:r>
                <a:rPr lang="zh-CN" altLang="zh-CN" sz="2400" dirty="0"/>
                <a:t>顶层</a:t>
              </a:r>
              <a:r>
                <a:rPr lang="en-US" altLang="zh-CN" sz="2400" dirty="0"/>
                <a:t>)</a:t>
              </a:r>
              <a:r>
                <a:rPr lang="zh-CN" altLang="zh-CN" sz="2400" dirty="0"/>
                <a:t>设计说明</a:t>
              </a:r>
              <a:r>
                <a:rPr lang="en-US" altLang="zh-CN" sz="2400" dirty="0"/>
                <a:t>(DBDD)</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52441"/>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grpSp>
        <p:nvGrpSpPr>
          <p:cNvPr id="31" name="组合 30"/>
          <p:cNvGrpSpPr/>
          <p:nvPr/>
        </p:nvGrpSpPr>
        <p:grpSpPr>
          <a:xfrm>
            <a:off x="1080471" y="2356380"/>
            <a:ext cx="5015529" cy="1154941"/>
            <a:chOff x="1080471" y="2356380"/>
            <a:chExt cx="5015529" cy="1154941"/>
          </a:xfrm>
        </p:grpSpPr>
        <p:grpSp>
          <p:nvGrpSpPr>
            <p:cNvPr id="25" name="组合 24"/>
            <p:cNvGrpSpPr/>
            <p:nvPr/>
          </p:nvGrpSpPr>
          <p:grpSpPr>
            <a:xfrm>
              <a:off x="1080471" y="2438400"/>
              <a:ext cx="798285" cy="798285"/>
              <a:chOff x="2959100" y="1866900"/>
              <a:chExt cx="1536700" cy="1536700"/>
            </a:xfrm>
          </p:grpSpPr>
          <p:sp>
            <p:nvSpPr>
              <p:cNvPr id="26" name="椭圆 25"/>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椭圆 2"/>
              <p:cNvSpPr/>
              <p:nvPr/>
            </p:nvSpPr>
            <p:spPr>
              <a:xfrm>
                <a:off x="3420804" y="2269390"/>
                <a:ext cx="613291" cy="731720"/>
              </a:xfrm>
              <a:custGeom>
                <a:avLst/>
                <a:gdLst>
                  <a:gd name="connsiteX0" fmla="*/ 105284 w 507577"/>
                  <a:gd name="connsiteY0" fmla="*/ 315145 h 605592"/>
                  <a:gd name="connsiteX1" fmla="*/ 328130 w 507577"/>
                  <a:gd name="connsiteY1" fmla="*/ 315145 h 605592"/>
                  <a:gd name="connsiteX2" fmla="*/ 328130 w 507577"/>
                  <a:gd name="connsiteY2" fmla="*/ 339913 h 605592"/>
                  <a:gd name="connsiteX3" fmla="*/ 105284 w 507577"/>
                  <a:gd name="connsiteY3" fmla="*/ 339913 h 605592"/>
                  <a:gd name="connsiteX4" fmla="*/ 445650 w 507577"/>
                  <a:gd name="connsiteY4" fmla="*/ 296632 h 605592"/>
                  <a:gd name="connsiteX5" fmla="*/ 445650 w 507577"/>
                  <a:gd name="connsiteY5" fmla="*/ 346039 h 605592"/>
                  <a:gd name="connsiteX6" fmla="*/ 482788 w 507577"/>
                  <a:gd name="connsiteY6" fmla="*/ 346039 h 605592"/>
                  <a:gd name="connsiteX7" fmla="*/ 482788 w 507577"/>
                  <a:gd name="connsiteY7" fmla="*/ 296632 h 605592"/>
                  <a:gd name="connsiteX8" fmla="*/ 105284 w 507577"/>
                  <a:gd name="connsiteY8" fmla="*/ 265749 h 605592"/>
                  <a:gd name="connsiteX9" fmla="*/ 198148 w 507577"/>
                  <a:gd name="connsiteY9" fmla="*/ 265749 h 605592"/>
                  <a:gd name="connsiteX10" fmla="*/ 198148 w 507577"/>
                  <a:gd name="connsiteY10" fmla="*/ 290447 h 605592"/>
                  <a:gd name="connsiteX11" fmla="*/ 105284 w 507577"/>
                  <a:gd name="connsiteY11" fmla="*/ 290447 h 605592"/>
                  <a:gd name="connsiteX12" fmla="*/ 451901 w 507577"/>
                  <a:gd name="connsiteY12" fmla="*/ 234771 h 605592"/>
                  <a:gd name="connsiteX13" fmla="*/ 476669 w 507577"/>
                  <a:gd name="connsiteY13" fmla="*/ 234771 h 605592"/>
                  <a:gd name="connsiteX14" fmla="*/ 476669 w 507577"/>
                  <a:gd name="connsiteY14" fmla="*/ 259539 h 605592"/>
                  <a:gd name="connsiteX15" fmla="*/ 451901 w 507577"/>
                  <a:gd name="connsiteY15" fmla="*/ 259539 h 605592"/>
                  <a:gd name="connsiteX16" fmla="*/ 445650 w 507577"/>
                  <a:gd name="connsiteY16" fmla="*/ 222474 h 605592"/>
                  <a:gd name="connsiteX17" fmla="*/ 445650 w 507577"/>
                  <a:gd name="connsiteY17" fmla="*/ 271881 h 605592"/>
                  <a:gd name="connsiteX18" fmla="*/ 482788 w 507577"/>
                  <a:gd name="connsiteY18" fmla="*/ 271881 h 605592"/>
                  <a:gd name="connsiteX19" fmla="*/ 482788 w 507577"/>
                  <a:gd name="connsiteY19" fmla="*/ 222474 h 605592"/>
                  <a:gd name="connsiteX20" fmla="*/ 445650 w 507577"/>
                  <a:gd name="connsiteY20" fmla="*/ 148316 h 605592"/>
                  <a:gd name="connsiteX21" fmla="*/ 445650 w 507577"/>
                  <a:gd name="connsiteY21" fmla="*/ 197724 h 605592"/>
                  <a:gd name="connsiteX22" fmla="*/ 482788 w 507577"/>
                  <a:gd name="connsiteY22" fmla="*/ 197724 h 605592"/>
                  <a:gd name="connsiteX23" fmla="*/ 482788 w 507577"/>
                  <a:gd name="connsiteY23" fmla="*/ 148316 h 605592"/>
                  <a:gd name="connsiteX24" fmla="*/ 451901 w 507577"/>
                  <a:gd name="connsiteY24" fmla="*/ 86513 h 605592"/>
                  <a:gd name="connsiteX25" fmla="*/ 476669 w 507577"/>
                  <a:gd name="connsiteY25" fmla="*/ 86513 h 605592"/>
                  <a:gd name="connsiteX26" fmla="*/ 476669 w 507577"/>
                  <a:gd name="connsiteY26" fmla="*/ 111211 h 605592"/>
                  <a:gd name="connsiteX27" fmla="*/ 451901 w 507577"/>
                  <a:gd name="connsiteY27" fmla="*/ 111211 h 605592"/>
                  <a:gd name="connsiteX28" fmla="*/ 129981 w 507577"/>
                  <a:gd name="connsiteY28" fmla="*/ 80361 h 605592"/>
                  <a:gd name="connsiteX29" fmla="*/ 129981 w 507577"/>
                  <a:gd name="connsiteY29" fmla="*/ 160651 h 605592"/>
                  <a:gd name="connsiteX30" fmla="*/ 346680 w 507577"/>
                  <a:gd name="connsiteY30" fmla="*/ 160651 h 605592"/>
                  <a:gd name="connsiteX31" fmla="*/ 346680 w 507577"/>
                  <a:gd name="connsiteY31" fmla="*/ 185406 h 605592"/>
                  <a:gd name="connsiteX32" fmla="*/ 129981 w 507577"/>
                  <a:gd name="connsiteY32" fmla="*/ 185406 h 605592"/>
                  <a:gd name="connsiteX33" fmla="*/ 129981 w 507577"/>
                  <a:gd name="connsiteY33" fmla="*/ 203948 h 605592"/>
                  <a:gd name="connsiteX34" fmla="*/ 365248 w 507577"/>
                  <a:gd name="connsiteY34" fmla="*/ 203948 h 605592"/>
                  <a:gd name="connsiteX35" fmla="*/ 365248 w 507577"/>
                  <a:gd name="connsiteY35" fmla="*/ 80361 h 605592"/>
                  <a:gd name="connsiteX36" fmla="*/ 445650 w 507577"/>
                  <a:gd name="connsiteY36" fmla="*/ 74158 h 605592"/>
                  <a:gd name="connsiteX37" fmla="*/ 445650 w 507577"/>
                  <a:gd name="connsiteY37" fmla="*/ 123566 h 605592"/>
                  <a:gd name="connsiteX38" fmla="*/ 482788 w 507577"/>
                  <a:gd name="connsiteY38" fmla="*/ 123566 h 605592"/>
                  <a:gd name="connsiteX39" fmla="*/ 482788 w 507577"/>
                  <a:gd name="connsiteY39" fmla="*/ 74158 h 605592"/>
                  <a:gd name="connsiteX40" fmla="*/ 117632 w 507577"/>
                  <a:gd name="connsiteY40" fmla="*/ 55606 h 605592"/>
                  <a:gd name="connsiteX41" fmla="*/ 377597 w 507577"/>
                  <a:gd name="connsiteY41" fmla="*/ 55606 h 605592"/>
                  <a:gd name="connsiteX42" fmla="*/ 389945 w 507577"/>
                  <a:gd name="connsiteY42" fmla="*/ 67937 h 605592"/>
                  <a:gd name="connsiteX43" fmla="*/ 389945 w 507577"/>
                  <a:gd name="connsiteY43" fmla="*/ 216279 h 605592"/>
                  <a:gd name="connsiteX44" fmla="*/ 377597 w 507577"/>
                  <a:gd name="connsiteY44" fmla="*/ 228703 h 605592"/>
                  <a:gd name="connsiteX45" fmla="*/ 117632 w 507577"/>
                  <a:gd name="connsiteY45" fmla="*/ 228703 h 605592"/>
                  <a:gd name="connsiteX46" fmla="*/ 105284 w 507577"/>
                  <a:gd name="connsiteY46" fmla="*/ 216279 h 605592"/>
                  <a:gd name="connsiteX47" fmla="*/ 105284 w 507577"/>
                  <a:gd name="connsiteY47" fmla="*/ 67937 h 605592"/>
                  <a:gd name="connsiteX48" fmla="*/ 117632 w 507577"/>
                  <a:gd name="connsiteY48" fmla="*/ 55606 h 605592"/>
                  <a:gd name="connsiteX49" fmla="*/ 24789 w 507577"/>
                  <a:gd name="connsiteY49" fmla="*/ 24750 h 605592"/>
                  <a:gd name="connsiteX50" fmla="*/ 24789 w 507577"/>
                  <a:gd name="connsiteY50" fmla="*/ 580935 h 605592"/>
                  <a:gd name="connsiteX51" fmla="*/ 408513 w 507577"/>
                  <a:gd name="connsiteY51" fmla="*/ 580935 h 605592"/>
                  <a:gd name="connsiteX52" fmla="*/ 420954 w 507577"/>
                  <a:gd name="connsiteY52" fmla="*/ 568513 h 605592"/>
                  <a:gd name="connsiteX53" fmla="*/ 420954 w 507577"/>
                  <a:gd name="connsiteY53" fmla="*/ 37079 h 605592"/>
                  <a:gd name="connsiteX54" fmla="*/ 408513 w 507577"/>
                  <a:gd name="connsiteY54" fmla="*/ 24750 h 605592"/>
                  <a:gd name="connsiteX55" fmla="*/ 74275 w 507577"/>
                  <a:gd name="connsiteY55" fmla="*/ 24750 h 605592"/>
                  <a:gd name="connsiteX56" fmla="*/ 74275 w 507577"/>
                  <a:gd name="connsiteY56" fmla="*/ 531434 h 605592"/>
                  <a:gd name="connsiteX57" fmla="*/ 49579 w 507577"/>
                  <a:gd name="connsiteY57" fmla="*/ 531434 h 605592"/>
                  <a:gd name="connsiteX58" fmla="*/ 49579 w 507577"/>
                  <a:gd name="connsiteY58" fmla="*/ 24750 h 605592"/>
                  <a:gd name="connsiteX59" fmla="*/ 12441 w 507577"/>
                  <a:gd name="connsiteY59" fmla="*/ 0 h 605592"/>
                  <a:gd name="connsiteX60" fmla="*/ 408513 w 507577"/>
                  <a:gd name="connsiteY60" fmla="*/ 0 h 605592"/>
                  <a:gd name="connsiteX61" fmla="*/ 445650 w 507577"/>
                  <a:gd name="connsiteY61" fmla="*/ 37079 h 605592"/>
                  <a:gd name="connsiteX62" fmla="*/ 445650 w 507577"/>
                  <a:gd name="connsiteY62" fmla="*/ 49408 h 605592"/>
                  <a:gd name="connsiteX63" fmla="*/ 495229 w 507577"/>
                  <a:gd name="connsiteY63" fmla="*/ 49408 h 605592"/>
                  <a:gd name="connsiteX64" fmla="*/ 507577 w 507577"/>
                  <a:gd name="connsiteY64" fmla="*/ 61829 h 605592"/>
                  <a:gd name="connsiteX65" fmla="*/ 507577 w 507577"/>
                  <a:gd name="connsiteY65" fmla="*/ 358461 h 605592"/>
                  <a:gd name="connsiteX66" fmla="*/ 495229 w 507577"/>
                  <a:gd name="connsiteY66" fmla="*/ 370790 h 605592"/>
                  <a:gd name="connsiteX67" fmla="*/ 445650 w 507577"/>
                  <a:gd name="connsiteY67" fmla="*/ 370790 h 605592"/>
                  <a:gd name="connsiteX68" fmla="*/ 445650 w 507577"/>
                  <a:gd name="connsiteY68" fmla="*/ 568513 h 605592"/>
                  <a:gd name="connsiteX69" fmla="*/ 408513 w 507577"/>
                  <a:gd name="connsiteY69" fmla="*/ 605592 h 605592"/>
                  <a:gd name="connsiteX70" fmla="*/ 12441 w 507577"/>
                  <a:gd name="connsiteY70" fmla="*/ 605592 h 605592"/>
                  <a:gd name="connsiteX71" fmla="*/ 0 w 507577"/>
                  <a:gd name="connsiteY71" fmla="*/ 593263 h 605592"/>
                  <a:gd name="connsiteX72" fmla="*/ 0 w 507577"/>
                  <a:gd name="connsiteY72" fmla="*/ 12329 h 605592"/>
                  <a:gd name="connsiteX73" fmla="*/ 12441 w 507577"/>
                  <a:gd name="connsiteY73"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07577" h="605592">
                    <a:moveTo>
                      <a:pt x="105284" y="315145"/>
                    </a:moveTo>
                    <a:lnTo>
                      <a:pt x="328130" y="315145"/>
                    </a:lnTo>
                    <a:lnTo>
                      <a:pt x="328130" y="339913"/>
                    </a:lnTo>
                    <a:lnTo>
                      <a:pt x="105284" y="339913"/>
                    </a:lnTo>
                    <a:close/>
                    <a:moveTo>
                      <a:pt x="445650" y="296632"/>
                    </a:moveTo>
                    <a:lnTo>
                      <a:pt x="445650" y="346039"/>
                    </a:lnTo>
                    <a:lnTo>
                      <a:pt x="482788" y="346039"/>
                    </a:lnTo>
                    <a:lnTo>
                      <a:pt x="482788" y="296632"/>
                    </a:lnTo>
                    <a:close/>
                    <a:moveTo>
                      <a:pt x="105284" y="265749"/>
                    </a:moveTo>
                    <a:lnTo>
                      <a:pt x="198148" y="265749"/>
                    </a:lnTo>
                    <a:lnTo>
                      <a:pt x="198148" y="290447"/>
                    </a:lnTo>
                    <a:lnTo>
                      <a:pt x="105284" y="290447"/>
                    </a:lnTo>
                    <a:close/>
                    <a:moveTo>
                      <a:pt x="451901" y="234771"/>
                    </a:moveTo>
                    <a:lnTo>
                      <a:pt x="476669" y="234771"/>
                    </a:lnTo>
                    <a:lnTo>
                      <a:pt x="476669" y="259539"/>
                    </a:lnTo>
                    <a:lnTo>
                      <a:pt x="451901" y="259539"/>
                    </a:lnTo>
                    <a:close/>
                    <a:moveTo>
                      <a:pt x="445650" y="222474"/>
                    </a:moveTo>
                    <a:lnTo>
                      <a:pt x="445650" y="271881"/>
                    </a:lnTo>
                    <a:lnTo>
                      <a:pt x="482788" y="271881"/>
                    </a:lnTo>
                    <a:lnTo>
                      <a:pt x="482788" y="222474"/>
                    </a:lnTo>
                    <a:close/>
                    <a:moveTo>
                      <a:pt x="445650" y="148316"/>
                    </a:moveTo>
                    <a:lnTo>
                      <a:pt x="445650" y="197724"/>
                    </a:lnTo>
                    <a:lnTo>
                      <a:pt x="482788" y="197724"/>
                    </a:lnTo>
                    <a:lnTo>
                      <a:pt x="482788" y="148316"/>
                    </a:lnTo>
                    <a:close/>
                    <a:moveTo>
                      <a:pt x="451901" y="86513"/>
                    </a:moveTo>
                    <a:lnTo>
                      <a:pt x="476669" y="86513"/>
                    </a:lnTo>
                    <a:lnTo>
                      <a:pt x="476669" y="111211"/>
                    </a:lnTo>
                    <a:lnTo>
                      <a:pt x="451901" y="111211"/>
                    </a:lnTo>
                    <a:close/>
                    <a:moveTo>
                      <a:pt x="129981" y="80361"/>
                    </a:moveTo>
                    <a:lnTo>
                      <a:pt x="129981" y="160651"/>
                    </a:lnTo>
                    <a:lnTo>
                      <a:pt x="346680" y="160651"/>
                    </a:lnTo>
                    <a:lnTo>
                      <a:pt x="346680" y="185406"/>
                    </a:lnTo>
                    <a:lnTo>
                      <a:pt x="129981" y="185406"/>
                    </a:lnTo>
                    <a:lnTo>
                      <a:pt x="129981" y="203948"/>
                    </a:lnTo>
                    <a:lnTo>
                      <a:pt x="365248" y="203948"/>
                    </a:lnTo>
                    <a:lnTo>
                      <a:pt x="365248" y="80361"/>
                    </a:lnTo>
                    <a:close/>
                    <a:moveTo>
                      <a:pt x="445650" y="74158"/>
                    </a:moveTo>
                    <a:lnTo>
                      <a:pt x="445650" y="123566"/>
                    </a:lnTo>
                    <a:lnTo>
                      <a:pt x="482788" y="123566"/>
                    </a:lnTo>
                    <a:lnTo>
                      <a:pt x="482788" y="74158"/>
                    </a:lnTo>
                    <a:close/>
                    <a:moveTo>
                      <a:pt x="117632" y="55606"/>
                    </a:moveTo>
                    <a:lnTo>
                      <a:pt x="377597" y="55606"/>
                    </a:lnTo>
                    <a:cubicBezTo>
                      <a:pt x="384467" y="55606"/>
                      <a:pt x="389945" y="61169"/>
                      <a:pt x="389945" y="67937"/>
                    </a:cubicBezTo>
                    <a:lnTo>
                      <a:pt x="389945" y="216279"/>
                    </a:lnTo>
                    <a:cubicBezTo>
                      <a:pt x="389945" y="223140"/>
                      <a:pt x="384467" y="228703"/>
                      <a:pt x="377597" y="228703"/>
                    </a:cubicBezTo>
                    <a:lnTo>
                      <a:pt x="117632" y="228703"/>
                    </a:lnTo>
                    <a:cubicBezTo>
                      <a:pt x="110762" y="228703"/>
                      <a:pt x="105284" y="223140"/>
                      <a:pt x="105284" y="216279"/>
                    </a:cubicBezTo>
                    <a:lnTo>
                      <a:pt x="105284" y="67937"/>
                    </a:lnTo>
                    <a:cubicBezTo>
                      <a:pt x="105284" y="61169"/>
                      <a:pt x="110762" y="55606"/>
                      <a:pt x="117632" y="55606"/>
                    </a:cubicBezTo>
                    <a:close/>
                    <a:moveTo>
                      <a:pt x="24789" y="24750"/>
                    </a:moveTo>
                    <a:lnTo>
                      <a:pt x="24789" y="580935"/>
                    </a:lnTo>
                    <a:lnTo>
                      <a:pt x="408513" y="580935"/>
                    </a:lnTo>
                    <a:cubicBezTo>
                      <a:pt x="415383" y="580935"/>
                      <a:pt x="420954" y="575373"/>
                      <a:pt x="420954" y="568513"/>
                    </a:cubicBezTo>
                    <a:lnTo>
                      <a:pt x="420954" y="37079"/>
                    </a:lnTo>
                    <a:cubicBezTo>
                      <a:pt x="420954" y="30219"/>
                      <a:pt x="415383" y="24750"/>
                      <a:pt x="408513" y="24750"/>
                    </a:cubicBezTo>
                    <a:lnTo>
                      <a:pt x="74275" y="24750"/>
                    </a:lnTo>
                    <a:lnTo>
                      <a:pt x="74275" y="531434"/>
                    </a:lnTo>
                    <a:lnTo>
                      <a:pt x="49579" y="531434"/>
                    </a:lnTo>
                    <a:lnTo>
                      <a:pt x="49579" y="24750"/>
                    </a:lnTo>
                    <a:close/>
                    <a:moveTo>
                      <a:pt x="12441" y="0"/>
                    </a:moveTo>
                    <a:lnTo>
                      <a:pt x="408513" y="0"/>
                    </a:lnTo>
                    <a:cubicBezTo>
                      <a:pt x="429031" y="0"/>
                      <a:pt x="445650" y="16593"/>
                      <a:pt x="445650" y="37079"/>
                    </a:cubicBezTo>
                    <a:lnTo>
                      <a:pt x="445650" y="49408"/>
                    </a:lnTo>
                    <a:lnTo>
                      <a:pt x="495229" y="49408"/>
                    </a:lnTo>
                    <a:cubicBezTo>
                      <a:pt x="502006" y="49408"/>
                      <a:pt x="507577" y="54970"/>
                      <a:pt x="507577" y="61829"/>
                    </a:cubicBezTo>
                    <a:lnTo>
                      <a:pt x="507577" y="358461"/>
                    </a:lnTo>
                    <a:cubicBezTo>
                      <a:pt x="507577" y="365228"/>
                      <a:pt x="502006" y="370790"/>
                      <a:pt x="495229" y="370790"/>
                    </a:cubicBezTo>
                    <a:lnTo>
                      <a:pt x="445650" y="370790"/>
                    </a:lnTo>
                    <a:lnTo>
                      <a:pt x="445650" y="568513"/>
                    </a:lnTo>
                    <a:cubicBezTo>
                      <a:pt x="445650" y="588999"/>
                      <a:pt x="429031" y="605592"/>
                      <a:pt x="408513" y="605592"/>
                    </a:cubicBezTo>
                    <a:lnTo>
                      <a:pt x="12441" y="605592"/>
                    </a:lnTo>
                    <a:cubicBezTo>
                      <a:pt x="5571" y="605592"/>
                      <a:pt x="0" y="600123"/>
                      <a:pt x="0" y="593263"/>
                    </a:cubicBezTo>
                    <a:lnTo>
                      <a:pt x="0" y="12329"/>
                    </a:lnTo>
                    <a:cubicBezTo>
                      <a:pt x="0" y="5562"/>
                      <a:pt x="5571" y="0"/>
                      <a:pt x="12441"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5" name="组合 14"/>
            <p:cNvGrpSpPr/>
            <p:nvPr/>
          </p:nvGrpSpPr>
          <p:grpSpPr>
            <a:xfrm>
              <a:off x="1982882" y="2356380"/>
              <a:ext cx="4113118" cy="1154941"/>
              <a:chOff x="7727479" y="3464575"/>
              <a:chExt cx="4113118" cy="1154941"/>
            </a:xfrm>
          </p:grpSpPr>
          <p:sp>
            <p:nvSpPr>
              <p:cNvPr id="16" name="矩形 15"/>
              <p:cNvSpPr/>
              <p:nvPr/>
            </p:nvSpPr>
            <p:spPr>
              <a:xfrm>
                <a:off x="7727479" y="3747033"/>
                <a:ext cx="4113118" cy="872483"/>
              </a:xfrm>
              <a:prstGeom prst="rect">
                <a:avLst/>
              </a:prstGeom>
            </p:spPr>
            <p:txBody>
              <a:bodyPr wrap="square">
                <a:spAutoFit/>
                <a:scene3d>
                  <a:camera prst="orthographicFront"/>
                  <a:lightRig rig="threePt" dir="t"/>
                </a:scene3d>
                <a:sp3d contourW="12700"/>
              </a:bodyPr>
              <a:lstStyle/>
              <a:p>
                <a:pPr>
                  <a:lnSpc>
                    <a:spcPct val="125000"/>
                  </a:lnSpc>
                </a:pPr>
                <a:r>
                  <a:rPr lang="zh-CN" altLang="zh-CN" sz="1050" dirty="0"/>
                  <a:t>描述了数据库的设计。所谓数据库指存储在一个或多个计算机文件中的相关数据的集合，它们可由用户或计算机程序通过数据库管理系统</a:t>
                </a:r>
                <a:r>
                  <a:rPr lang="en-US" altLang="zh-CN" sz="1050" dirty="0"/>
                  <a:t>(DBMS)</a:t>
                </a:r>
                <a:r>
                  <a:rPr lang="zh-CN" altLang="zh-CN" sz="1050" dirty="0"/>
                  <a:t>加以访问。</a:t>
                </a:r>
                <a:r>
                  <a:rPr lang="en-US" altLang="zh-CN" sz="1050" dirty="0"/>
                  <a:t>DBDD</a:t>
                </a:r>
                <a:r>
                  <a:rPr lang="zh-CN" altLang="zh-CN" sz="1050" dirty="0"/>
                  <a:t>还描述了存取或操纵数据所使用的软件配置项。</a:t>
                </a:r>
                <a:endParaRPr lang="zh-CN" altLang="en-US" sz="1050" dirty="0" smtClean="0">
                  <a:solidFill>
                    <a:schemeClr val="tx1">
                      <a:lumMod val="75000"/>
                      <a:lumOff val="25000"/>
                    </a:schemeClr>
                  </a:solidFill>
                  <a:latin typeface="+mn-ea"/>
                </a:endParaRPr>
              </a:p>
            </p:txBody>
          </p:sp>
          <p:sp>
            <p:nvSpPr>
              <p:cNvPr id="17" name="矩形 16"/>
              <p:cNvSpPr/>
              <p:nvPr/>
            </p:nvSpPr>
            <p:spPr>
              <a:xfrm>
                <a:off x="7727480" y="3464575"/>
                <a:ext cx="2050552" cy="348557"/>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文档说明</a:t>
                </a:r>
                <a:endParaRPr lang="zh-CN" altLang="en-US" sz="1600" b="1" dirty="0">
                  <a:latin typeface="+mn-ea"/>
                </a:endParaRPr>
              </a:p>
            </p:txBody>
          </p:sp>
        </p:grpSp>
      </p:grpSp>
      <p:grpSp>
        <p:nvGrpSpPr>
          <p:cNvPr id="32" name="组合 31"/>
          <p:cNvGrpSpPr/>
          <p:nvPr/>
        </p:nvGrpSpPr>
        <p:grpSpPr>
          <a:xfrm>
            <a:off x="1080471" y="4424665"/>
            <a:ext cx="5015529" cy="1021122"/>
            <a:chOff x="1080471" y="4424665"/>
            <a:chExt cx="5015529" cy="1021122"/>
          </a:xfrm>
        </p:grpSpPr>
        <p:grpSp>
          <p:nvGrpSpPr>
            <p:cNvPr id="28" name="组合 27"/>
            <p:cNvGrpSpPr/>
            <p:nvPr/>
          </p:nvGrpSpPr>
          <p:grpSpPr>
            <a:xfrm>
              <a:off x="1080471" y="4506685"/>
              <a:ext cx="798285" cy="798285"/>
              <a:chOff x="2959100" y="1866900"/>
              <a:chExt cx="1536700" cy="1536700"/>
            </a:xfrm>
          </p:grpSpPr>
          <p:sp>
            <p:nvSpPr>
              <p:cNvPr id="29" name="椭圆 2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0" name="椭圆 2"/>
              <p:cNvSpPr/>
              <p:nvPr/>
            </p:nvSpPr>
            <p:spPr>
              <a:xfrm>
                <a:off x="3361590" y="2269986"/>
                <a:ext cx="731720" cy="730528"/>
              </a:xfrm>
              <a:custGeom>
                <a:avLst/>
                <a:gdLst>
                  <a:gd name="connsiteX0" fmla="*/ 521716 w 606580"/>
                  <a:gd name="connsiteY0" fmla="*/ 473869 h 605592"/>
                  <a:gd name="connsiteX1" fmla="*/ 474642 w 606580"/>
                  <a:gd name="connsiteY1" fmla="*/ 520867 h 605592"/>
                  <a:gd name="connsiteX2" fmla="*/ 521716 w 606580"/>
                  <a:gd name="connsiteY2" fmla="*/ 567772 h 605592"/>
                  <a:gd name="connsiteX3" fmla="*/ 568698 w 606580"/>
                  <a:gd name="connsiteY3" fmla="*/ 520867 h 605592"/>
                  <a:gd name="connsiteX4" fmla="*/ 521716 w 606580"/>
                  <a:gd name="connsiteY4" fmla="*/ 473869 h 605592"/>
                  <a:gd name="connsiteX5" fmla="*/ 60630 w 606580"/>
                  <a:gd name="connsiteY5" fmla="*/ 401194 h 605592"/>
                  <a:gd name="connsiteX6" fmla="*/ 37882 w 606580"/>
                  <a:gd name="connsiteY6" fmla="*/ 423905 h 605592"/>
                  <a:gd name="connsiteX7" fmla="*/ 60630 w 606580"/>
                  <a:gd name="connsiteY7" fmla="*/ 446616 h 605592"/>
                  <a:gd name="connsiteX8" fmla="*/ 83378 w 606580"/>
                  <a:gd name="connsiteY8" fmla="*/ 423905 h 605592"/>
                  <a:gd name="connsiteX9" fmla="*/ 60630 w 606580"/>
                  <a:gd name="connsiteY9" fmla="*/ 401194 h 605592"/>
                  <a:gd name="connsiteX10" fmla="*/ 242639 w 606580"/>
                  <a:gd name="connsiteY10" fmla="*/ 218047 h 605592"/>
                  <a:gd name="connsiteX11" fmla="*/ 291153 w 606580"/>
                  <a:gd name="connsiteY11" fmla="*/ 266490 h 605592"/>
                  <a:gd name="connsiteX12" fmla="*/ 242639 w 606580"/>
                  <a:gd name="connsiteY12" fmla="*/ 314933 h 605592"/>
                  <a:gd name="connsiteX13" fmla="*/ 194125 w 606580"/>
                  <a:gd name="connsiteY13" fmla="*/ 266490 h 605592"/>
                  <a:gd name="connsiteX14" fmla="*/ 242639 w 606580"/>
                  <a:gd name="connsiteY14" fmla="*/ 218047 h 605592"/>
                  <a:gd name="connsiteX15" fmla="*/ 242613 w 606580"/>
                  <a:gd name="connsiteY15" fmla="*/ 183170 h 605592"/>
                  <a:gd name="connsiteX16" fmla="*/ 159235 w 606580"/>
                  <a:gd name="connsiteY16" fmla="*/ 266505 h 605592"/>
                  <a:gd name="connsiteX17" fmla="*/ 242613 w 606580"/>
                  <a:gd name="connsiteY17" fmla="*/ 349747 h 605592"/>
                  <a:gd name="connsiteX18" fmla="*/ 326084 w 606580"/>
                  <a:gd name="connsiteY18" fmla="*/ 266505 h 605592"/>
                  <a:gd name="connsiteX19" fmla="*/ 242613 w 606580"/>
                  <a:gd name="connsiteY19" fmla="*/ 183170 h 605592"/>
                  <a:gd name="connsiteX20" fmla="*/ 448923 w 606580"/>
                  <a:gd name="connsiteY20" fmla="*/ 37821 h 605592"/>
                  <a:gd name="connsiteX21" fmla="*/ 426175 w 606580"/>
                  <a:gd name="connsiteY21" fmla="*/ 60532 h 605592"/>
                  <a:gd name="connsiteX22" fmla="*/ 448923 w 606580"/>
                  <a:gd name="connsiteY22" fmla="*/ 83242 h 605592"/>
                  <a:gd name="connsiteX23" fmla="*/ 471671 w 606580"/>
                  <a:gd name="connsiteY23" fmla="*/ 60532 h 605592"/>
                  <a:gd name="connsiteX24" fmla="*/ 448923 w 606580"/>
                  <a:gd name="connsiteY24" fmla="*/ 37821 h 605592"/>
                  <a:gd name="connsiteX25" fmla="*/ 448923 w 606580"/>
                  <a:gd name="connsiteY25" fmla="*/ 0 h 605592"/>
                  <a:gd name="connsiteX26" fmla="*/ 509553 w 606580"/>
                  <a:gd name="connsiteY26" fmla="*/ 60532 h 605592"/>
                  <a:gd name="connsiteX27" fmla="*/ 448923 w 606580"/>
                  <a:gd name="connsiteY27" fmla="*/ 121156 h 605592"/>
                  <a:gd name="connsiteX28" fmla="*/ 424132 w 606580"/>
                  <a:gd name="connsiteY28" fmla="*/ 115779 h 605592"/>
                  <a:gd name="connsiteX29" fmla="*/ 338340 w 606580"/>
                  <a:gd name="connsiteY29" fmla="*/ 192255 h 605592"/>
                  <a:gd name="connsiteX30" fmla="*/ 363967 w 606580"/>
                  <a:gd name="connsiteY30" fmla="*/ 266505 h 605592"/>
                  <a:gd name="connsiteX31" fmla="*/ 340662 w 606580"/>
                  <a:gd name="connsiteY31" fmla="*/ 337604 h 605592"/>
                  <a:gd name="connsiteX32" fmla="*/ 463036 w 606580"/>
                  <a:gd name="connsiteY32" fmla="*/ 459779 h 605592"/>
                  <a:gd name="connsiteX33" fmla="*/ 521716 w 606580"/>
                  <a:gd name="connsiteY33" fmla="*/ 436049 h 605592"/>
                  <a:gd name="connsiteX34" fmla="*/ 606580 w 606580"/>
                  <a:gd name="connsiteY34" fmla="*/ 520867 h 605592"/>
                  <a:gd name="connsiteX35" fmla="*/ 521624 w 606580"/>
                  <a:gd name="connsiteY35" fmla="*/ 605592 h 605592"/>
                  <a:gd name="connsiteX36" fmla="*/ 436760 w 606580"/>
                  <a:gd name="connsiteY36" fmla="*/ 520867 h 605592"/>
                  <a:gd name="connsiteX37" fmla="*/ 442052 w 606580"/>
                  <a:gd name="connsiteY37" fmla="*/ 492316 h 605592"/>
                  <a:gd name="connsiteX38" fmla="*/ 313921 w 606580"/>
                  <a:gd name="connsiteY38" fmla="*/ 364394 h 605592"/>
                  <a:gd name="connsiteX39" fmla="*/ 242613 w 606580"/>
                  <a:gd name="connsiteY39" fmla="*/ 387568 h 605592"/>
                  <a:gd name="connsiteX40" fmla="*/ 162764 w 606580"/>
                  <a:gd name="connsiteY40" fmla="*/ 357534 h 605592"/>
                  <a:gd name="connsiteX41" fmla="*/ 114947 w 606580"/>
                  <a:gd name="connsiteY41" fmla="*/ 397394 h 605592"/>
                  <a:gd name="connsiteX42" fmla="*/ 121353 w 606580"/>
                  <a:gd name="connsiteY42" fmla="*/ 423905 h 605592"/>
                  <a:gd name="connsiteX43" fmla="*/ 60630 w 606580"/>
                  <a:gd name="connsiteY43" fmla="*/ 484529 h 605592"/>
                  <a:gd name="connsiteX44" fmla="*/ 0 w 606580"/>
                  <a:gd name="connsiteY44" fmla="*/ 423905 h 605592"/>
                  <a:gd name="connsiteX45" fmla="*/ 60630 w 606580"/>
                  <a:gd name="connsiteY45" fmla="*/ 363374 h 605592"/>
                  <a:gd name="connsiteX46" fmla="*/ 88299 w 606580"/>
                  <a:gd name="connsiteY46" fmla="*/ 370326 h 605592"/>
                  <a:gd name="connsiteX47" fmla="*/ 138530 w 606580"/>
                  <a:gd name="connsiteY47" fmla="*/ 328427 h 605592"/>
                  <a:gd name="connsiteX48" fmla="*/ 121353 w 606580"/>
                  <a:gd name="connsiteY48" fmla="*/ 266505 h 605592"/>
                  <a:gd name="connsiteX49" fmla="*/ 151715 w 606580"/>
                  <a:gd name="connsiteY49" fmla="*/ 186507 h 605592"/>
                  <a:gd name="connsiteX50" fmla="*/ 90620 w 606580"/>
                  <a:gd name="connsiteY50" fmla="*/ 127830 h 605592"/>
                  <a:gd name="connsiteX51" fmla="*/ 81057 w 606580"/>
                  <a:gd name="connsiteY51" fmla="*/ 129313 h 605592"/>
                  <a:gd name="connsiteX52" fmla="*/ 44660 w 606580"/>
                  <a:gd name="connsiteY52" fmla="*/ 92976 h 605592"/>
                  <a:gd name="connsiteX53" fmla="*/ 81057 w 606580"/>
                  <a:gd name="connsiteY53" fmla="*/ 56638 h 605592"/>
                  <a:gd name="connsiteX54" fmla="*/ 117454 w 606580"/>
                  <a:gd name="connsiteY54" fmla="*/ 92976 h 605592"/>
                  <a:gd name="connsiteX55" fmla="*/ 116618 w 606580"/>
                  <a:gd name="connsiteY55" fmla="*/ 100299 h 605592"/>
                  <a:gd name="connsiteX56" fmla="*/ 181148 w 606580"/>
                  <a:gd name="connsiteY56" fmla="*/ 162221 h 605592"/>
                  <a:gd name="connsiteX57" fmla="*/ 242613 w 606580"/>
                  <a:gd name="connsiteY57" fmla="*/ 145350 h 605592"/>
                  <a:gd name="connsiteX58" fmla="*/ 310579 w 606580"/>
                  <a:gd name="connsiteY58" fmla="*/ 166114 h 605592"/>
                  <a:gd name="connsiteX59" fmla="*/ 396092 w 606580"/>
                  <a:gd name="connsiteY59" fmla="*/ 89917 h 605592"/>
                  <a:gd name="connsiteX60" fmla="*/ 388200 w 606580"/>
                  <a:gd name="connsiteY60" fmla="*/ 60532 h 605592"/>
                  <a:gd name="connsiteX61" fmla="*/ 448923 w 606580"/>
                  <a:gd name="connsiteY6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06580" h="605592">
                    <a:moveTo>
                      <a:pt x="521716" y="473869"/>
                    </a:moveTo>
                    <a:cubicBezTo>
                      <a:pt x="495812" y="473869"/>
                      <a:pt x="474642" y="494911"/>
                      <a:pt x="474642" y="520867"/>
                    </a:cubicBezTo>
                    <a:cubicBezTo>
                      <a:pt x="474642" y="546729"/>
                      <a:pt x="495812" y="567772"/>
                      <a:pt x="521716" y="567772"/>
                    </a:cubicBezTo>
                    <a:cubicBezTo>
                      <a:pt x="547621" y="567772"/>
                      <a:pt x="568698" y="546729"/>
                      <a:pt x="568698" y="520867"/>
                    </a:cubicBezTo>
                    <a:cubicBezTo>
                      <a:pt x="568698" y="495004"/>
                      <a:pt x="547621" y="473869"/>
                      <a:pt x="521716" y="473869"/>
                    </a:cubicBezTo>
                    <a:close/>
                    <a:moveTo>
                      <a:pt x="60630" y="401194"/>
                    </a:moveTo>
                    <a:cubicBezTo>
                      <a:pt x="48096" y="401194"/>
                      <a:pt x="37882" y="411391"/>
                      <a:pt x="37882" y="423905"/>
                    </a:cubicBezTo>
                    <a:cubicBezTo>
                      <a:pt x="37882" y="436512"/>
                      <a:pt x="48096" y="446616"/>
                      <a:pt x="60630" y="446616"/>
                    </a:cubicBezTo>
                    <a:cubicBezTo>
                      <a:pt x="73165" y="446616"/>
                      <a:pt x="83378" y="436512"/>
                      <a:pt x="83378" y="423905"/>
                    </a:cubicBezTo>
                    <a:cubicBezTo>
                      <a:pt x="83378" y="411391"/>
                      <a:pt x="73165" y="401194"/>
                      <a:pt x="60630" y="401194"/>
                    </a:cubicBezTo>
                    <a:close/>
                    <a:moveTo>
                      <a:pt x="242639" y="218047"/>
                    </a:moveTo>
                    <a:cubicBezTo>
                      <a:pt x="269433" y="218047"/>
                      <a:pt x="291153" y="239736"/>
                      <a:pt x="291153" y="266490"/>
                    </a:cubicBezTo>
                    <a:cubicBezTo>
                      <a:pt x="291153" y="293244"/>
                      <a:pt x="269433" y="314933"/>
                      <a:pt x="242639" y="314933"/>
                    </a:cubicBezTo>
                    <a:cubicBezTo>
                      <a:pt x="215845" y="314933"/>
                      <a:pt x="194125" y="293244"/>
                      <a:pt x="194125" y="266490"/>
                    </a:cubicBezTo>
                    <a:cubicBezTo>
                      <a:pt x="194125" y="239736"/>
                      <a:pt x="215845" y="218047"/>
                      <a:pt x="242639" y="218047"/>
                    </a:cubicBezTo>
                    <a:close/>
                    <a:moveTo>
                      <a:pt x="242613" y="183170"/>
                    </a:moveTo>
                    <a:cubicBezTo>
                      <a:pt x="196653" y="183170"/>
                      <a:pt x="159235" y="220527"/>
                      <a:pt x="159235" y="266505"/>
                    </a:cubicBezTo>
                    <a:cubicBezTo>
                      <a:pt x="159235" y="312390"/>
                      <a:pt x="196653" y="349747"/>
                      <a:pt x="242613" y="349747"/>
                    </a:cubicBezTo>
                    <a:cubicBezTo>
                      <a:pt x="288666" y="349747"/>
                      <a:pt x="326084" y="312390"/>
                      <a:pt x="326084" y="266505"/>
                    </a:cubicBezTo>
                    <a:cubicBezTo>
                      <a:pt x="326084" y="220527"/>
                      <a:pt x="288666" y="183170"/>
                      <a:pt x="242613" y="183170"/>
                    </a:cubicBezTo>
                    <a:close/>
                    <a:moveTo>
                      <a:pt x="448923" y="37821"/>
                    </a:moveTo>
                    <a:cubicBezTo>
                      <a:pt x="436389" y="37821"/>
                      <a:pt x="426175" y="48017"/>
                      <a:pt x="426175" y="60532"/>
                    </a:cubicBezTo>
                    <a:cubicBezTo>
                      <a:pt x="426175" y="73138"/>
                      <a:pt x="436389" y="83242"/>
                      <a:pt x="448923" y="83242"/>
                    </a:cubicBezTo>
                    <a:cubicBezTo>
                      <a:pt x="461458" y="83242"/>
                      <a:pt x="471671" y="73138"/>
                      <a:pt x="471671" y="60532"/>
                    </a:cubicBezTo>
                    <a:cubicBezTo>
                      <a:pt x="471671" y="48017"/>
                      <a:pt x="461458" y="37821"/>
                      <a:pt x="448923" y="37821"/>
                    </a:cubicBezTo>
                    <a:close/>
                    <a:moveTo>
                      <a:pt x="448923" y="0"/>
                    </a:moveTo>
                    <a:cubicBezTo>
                      <a:pt x="482349" y="0"/>
                      <a:pt x="509553" y="27160"/>
                      <a:pt x="509553" y="60532"/>
                    </a:cubicBezTo>
                    <a:cubicBezTo>
                      <a:pt x="509553" y="93995"/>
                      <a:pt x="482441" y="121156"/>
                      <a:pt x="448923" y="121156"/>
                    </a:cubicBezTo>
                    <a:cubicBezTo>
                      <a:pt x="440102" y="121156"/>
                      <a:pt x="431653" y="119116"/>
                      <a:pt x="424132" y="115779"/>
                    </a:cubicBezTo>
                    <a:lnTo>
                      <a:pt x="338340" y="192255"/>
                    </a:lnTo>
                    <a:cubicBezTo>
                      <a:pt x="354310" y="212741"/>
                      <a:pt x="363967" y="238510"/>
                      <a:pt x="363967" y="266505"/>
                    </a:cubicBezTo>
                    <a:cubicBezTo>
                      <a:pt x="363967" y="293109"/>
                      <a:pt x="355239" y="317674"/>
                      <a:pt x="340662" y="337604"/>
                    </a:cubicBezTo>
                    <a:lnTo>
                      <a:pt x="463036" y="459779"/>
                    </a:lnTo>
                    <a:cubicBezTo>
                      <a:pt x="478263" y="445133"/>
                      <a:pt x="498876" y="436049"/>
                      <a:pt x="521716" y="436049"/>
                    </a:cubicBezTo>
                    <a:cubicBezTo>
                      <a:pt x="568605" y="436049"/>
                      <a:pt x="606580" y="474055"/>
                      <a:pt x="606580" y="520867"/>
                    </a:cubicBezTo>
                    <a:cubicBezTo>
                      <a:pt x="606580" y="567679"/>
                      <a:pt x="568605" y="605592"/>
                      <a:pt x="521624" y="605592"/>
                    </a:cubicBezTo>
                    <a:cubicBezTo>
                      <a:pt x="474735" y="605592"/>
                      <a:pt x="436760" y="567679"/>
                      <a:pt x="436760" y="520867"/>
                    </a:cubicBezTo>
                    <a:cubicBezTo>
                      <a:pt x="436760" y="510763"/>
                      <a:pt x="438803" y="501215"/>
                      <a:pt x="442052" y="492316"/>
                    </a:cubicBezTo>
                    <a:lnTo>
                      <a:pt x="313921" y="364394"/>
                    </a:lnTo>
                    <a:cubicBezTo>
                      <a:pt x="293866" y="378947"/>
                      <a:pt x="269261" y="387568"/>
                      <a:pt x="242613" y="387568"/>
                    </a:cubicBezTo>
                    <a:cubicBezTo>
                      <a:pt x="211973" y="387568"/>
                      <a:pt x="184119" y="376166"/>
                      <a:pt x="162764" y="357534"/>
                    </a:cubicBezTo>
                    <a:lnTo>
                      <a:pt x="114947" y="397394"/>
                    </a:lnTo>
                    <a:cubicBezTo>
                      <a:pt x="118939" y="405458"/>
                      <a:pt x="121353" y="414357"/>
                      <a:pt x="121353" y="423905"/>
                    </a:cubicBezTo>
                    <a:cubicBezTo>
                      <a:pt x="121353" y="457369"/>
                      <a:pt x="94149" y="484529"/>
                      <a:pt x="60630" y="484529"/>
                    </a:cubicBezTo>
                    <a:cubicBezTo>
                      <a:pt x="27205" y="484529"/>
                      <a:pt x="0" y="457369"/>
                      <a:pt x="0" y="423905"/>
                    </a:cubicBezTo>
                    <a:cubicBezTo>
                      <a:pt x="0" y="390534"/>
                      <a:pt x="27205" y="363374"/>
                      <a:pt x="60630" y="363374"/>
                    </a:cubicBezTo>
                    <a:cubicBezTo>
                      <a:pt x="70658" y="363374"/>
                      <a:pt x="79943" y="366062"/>
                      <a:pt x="88299" y="370326"/>
                    </a:cubicBezTo>
                    <a:lnTo>
                      <a:pt x="138530" y="328427"/>
                    </a:lnTo>
                    <a:cubicBezTo>
                      <a:pt x="127667" y="310258"/>
                      <a:pt x="121353" y="289123"/>
                      <a:pt x="121353" y="266505"/>
                    </a:cubicBezTo>
                    <a:cubicBezTo>
                      <a:pt x="121353" y="235822"/>
                      <a:pt x="132866" y="207828"/>
                      <a:pt x="151715" y="186507"/>
                    </a:cubicBezTo>
                    <a:lnTo>
                      <a:pt x="90620" y="127830"/>
                    </a:lnTo>
                    <a:cubicBezTo>
                      <a:pt x="87556" y="128757"/>
                      <a:pt x="84399" y="129313"/>
                      <a:pt x="81057" y="129313"/>
                    </a:cubicBezTo>
                    <a:cubicBezTo>
                      <a:pt x="60909" y="129313"/>
                      <a:pt x="44660" y="113091"/>
                      <a:pt x="44660" y="92976"/>
                    </a:cubicBezTo>
                    <a:cubicBezTo>
                      <a:pt x="44660" y="72953"/>
                      <a:pt x="60909" y="56638"/>
                      <a:pt x="81057" y="56638"/>
                    </a:cubicBezTo>
                    <a:cubicBezTo>
                      <a:pt x="101112" y="56638"/>
                      <a:pt x="117454" y="72953"/>
                      <a:pt x="117454" y="92976"/>
                    </a:cubicBezTo>
                    <a:cubicBezTo>
                      <a:pt x="117454" y="95478"/>
                      <a:pt x="117175" y="97981"/>
                      <a:pt x="116618" y="100299"/>
                    </a:cubicBezTo>
                    <a:lnTo>
                      <a:pt x="181148" y="162221"/>
                    </a:lnTo>
                    <a:cubicBezTo>
                      <a:pt x="199160" y="151560"/>
                      <a:pt x="220144" y="145350"/>
                      <a:pt x="242613" y="145350"/>
                    </a:cubicBezTo>
                    <a:cubicBezTo>
                      <a:pt x="267868" y="145350"/>
                      <a:pt x="291266" y="153044"/>
                      <a:pt x="310579" y="166114"/>
                    </a:cubicBezTo>
                    <a:lnTo>
                      <a:pt x="396092" y="89917"/>
                    </a:lnTo>
                    <a:cubicBezTo>
                      <a:pt x="391264" y="81203"/>
                      <a:pt x="388200" y="71284"/>
                      <a:pt x="388200" y="60532"/>
                    </a:cubicBezTo>
                    <a:cubicBezTo>
                      <a:pt x="388200" y="27160"/>
                      <a:pt x="415405" y="0"/>
                      <a:pt x="44892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8" name="组合 17"/>
            <p:cNvGrpSpPr/>
            <p:nvPr/>
          </p:nvGrpSpPr>
          <p:grpSpPr>
            <a:xfrm>
              <a:off x="1982882" y="4424665"/>
              <a:ext cx="4113118" cy="1021122"/>
              <a:chOff x="7727479" y="3464575"/>
              <a:chExt cx="4113118" cy="1021122"/>
            </a:xfrm>
          </p:grpSpPr>
          <p:sp>
            <p:nvSpPr>
              <p:cNvPr id="19" name="矩形 18"/>
              <p:cNvSpPr/>
              <p:nvPr/>
            </p:nvSpPr>
            <p:spPr>
              <a:xfrm>
                <a:off x="7727479" y="3747033"/>
                <a:ext cx="4113118" cy="738664"/>
              </a:xfrm>
              <a:prstGeom prst="rect">
                <a:avLst/>
              </a:prstGeom>
            </p:spPr>
            <p:txBody>
              <a:bodyPr wrap="square">
                <a:spAutoFit/>
                <a:scene3d>
                  <a:camera prst="orthographicFront"/>
                  <a:lightRig rig="threePt" dir="t"/>
                </a:scene3d>
                <a:sp3d contourW="12700"/>
              </a:bodyPr>
              <a:lstStyle/>
              <a:p>
                <a:r>
                  <a:rPr lang="en-US" altLang="zh-CN" sz="1050" dirty="0"/>
                  <a:t>DBDD</a:t>
                </a:r>
                <a:r>
                  <a:rPr lang="zh-CN" altLang="zh-CN" sz="1050" dirty="0"/>
                  <a:t>是实现数据库及相关软件配置项的基础。它向需方提供了设计的可视性，为软件支持提供了所需要的信息</a:t>
                </a:r>
                <a:r>
                  <a:rPr lang="zh-CN" altLang="zh-CN" sz="1050" dirty="0" smtClean="0"/>
                  <a:t>。</a:t>
                </a:r>
                <a:r>
                  <a:rPr lang="zh-CN" altLang="en-US" sz="1050" dirty="0"/>
                  <a:t>为了以后编码、测试以及维护阶段的后台数据的存储做准备。应用于系统开发前期，为后期数据库设计指引方向。</a:t>
                </a:r>
                <a:endParaRPr lang="zh-CN" altLang="zh-CN" sz="1050" dirty="0"/>
              </a:p>
            </p:txBody>
          </p:sp>
          <p:sp>
            <p:nvSpPr>
              <p:cNvPr id="20" name="矩形 19"/>
              <p:cNvSpPr/>
              <p:nvPr/>
            </p:nvSpPr>
            <p:spPr>
              <a:xfrm>
                <a:off x="7727480" y="3464575"/>
                <a:ext cx="2050552" cy="348557"/>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目的作用</a:t>
                </a:r>
                <a:endParaRPr lang="zh-CN" altLang="en-US" sz="1600" b="1" dirty="0">
                  <a:latin typeface="+mn-ea"/>
                </a:endParaRPr>
              </a:p>
            </p:txBody>
          </p:sp>
        </p:grpSp>
      </p:grpSp>
      <p:cxnSp>
        <p:nvCxnSpPr>
          <p:cNvPr id="22" name="直接连接符 21"/>
          <p:cNvCxnSpPr/>
          <p:nvPr/>
        </p:nvCxnSpPr>
        <p:spPr>
          <a:xfrm>
            <a:off x="903287" y="3789363"/>
            <a:ext cx="5218113" cy="0"/>
          </a:xfrm>
          <a:prstGeom prst="line">
            <a:avLst/>
          </a:prstGeom>
          <a:ln w="28575">
            <a:solidFill>
              <a:srgbClr val="395F72"/>
            </a:solidFill>
          </a:ln>
        </p:spPr>
        <p:style>
          <a:lnRef idx="1">
            <a:schemeClr val="accent1"/>
          </a:lnRef>
          <a:fillRef idx="0">
            <a:schemeClr val="accent1"/>
          </a:fillRef>
          <a:effectRef idx="0">
            <a:schemeClr val="accent1"/>
          </a:effectRef>
          <a:fontRef idx="minor">
            <a:schemeClr val="tx1"/>
          </a:fontRef>
        </p:style>
      </p:cxnSp>
      <p:pic>
        <p:nvPicPr>
          <p:cNvPr id="24" name="图片占位符 23"/>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tretch>
            <a:fillRect/>
          </a:stretch>
        </p:blipFill>
        <p:spPr>
          <a:xfrm>
            <a:off x="6720114" y="2421420"/>
            <a:ext cx="3831772" cy="2735885"/>
          </a:xfrm>
        </p:spPr>
      </p:pic>
    </p:spTree>
    <p:extLst>
      <p:ext uri="{BB962C8B-B14F-4D97-AF65-F5344CB8AC3E}">
        <p14:creationId xmlns:p14="http://schemas.microsoft.com/office/powerpoint/2010/main" val="4115732045"/>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childTnLst>
                          </p:cTn>
                        </p:par>
                        <p:par>
                          <p:cTn id="10" fill="hold">
                            <p:stCondLst>
                              <p:cond delay="500"/>
                            </p:stCondLst>
                            <p:childTnLst>
                              <p:par>
                                <p:cTn id="11" presetID="12" presetClass="entr" presetSubtype="8" fill="hold" nodeType="after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additive="base">
                                        <p:cTn id="13" dur="500"/>
                                        <p:tgtEl>
                                          <p:spTgt spid="31"/>
                                        </p:tgtEl>
                                        <p:attrNameLst>
                                          <p:attrName>ppt_x</p:attrName>
                                        </p:attrNameLst>
                                      </p:cBhvr>
                                      <p:tavLst>
                                        <p:tav tm="0">
                                          <p:val>
                                            <p:strVal val="#ppt_x-#ppt_w*1.125000"/>
                                          </p:val>
                                        </p:tav>
                                        <p:tav tm="100000">
                                          <p:val>
                                            <p:strVal val="#ppt_x"/>
                                          </p:val>
                                        </p:tav>
                                      </p:tavLst>
                                    </p:anim>
                                    <p:animEffect transition="in" filter="wipe(right)">
                                      <p:cBhvr>
                                        <p:cTn id="14" dur="500"/>
                                        <p:tgtEl>
                                          <p:spTgt spid="31"/>
                                        </p:tgtEl>
                                      </p:cBhvr>
                                    </p:animEffect>
                                  </p:childTnLst>
                                </p:cTn>
                              </p:par>
                            </p:childTnLst>
                          </p:cTn>
                        </p:par>
                        <p:par>
                          <p:cTn id="15" fill="hold">
                            <p:stCondLst>
                              <p:cond delay="1000"/>
                            </p:stCondLst>
                            <p:childTnLst>
                              <p:par>
                                <p:cTn id="16" presetID="12" presetClass="entr" presetSubtype="8" fill="hold" nodeType="afterEffect">
                                  <p:stCondLst>
                                    <p:cond delay="0"/>
                                  </p:stCondLst>
                                  <p:childTnLst>
                                    <p:set>
                                      <p:cBhvr>
                                        <p:cTn id="17" dur="1" fill="hold">
                                          <p:stCondLst>
                                            <p:cond delay="0"/>
                                          </p:stCondLst>
                                        </p:cTn>
                                        <p:tgtEl>
                                          <p:spTgt spid="32"/>
                                        </p:tgtEl>
                                        <p:attrNameLst>
                                          <p:attrName>style.visibility</p:attrName>
                                        </p:attrNameLst>
                                      </p:cBhvr>
                                      <p:to>
                                        <p:strVal val="visible"/>
                                      </p:to>
                                    </p:set>
                                    <p:anim calcmode="lin" valueType="num">
                                      <p:cBhvr additive="base">
                                        <p:cTn id="18" dur="500"/>
                                        <p:tgtEl>
                                          <p:spTgt spid="32"/>
                                        </p:tgtEl>
                                        <p:attrNameLst>
                                          <p:attrName>ppt_x</p:attrName>
                                        </p:attrNameLst>
                                      </p:cBhvr>
                                      <p:tavLst>
                                        <p:tav tm="0">
                                          <p:val>
                                            <p:strVal val="#ppt_x-#ppt_w*1.125000"/>
                                          </p:val>
                                        </p:tav>
                                        <p:tav tm="100000">
                                          <p:val>
                                            <p:strVal val="#ppt_x"/>
                                          </p:val>
                                        </p:tav>
                                      </p:tavLst>
                                    </p:anim>
                                    <p:animEffect transition="in" filter="wipe(right)">
                                      <p:cBhvr>
                                        <p:cTn id="19" dur="500"/>
                                        <p:tgtEl>
                                          <p:spTgt spid="32"/>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left)">
                                      <p:cBhvr>
                                        <p:cTn id="2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1518453" y="455343"/>
            <a:ext cx="4885993" cy="615563"/>
            <a:chOff x="1518453" y="442643"/>
            <a:chExt cx="4885993" cy="615563"/>
          </a:xfrm>
        </p:grpSpPr>
        <p:sp>
          <p:nvSpPr>
            <p:cNvPr id="6" name="文本框 5"/>
            <p:cNvSpPr txBox="1"/>
            <p:nvPr/>
          </p:nvSpPr>
          <p:spPr>
            <a:xfrm>
              <a:off x="1518453" y="442643"/>
              <a:ext cx="3295317" cy="461665"/>
            </a:xfrm>
            <a:prstGeom prst="rect">
              <a:avLst/>
            </a:prstGeom>
            <a:noFill/>
          </p:spPr>
          <p:txBody>
            <a:bodyPr wrap="square" rtlCol="0">
              <a:spAutoFit/>
              <a:scene3d>
                <a:camera prst="orthographicFront"/>
                <a:lightRig rig="threePt" dir="t"/>
              </a:scene3d>
              <a:sp3d contourW="12700"/>
            </a:bodyPr>
            <a:lstStyle/>
            <a:p>
              <a:r>
                <a:rPr lang="zh-CN" altLang="zh-CN" sz="2400" dirty="0"/>
                <a:t>软件测试说明</a:t>
              </a:r>
              <a:r>
                <a:rPr lang="en-US" altLang="zh-CN" sz="2400" dirty="0"/>
                <a:t>(STD)</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52441"/>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grpSp>
        <p:nvGrpSpPr>
          <p:cNvPr id="36" name="组合 35"/>
          <p:cNvGrpSpPr/>
          <p:nvPr/>
        </p:nvGrpSpPr>
        <p:grpSpPr>
          <a:xfrm>
            <a:off x="6095111" y="1930399"/>
            <a:ext cx="850900" cy="850900"/>
            <a:chOff x="2959100" y="1866900"/>
            <a:chExt cx="1536700" cy="1536700"/>
          </a:xfrm>
        </p:grpSpPr>
        <p:sp>
          <p:nvSpPr>
            <p:cNvPr id="37" name="椭圆 36"/>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8" name="椭圆 2"/>
            <p:cNvSpPr/>
            <p:nvPr/>
          </p:nvSpPr>
          <p:spPr>
            <a:xfrm>
              <a:off x="3361590" y="2269986"/>
              <a:ext cx="731720" cy="730528"/>
            </a:xfrm>
            <a:custGeom>
              <a:avLst/>
              <a:gdLst>
                <a:gd name="connsiteX0" fmla="*/ 442692 w 606580"/>
                <a:gd name="connsiteY0" fmla="*/ 252483 h 605592"/>
                <a:gd name="connsiteX1" fmla="*/ 468625 w 606580"/>
                <a:gd name="connsiteY1" fmla="*/ 278353 h 605592"/>
                <a:gd name="connsiteX2" fmla="*/ 468625 w 606580"/>
                <a:gd name="connsiteY2" fmla="*/ 426525 h 605592"/>
                <a:gd name="connsiteX3" fmla="*/ 442692 w 606580"/>
                <a:gd name="connsiteY3" fmla="*/ 452395 h 605592"/>
                <a:gd name="connsiteX4" fmla="*/ 416759 w 606580"/>
                <a:gd name="connsiteY4" fmla="*/ 426525 h 605592"/>
                <a:gd name="connsiteX5" fmla="*/ 416759 w 606580"/>
                <a:gd name="connsiteY5" fmla="*/ 278353 h 605592"/>
                <a:gd name="connsiteX6" fmla="*/ 442692 w 606580"/>
                <a:gd name="connsiteY6" fmla="*/ 252483 h 605592"/>
                <a:gd name="connsiteX7" fmla="*/ 256904 w 606580"/>
                <a:gd name="connsiteY7" fmla="*/ 252483 h 605592"/>
                <a:gd name="connsiteX8" fmla="*/ 282685 w 606580"/>
                <a:gd name="connsiteY8" fmla="*/ 278353 h 605592"/>
                <a:gd name="connsiteX9" fmla="*/ 282685 w 606580"/>
                <a:gd name="connsiteY9" fmla="*/ 426525 h 605592"/>
                <a:gd name="connsiteX10" fmla="*/ 256904 w 606580"/>
                <a:gd name="connsiteY10" fmla="*/ 452395 h 605592"/>
                <a:gd name="connsiteX11" fmla="*/ 231031 w 606580"/>
                <a:gd name="connsiteY11" fmla="*/ 426525 h 605592"/>
                <a:gd name="connsiteX12" fmla="*/ 231031 w 606580"/>
                <a:gd name="connsiteY12" fmla="*/ 278353 h 605592"/>
                <a:gd name="connsiteX13" fmla="*/ 256904 w 606580"/>
                <a:gd name="connsiteY13" fmla="*/ 252483 h 605592"/>
                <a:gd name="connsiteX14" fmla="*/ 349733 w 606580"/>
                <a:gd name="connsiteY14" fmla="*/ 151998 h 605592"/>
                <a:gd name="connsiteX15" fmla="*/ 375549 w 606580"/>
                <a:gd name="connsiteY15" fmla="*/ 177866 h 605592"/>
                <a:gd name="connsiteX16" fmla="*/ 375549 w 606580"/>
                <a:gd name="connsiteY16" fmla="*/ 426527 h 605592"/>
                <a:gd name="connsiteX17" fmla="*/ 349733 w 606580"/>
                <a:gd name="connsiteY17" fmla="*/ 452395 h 605592"/>
                <a:gd name="connsiteX18" fmla="*/ 323825 w 606580"/>
                <a:gd name="connsiteY18" fmla="*/ 426527 h 605592"/>
                <a:gd name="connsiteX19" fmla="*/ 323825 w 606580"/>
                <a:gd name="connsiteY19" fmla="*/ 177866 h 605592"/>
                <a:gd name="connsiteX20" fmla="*/ 349733 w 606580"/>
                <a:gd name="connsiteY20" fmla="*/ 151998 h 605592"/>
                <a:gd name="connsiteX21" fmla="*/ 163877 w 606580"/>
                <a:gd name="connsiteY21" fmla="*/ 151998 h 605592"/>
                <a:gd name="connsiteX22" fmla="*/ 189750 w 606580"/>
                <a:gd name="connsiteY22" fmla="*/ 177866 h 605592"/>
                <a:gd name="connsiteX23" fmla="*/ 189750 w 606580"/>
                <a:gd name="connsiteY23" fmla="*/ 426527 h 605592"/>
                <a:gd name="connsiteX24" fmla="*/ 163877 w 606580"/>
                <a:gd name="connsiteY24" fmla="*/ 452395 h 605592"/>
                <a:gd name="connsiteX25" fmla="*/ 138096 w 606580"/>
                <a:gd name="connsiteY25" fmla="*/ 426527 h 605592"/>
                <a:gd name="connsiteX26" fmla="*/ 138096 w 606580"/>
                <a:gd name="connsiteY26" fmla="*/ 177866 h 605592"/>
                <a:gd name="connsiteX27" fmla="*/ 163877 w 606580"/>
                <a:gd name="connsiteY27" fmla="*/ 151998 h 605592"/>
                <a:gd name="connsiteX28" fmla="*/ 303336 w 606580"/>
                <a:gd name="connsiteY28" fmla="*/ 50335 h 605592"/>
                <a:gd name="connsiteX29" fmla="*/ 50417 w 606580"/>
                <a:gd name="connsiteY29" fmla="*/ 302842 h 605592"/>
                <a:gd name="connsiteX30" fmla="*/ 303336 w 606580"/>
                <a:gd name="connsiteY30" fmla="*/ 555350 h 605592"/>
                <a:gd name="connsiteX31" fmla="*/ 556256 w 606580"/>
                <a:gd name="connsiteY31" fmla="*/ 302842 h 605592"/>
                <a:gd name="connsiteX32" fmla="*/ 303336 w 606580"/>
                <a:gd name="connsiteY32" fmla="*/ 50335 h 605592"/>
                <a:gd name="connsiteX33" fmla="*/ 303336 w 606580"/>
                <a:gd name="connsiteY33" fmla="*/ 0 h 605592"/>
                <a:gd name="connsiteX34" fmla="*/ 606580 w 606580"/>
                <a:gd name="connsiteY34" fmla="*/ 302842 h 605592"/>
                <a:gd name="connsiteX35" fmla="*/ 303336 w 606580"/>
                <a:gd name="connsiteY35" fmla="*/ 605592 h 605592"/>
                <a:gd name="connsiteX36" fmla="*/ 0 w 606580"/>
                <a:gd name="connsiteY36" fmla="*/ 302842 h 605592"/>
                <a:gd name="connsiteX37" fmla="*/ 303336 w 606580"/>
                <a:gd name="connsiteY37"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06580" h="605592">
                  <a:moveTo>
                    <a:pt x="442692" y="252483"/>
                  </a:moveTo>
                  <a:cubicBezTo>
                    <a:pt x="456913" y="252483"/>
                    <a:pt x="468439" y="264073"/>
                    <a:pt x="468625" y="278353"/>
                  </a:cubicBezTo>
                  <a:lnTo>
                    <a:pt x="468625" y="426525"/>
                  </a:lnTo>
                  <a:cubicBezTo>
                    <a:pt x="468625" y="442103"/>
                    <a:pt x="456913" y="452395"/>
                    <a:pt x="442692" y="452395"/>
                  </a:cubicBezTo>
                  <a:cubicBezTo>
                    <a:pt x="428471" y="452395"/>
                    <a:pt x="416759" y="440805"/>
                    <a:pt x="416759" y="426525"/>
                  </a:cubicBezTo>
                  <a:lnTo>
                    <a:pt x="416759" y="278353"/>
                  </a:lnTo>
                  <a:cubicBezTo>
                    <a:pt x="416759" y="264073"/>
                    <a:pt x="428471" y="252483"/>
                    <a:pt x="442692" y="252483"/>
                  </a:cubicBezTo>
                  <a:close/>
                  <a:moveTo>
                    <a:pt x="256904" y="252483"/>
                  </a:moveTo>
                  <a:cubicBezTo>
                    <a:pt x="271000" y="252483"/>
                    <a:pt x="282592" y="264073"/>
                    <a:pt x="282685" y="278353"/>
                  </a:cubicBezTo>
                  <a:lnTo>
                    <a:pt x="282685" y="426525"/>
                  </a:lnTo>
                  <a:cubicBezTo>
                    <a:pt x="282685" y="442103"/>
                    <a:pt x="271093" y="452395"/>
                    <a:pt x="256904" y="452395"/>
                  </a:cubicBezTo>
                  <a:cubicBezTo>
                    <a:pt x="242623" y="452395"/>
                    <a:pt x="231031" y="440805"/>
                    <a:pt x="231031" y="426525"/>
                  </a:cubicBezTo>
                  <a:lnTo>
                    <a:pt x="231031" y="278353"/>
                  </a:lnTo>
                  <a:cubicBezTo>
                    <a:pt x="231031" y="264073"/>
                    <a:pt x="242623" y="252483"/>
                    <a:pt x="256904" y="252483"/>
                  </a:cubicBezTo>
                  <a:close/>
                  <a:moveTo>
                    <a:pt x="349733" y="151998"/>
                  </a:moveTo>
                  <a:cubicBezTo>
                    <a:pt x="363941" y="151998"/>
                    <a:pt x="375549" y="163587"/>
                    <a:pt x="375549" y="177866"/>
                  </a:cubicBezTo>
                  <a:lnTo>
                    <a:pt x="375549" y="426527"/>
                  </a:lnTo>
                  <a:cubicBezTo>
                    <a:pt x="375549" y="442104"/>
                    <a:pt x="363941" y="452395"/>
                    <a:pt x="349733" y="452395"/>
                  </a:cubicBezTo>
                  <a:cubicBezTo>
                    <a:pt x="335433" y="452395"/>
                    <a:pt x="323825" y="440806"/>
                    <a:pt x="323825" y="426527"/>
                  </a:cubicBezTo>
                  <a:lnTo>
                    <a:pt x="323825" y="177866"/>
                  </a:lnTo>
                  <a:cubicBezTo>
                    <a:pt x="323825" y="163587"/>
                    <a:pt x="335433" y="151998"/>
                    <a:pt x="349733" y="151998"/>
                  </a:cubicBezTo>
                  <a:close/>
                  <a:moveTo>
                    <a:pt x="163877" y="151998"/>
                  </a:moveTo>
                  <a:cubicBezTo>
                    <a:pt x="178158" y="151998"/>
                    <a:pt x="189750" y="163587"/>
                    <a:pt x="189750" y="177866"/>
                  </a:cubicBezTo>
                  <a:lnTo>
                    <a:pt x="189750" y="426527"/>
                  </a:lnTo>
                  <a:cubicBezTo>
                    <a:pt x="189750" y="442104"/>
                    <a:pt x="178158" y="452395"/>
                    <a:pt x="163877" y="452395"/>
                  </a:cubicBezTo>
                  <a:cubicBezTo>
                    <a:pt x="149688" y="452395"/>
                    <a:pt x="138096" y="440806"/>
                    <a:pt x="138096" y="426527"/>
                  </a:cubicBezTo>
                  <a:lnTo>
                    <a:pt x="138096" y="177866"/>
                  </a:lnTo>
                  <a:cubicBezTo>
                    <a:pt x="138096" y="163587"/>
                    <a:pt x="149688" y="151998"/>
                    <a:pt x="163877" y="151998"/>
                  </a:cubicBezTo>
                  <a:close/>
                  <a:moveTo>
                    <a:pt x="303336" y="50335"/>
                  </a:moveTo>
                  <a:cubicBezTo>
                    <a:pt x="163878" y="50335"/>
                    <a:pt x="50417" y="163611"/>
                    <a:pt x="50417" y="302842"/>
                  </a:cubicBezTo>
                  <a:cubicBezTo>
                    <a:pt x="50417" y="441981"/>
                    <a:pt x="163878" y="555350"/>
                    <a:pt x="303336" y="555350"/>
                  </a:cubicBezTo>
                  <a:cubicBezTo>
                    <a:pt x="442702" y="555350"/>
                    <a:pt x="556256" y="441981"/>
                    <a:pt x="556256" y="302842"/>
                  </a:cubicBezTo>
                  <a:cubicBezTo>
                    <a:pt x="556256" y="163611"/>
                    <a:pt x="442702" y="50335"/>
                    <a:pt x="303336" y="50335"/>
                  </a:cubicBezTo>
                  <a:close/>
                  <a:moveTo>
                    <a:pt x="303336" y="0"/>
                  </a:moveTo>
                  <a:cubicBezTo>
                    <a:pt x="471021" y="0"/>
                    <a:pt x="606580" y="135338"/>
                    <a:pt x="606580" y="302842"/>
                  </a:cubicBezTo>
                  <a:cubicBezTo>
                    <a:pt x="606580" y="470254"/>
                    <a:pt x="471021" y="605592"/>
                    <a:pt x="303336" y="605592"/>
                  </a:cubicBezTo>
                  <a:cubicBezTo>
                    <a:pt x="135559" y="605592"/>
                    <a:pt x="0" y="470254"/>
                    <a:pt x="0" y="302842"/>
                  </a:cubicBezTo>
                  <a:cubicBezTo>
                    <a:pt x="0" y="135338"/>
                    <a:pt x="135559" y="0"/>
                    <a:pt x="303336"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9" name="组合 38"/>
          <p:cNvGrpSpPr/>
          <p:nvPr/>
        </p:nvGrpSpPr>
        <p:grpSpPr>
          <a:xfrm>
            <a:off x="6095110" y="4606837"/>
            <a:ext cx="850900" cy="850900"/>
            <a:chOff x="2959100" y="1866900"/>
            <a:chExt cx="1536700" cy="1536700"/>
          </a:xfrm>
        </p:grpSpPr>
        <p:sp>
          <p:nvSpPr>
            <p:cNvPr id="40" name="椭圆 39"/>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1" name="椭圆 2"/>
            <p:cNvSpPr/>
            <p:nvPr/>
          </p:nvSpPr>
          <p:spPr>
            <a:xfrm>
              <a:off x="3361590" y="2269986"/>
              <a:ext cx="731720" cy="730528"/>
            </a:xfrm>
            <a:custGeom>
              <a:avLst/>
              <a:gdLst>
                <a:gd name="connsiteX0" fmla="*/ 575475 w 606580"/>
                <a:gd name="connsiteY0" fmla="*/ 220373 h 605592"/>
                <a:gd name="connsiteX1" fmla="*/ 344742 w 606580"/>
                <a:gd name="connsiteY1" fmla="*/ 448112 h 605592"/>
                <a:gd name="connsiteX2" fmla="*/ 186525 w 606580"/>
                <a:gd name="connsiteY2" fmla="*/ 286739 h 605592"/>
                <a:gd name="connsiteX3" fmla="*/ 44743 w 606580"/>
                <a:gd name="connsiteY3" fmla="*/ 421139 h 605592"/>
                <a:gd name="connsiteX4" fmla="*/ 303331 w 606580"/>
                <a:gd name="connsiteY4" fmla="*/ 586683 h 605592"/>
                <a:gd name="connsiteX5" fmla="*/ 587639 w 606580"/>
                <a:gd name="connsiteY5" fmla="*/ 302867 h 605592"/>
                <a:gd name="connsiteX6" fmla="*/ 575475 w 606580"/>
                <a:gd name="connsiteY6" fmla="*/ 220373 h 605592"/>
                <a:gd name="connsiteX7" fmla="*/ 583460 w 606580"/>
                <a:gd name="connsiteY7" fmla="*/ 185799 h 605592"/>
                <a:gd name="connsiteX8" fmla="*/ 588567 w 606580"/>
                <a:gd name="connsiteY8" fmla="*/ 199703 h 605592"/>
                <a:gd name="connsiteX9" fmla="*/ 606580 w 606580"/>
                <a:gd name="connsiteY9" fmla="*/ 302867 h 605592"/>
                <a:gd name="connsiteX10" fmla="*/ 303331 w 606580"/>
                <a:gd name="connsiteY10" fmla="*/ 605592 h 605592"/>
                <a:gd name="connsiteX11" fmla="*/ 24687 w 606580"/>
                <a:gd name="connsiteY11" fmla="*/ 422622 h 605592"/>
                <a:gd name="connsiteX12" fmla="*/ 22087 w 606580"/>
                <a:gd name="connsiteY12" fmla="*/ 416505 h 605592"/>
                <a:gd name="connsiteX13" fmla="*/ 186989 w 606580"/>
                <a:gd name="connsiteY13" fmla="*/ 260229 h 605592"/>
                <a:gd name="connsiteX14" fmla="*/ 344928 w 606580"/>
                <a:gd name="connsiteY14" fmla="*/ 421232 h 605592"/>
                <a:gd name="connsiteX15" fmla="*/ 303342 w 606580"/>
                <a:gd name="connsiteY15" fmla="*/ 18912 h 605592"/>
                <a:gd name="connsiteX16" fmla="*/ 18942 w 606580"/>
                <a:gd name="connsiteY16" fmla="*/ 302863 h 605592"/>
                <a:gd name="connsiteX17" fmla="*/ 20242 w 606580"/>
                <a:gd name="connsiteY17" fmla="*/ 329840 h 605592"/>
                <a:gd name="connsiteX18" fmla="*/ 188672 w 606580"/>
                <a:gd name="connsiteY18" fmla="*/ 170111 h 605592"/>
                <a:gd name="connsiteX19" fmla="*/ 345682 w 606580"/>
                <a:gd name="connsiteY19" fmla="*/ 330303 h 605592"/>
                <a:gd name="connsiteX20" fmla="*/ 537140 w 606580"/>
                <a:gd name="connsiteY20" fmla="*/ 141281 h 605592"/>
                <a:gd name="connsiteX21" fmla="*/ 303342 w 606580"/>
                <a:gd name="connsiteY21" fmla="*/ 18912 h 605592"/>
                <a:gd name="connsiteX22" fmla="*/ 303342 w 606580"/>
                <a:gd name="connsiteY22" fmla="*/ 0 h 605592"/>
                <a:gd name="connsiteX23" fmla="*/ 557288 w 606580"/>
                <a:gd name="connsiteY23" fmla="*/ 137387 h 605592"/>
                <a:gd name="connsiteX24" fmla="*/ 561559 w 606580"/>
                <a:gd name="connsiteY24" fmla="*/ 143876 h 605592"/>
                <a:gd name="connsiteX25" fmla="*/ 345496 w 606580"/>
                <a:gd name="connsiteY25" fmla="*/ 357095 h 605592"/>
                <a:gd name="connsiteX26" fmla="*/ 188208 w 606580"/>
                <a:gd name="connsiteY26" fmla="*/ 196717 h 605592"/>
                <a:gd name="connsiteX27" fmla="*/ 6685 w 606580"/>
                <a:gd name="connsiteY27" fmla="*/ 368775 h 605592"/>
                <a:gd name="connsiteX28" fmla="*/ 3900 w 606580"/>
                <a:gd name="connsiteY28" fmla="*/ 350976 h 605592"/>
                <a:gd name="connsiteX29" fmla="*/ 0 w 606580"/>
                <a:gd name="connsiteY29" fmla="*/ 302863 h 605592"/>
                <a:gd name="connsiteX30" fmla="*/ 303342 w 606580"/>
                <a:gd name="connsiteY30"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6580" h="605592">
                  <a:moveTo>
                    <a:pt x="575475" y="220373"/>
                  </a:moveTo>
                  <a:lnTo>
                    <a:pt x="344742" y="448112"/>
                  </a:lnTo>
                  <a:lnTo>
                    <a:pt x="186525" y="286739"/>
                  </a:lnTo>
                  <a:lnTo>
                    <a:pt x="44743" y="421139"/>
                  </a:lnTo>
                  <a:cubicBezTo>
                    <a:pt x="91075" y="521893"/>
                    <a:pt x="191818" y="586683"/>
                    <a:pt x="303331" y="586683"/>
                  </a:cubicBezTo>
                  <a:cubicBezTo>
                    <a:pt x="460062" y="586683"/>
                    <a:pt x="587639" y="459327"/>
                    <a:pt x="587639" y="302867"/>
                  </a:cubicBezTo>
                  <a:cubicBezTo>
                    <a:pt x="587639" y="274689"/>
                    <a:pt x="583553" y="246975"/>
                    <a:pt x="575475" y="220373"/>
                  </a:cubicBezTo>
                  <a:close/>
                  <a:moveTo>
                    <a:pt x="583460" y="185799"/>
                  </a:moveTo>
                  <a:lnTo>
                    <a:pt x="588567" y="199703"/>
                  </a:lnTo>
                  <a:cubicBezTo>
                    <a:pt x="600545" y="232700"/>
                    <a:pt x="606580" y="267459"/>
                    <a:pt x="606580" y="302867"/>
                  </a:cubicBezTo>
                  <a:cubicBezTo>
                    <a:pt x="606580" y="469801"/>
                    <a:pt x="470554" y="605592"/>
                    <a:pt x="303331" y="605592"/>
                  </a:cubicBezTo>
                  <a:cubicBezTo>
                    <a:pt x="182068" y="605592"/>
                    <a:pt x="72691" y="533757"/>
                    <a:pt x="24687" y="422622"/>
                  </a:cubicBezTo>
                  <a:lnTo>
                    <a:pt x="22087" y="416505"/>
                  </a:lnTo>
                  <a:lnTo>
                    <a:pt x="186989" y="260229"/>
                  </a:lnTo>
                  <a:lnTo>
                    <a:pt x="344928" y="421232"/>
                  </a:lnTo>
                  <a:close/>
                  <a:moveTo>
                    <a:pt x="303342" y="18912"/>
                  </a:moveTo>
                  <a:cubicBezTo>
                    <a:pt x="146518" y="18912"/>
                    <a:pt x="18942" y="146287"/>
                    <a:pt x="18942" y="302863"/>
                  </a:cubicBezTo>
                  <a:cubicBezTo>
                    <a:pt x="18942" y="311763"/>
                    <a:pt x="19406" y="320755"/>
                    <a:pt x="20242" y="329840"/>
                  </a:cubicBezTo>
                  <a:lnTo>
                    <a:pt x="188672" y="170111"/>
                  </a:lnTo>
                  <a:lnTo>
                    <a:pt x="345682" y="330303"/>
                  </a:lnTo>
                  <a:lnTo>
                    <a:pt x="537140" y="141281"/>
                  </a:lnTo>
                  <a:cubicBezTo>
                    <a:pt x="483843" y="64522"/>
                    <a:pt x="397028" y="18912"/>
                    <a:pt x="303342" y="18912"/>
                  </a:cubicBezTo>
                  <a:close/>
                  <a:moveTo>
                    <a:pt x="303342" y="0"/>
                  </a:moveTo>
                  <a:cubicBezTo>
                    <a:pt x="406035" y="0"/>
                    <a:pt x="500928" y="51358"/>
                    <a:pt x="557288" y="137387"/>
                  </a:cubicBezTo>
                  <a:lnTo>
                    <a:pt x="561559" y="143876"/>
                  </a:lnTo>
                  <a:lnTo>
                    <a:pt x="345496" y="357095"/>
                  </a:lnTo>
                  <a:lnTo>
                    <a:pt x="188208" y="196717"/>
                  </a:lnTo>
                  <a:lnTo>
                    <a:pt x="6685" y="368775"/>
                  </a:lnTo>
                  <a:lnTo>
                    <a:pt x="3900" y="350976"/>
                  </a:lnTo>
                  <a:cubicBezTo>
                    <a:pt x="1300" y="335031"/>
                    <a:pt x="0" y="318808"/>
                    <a:pt x="0" y="302863"/>
                  </a:cubicBezTo>
                  <a:cubicBezTo>
                    <a:pt x="0" y="135811"/>
                    <a:pt x="136026" y="0"/>
                    <a:pt x="30334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8" name="组合 17"/>
          <p:cNvGrpSpPr/>
          <p:nvPr/>
        </p:nvGrpSpPr>
        <p:grpSpPr>
          <a:xfrm>
            <a:off x="7168877" y="1966475"/>
            <a:ext cx="4007123" cy="750984"/>
            <a:chOff x="7727479" y="3464575"/>
            <a:chExt cx="4007123" cy="750984"/>
          </a:xfrm>
        </p:grpSpPr>
        <p:sp>
          <p:nvSpPr>
            <p:cNvPr id="19" name="矩形 18"/>
            <p:cNvSpPr/>
            <p:nvPr/>
          </p:nvSpPr>
          <p:spPr>
            <a:xfrm>
              <a:off x="7727479" y="3747033"/>
              <a:ext cx="4007123" cy="468526"/>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t>在规定的条件下对程序进行操作，以发现程序错误，衡量软件质量，并对其是否能满足设计要求进行评估的过程。</a:t>
              </a:r>
              <a:endParaRPr lang="zh-CN" altLang="en-US" sz="1050" dirty="0" smtClean="0">
                <a:solidFill>
                  <a:schemeClr val="tx1">
                    <a:lumMod val="75000"/>
                    <a:lumOff val="25000"/>
                  </a:schemeClr>
                </a:solidFill>
                <a:latin typeface="+mn-ea"/>
              </a:endParaRPr>
            </a:p>
          </p:txBody>
        </p:sp>
        <p:sp>
          <p:nvSpPr>
            <p:cNvPr id="20" name="矩形 19"/>
            <p:cNvSpPr/>
            <p:nvPr/>
          </p:nvSpPr>
          <p:spPr>
            <a:xfrm>
              <a:off x="7727480" y="3464575"/>
              <a:ext cx="2050552" cy="348557"/>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软件测试</a:t>
              </a:r>
              <a:endParaRPr lang="zh-CN" altLang="en-US" sz="1600" b="1" dirty="0">
                <a:latin typeface="+mn-ea"/>
              </a:endParaRPr>
            </a:p>
          </p:txBody>
        </p:sp>
      </p:grpSp>
      <p:grpSp>
        <p:nvGrpSpPr>
          <p:cNvPr id="21" name="组合 20"/>
          <p:cNvGrpSpPr/>
          <p:nvPr/>
        </p:nvGrpSpPr>
        <p:grpSpPr>
          <a:xfrm>
            <a:off x="7168876" y="4689293"/>
            <a:ext cx="4007123" cy="559200"/>
            <a:chOff x="7727479" y="3464575"/>
            <a:chExt cx="4007123" cy="559200"/>
          </a:xfrm>
        </p:grpSpPr>
        <p:sp>
          <p:nvSpPr>
            <p:cNvPr id="22" name="矩形 21"/>
            <p:cNvSpPr/>
            <p:nvPr/>
          </p:nvSpPr>
          <p:spPr>
            <a:xfrm>
              <a:off x="7727479" y="3747033"/>
              <a:ext cx="4007123" cy="276742"/>
            </a:xfrm>
            <a:prstGeom prst="rect">
              <a:avLst/>
            </a:prstGeom>
          </p:spPr>
          <p:txBody>
            <a:bodyPr wrap="square">
              <a:spAutoFit/>
              <a:scene3d>
                <a:camera prst="orthographicFront"/>
                <a:lightRig rig="threePt" dir="t"/>
              </a:scene3d>
              <a:sp3d contourW="12700"/>
            </a:bodyPr>
            <a:lstStyle/>
            <a:p>
              <a:pPr>
                <a:lnSpc>
                  <a:spcPct val="125000"/>
                </a:lnSpc>
              </a:pPr>
              <a:r>
                <a:rPr lang="zh-CN" altLang="zh-CN" sz="1050" dirty="0"/>
                <a:t>通过</a:t>
              </a:r>
              <a:r>
                <a:rPr lang="en-US" altLang="zh-CN" sz="1050" dirty="0"/>
                <a:t>STD</a:t>
              </a:r>
              <a:r>
                <a:rPr lang="zh-CN" altLang="zh-CN" sz="1050" dirty="0"/>
                <a:t>需方能够评估所执行的合格性测试是否充分。</a:t>
              </a:r>
              <a:endParaRPr lang="zh-CN" altLang="en-US" sz="1050" dirty="0" smtClean="0">
                <a:solidFill>
                  <a:schemeClr val="tx1">
                    <a:lumMod val="75000"/>
                    <a:lumOff val="25000"/>
                  </a:schemeClr>
                </a:solidFill>
                <a:latin typeface="+mn-ea"/>
              </a:endParaRPr>
            </a:p>
          </p:txBody>
        </p:sp>
        <p:sp>
          <p:nvSpPr>
            <p:cNvPr id="23" name="矩形 22"/>
            <p:cNvSpPr/>
            <p:nvPr/>
          </p:nvSpPr>
          <p:spPr>
            <a:xfrm>
              <a:off x="7727480" y="3464575"/>
              <a:ext cx="2050552" cy="348557"/>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作用</a:t>
              </a:r>
            </a:p>
          </p:txBody>
        </p:sp>
      </p:grpSp>
      <p:grpSp>
        <p:nvGrpSpPr>
          <p:cNvPr id="45" name="组合 44"/>
          <p:cNvGrpSpPr/>
          <p:nvPr/>
        </p:nvGrpSpPr>
        <p:grpSpPr>
          <a:xfrm>
            <a:off x="1277938" y="4675759"/>
            <a:ext cx="4132262" cy="761660"/>
            <a:chOff x="1277938" y="4675759"/>
            <a:chExt cx="4132262" cy="761660"/>
          </a:xfrm>
        </p:grpSpPr>
        <p:grpSp>
          <p:nvGrpSpPr>
            <p:cNvPr id="27" name="组合 26"/>
            <p:cNvGrpSpPr/>
            <p:nvPr/>
          </p:nvGrpSpPr>
          <p:grpSpPr>
            <a:xfrm>
              <a:off x="1403077" y="4686435"/>
              <a:ext cx="4007123" cy="750984"/>
              <a:chOff x="7727479" y="3464575"/>
              <a:chExt cx="4007123" cy="750984"/>
            </a:xfrm>
          </p:grpSpPr>
          <p:sp>
            <p:nvSpPr>
              <p:cNvPr id="28" name="矩形 27"/>
              <p:cNvSpPr/>
              <p:nvPr/>
            </p:nvSpPr>
            <p:spPr>
              <a:xfrm>
                <a:off x="7727479" y="3747033"/>
                <a:ext cx="4007123" cy="468526"/>
              </a:xfrm>
              <a:prstGeom prst="rect">
                <a:avLst/>
              </a:prstGeom>
            </p:spPr>
            <p:txBody>
              <a:bodyPr wrap="square">
                <a:spAutoFit/>
                <a:scene3d>
                  <a:camera prst="orthographicFront"/>
                  <a:lightRig rig="threePt" dir="t"/>
                </a:scene3d>
                <a:sp3d contourW="12700"/>
              </a:bodyPr>
              <a:lstStyle/>
              <a:p>
                <a:pPr>
                  <a:lnSpc>
                    <a:spcPct val="125000"/>
                  </a:lnSpc>
                </a:pPr>
                <a:r>
                  <a:rPr lang="zh-CN" altLang="zh-CN" sz="1050" dirty="0"/>
                  <a:t>描述执行计算机软件配置项</a:t>
                </a:r>
                <a:r>
                  <a:rPr lang="en-US" altLang="zh-CN" sz="1050" dirty="0"/>
                  <a:t>CSCI,</a:t>
                </a:r>
                <a:r>
                  <a:rPr lang="zh-CN" altLang="zh-CN" sz="1050" dirty="0"/>
                  <a:t>系统或子系统合格性测试所用到的测试准备、测试用例及测试过程</a:t>
                </a:r>
                <a:endParaRPr lang="zh-CN" altLang="en-US" sz="1050" dirty="0" smtClean="0">
                  <a:solidFill>
                    <a:schemeClr val="tx1">
                      <a:lumMod val="75000"/>
                      <a:lumOff val="25000"/>
                    </a:schemeClr>
                  </a:solidFill>
                  <a:latin typeface="+mn-ea"/>
                </a:endParaRPr>
              </a:p>
            </p:txBody>
          </p:sp>
          <p:sp>
            <p:nvSpPr>
              <p:cNvPr id="29" name="矩形 28"/>
              <p:cNvSpPr/>
              <p:nvPr/>
            </p:nvSpPr>
            <p:spPr>
              <a:xfrm>
                <a:off x="7727480" y="3464575"/>
                <a:ext cx="2050552" cy="387798"/>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文档说明</a:t>
                </a:r>
                <a:endParaRPr lang="zh-CN" altLang="en-US" sz="1600" b="1" dirty="0">
                  <a:latin typeface="+mn-ea"/>
                </a:endParaRPr>
              </a:p>
            </p:txBody>
          </p:sp>
        </p:grpSp>
        <p:cxnSp>
          <p:nvCxnSpPr>
            <p:cNvPr id="31" name="直接连接符 30"/>
            <p:cNvCxnSpPr/>
            <p:nvPr/>
          </p:nvCxnSpPr>
          <p:spPr>
            <a:xfrm>
              <a:off x="1277938" y="4675759"/>
              <a:ext cx="0" cy="713057"/>
            </a:xfrm>
            <a:prstGeom prst="line">
              <a:avLst/>
            </a:prstGeom>
            <a:ln w="57150">
              <a:solidFill>
                <a:srgbClr val="395F72"/>
              </a:solidFill>
            </a:ln>
          </p:spPr>
          <p:style>
            <a:lnRef idx="1">
              <a:schemeClr val="accent1"/>
            </a:lnRef>
            <a:fillRef idx="0">
              <a:schemeClr val="accent1"/>
            </a:fillRef>
            <a:effectRef idx="0">
              <a:schemeClr val="accent1"/>
            </a:effectRef>
            <a:fontRef idx="minor">
              <a:schemeClr val="tx1"/>
            </a:fontRef>
          </p:style>
        </p:cxnSp>
      </p:grpSp>
      <p:pic>
        <p:nvPicPr>
          <p:cNvPr id="35" name="图片占位符 34"/>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1248411" y="1938171"/>
            <a:ext cx="4325075" cy="2549857"/>
          </a:xfrm>
        </p:spPr>
      </p:pic>
    </p:spTree>
    <p:extLst>
      <p:ext uri="{BB962C8B-B14F-4D97-AF65-F5344CB8AC3E}">
        <p14:creationId xmlns:p14="http://schemas.microsoft.com/office/powerpoint/2010/main" val="1466011351"/>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2" presetClass="entr" presetSubtype="1" fill="hold" nodeType="afterEffect">
                                  <p:stCondLst>
                                    <p:cond delay="0"/>
                                  </p:stCondLst>
                                  <p:childTnLst>
                                    <p:set>
                                      <p:cBhvr>
                                        <p:cTn id="12" dur="1" fill="hold">
                                          <p:stCondLst>
                                            <p:cond delay="0"/>
                                          </p:stCondLst>
                                        </p:cTn>
                                        <p:tgtEl>
                                          <p:spTgt spid="45"/>
                                        </p:tgtEl>
                                        <p:attrNameLst>
                                          <p:attrName>style.visibility</p:attrName>
                                        </p:attrNameLst>
                                      </p:cBhvr>
                                      <p:to>
                                        <p:strVal val="visible"/>
                                      </p:to>
                                    </p:set>
                                    <p:anim calcmode="lin" valueType="num">
                                      <p:cBhvr additive="base">
                                        <p:cTn id="13" dur="500"/>
                                        <p:tgtEl>
                                          <p:spTgt spid="45"/>
                                        </p:tgtEl>
                                        <p:attrNameLst>
                                          <p:attrName>ppt_y</p:attrName>
                                        </p:attrNameLst>
                                      </p:cBhvr>
                                      <p:tavLst>
                                        <p:tav tm="0">
                                          <p:val>
                                            <p:strVal val="#ppt_y-#ppt_h*1.125000"/>
                                          </p:val>
                                        </p:tav>
                                        <p:tav tm="100000">
                                          <p:val>
                                            <p:strVal val="#ppt_y"/>
                                          </p:val>
                                        </p:tav>
                                      </p:tavLst>
                                    </p:anim>
                                    <p:animEffect transition="in" filter="wipe(down)">
                                      <p:cBhvr>
                                        <p:cTn id="14" dur="500"/>
                                        <p:tgtEl>
                                          <p:spTgt spid="45"/>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36"/>
                                        </p:tgtEl>
                                        <p:attrNameLst>
                                          <p:attrName>style.visibility</p:attrName>
                                        </p:attrNameLst>
                                      </p:cBhvr>
                                      <p:to>
                                        <p:strVal val="visible"/>
                                      </p:to>
                                    </p:set>
                                    <p:anim calcmode="lin" valueType="num">
                                      <p:cBhvr>
                                        <p:cTn id="18" dur="500" fill="hold"/>
                                        <p:tgtEl>
                                          <p:spTgt spid="36"/>
                                        </p:tgtEl>
                                        <p:attrNameLst>
                                          <p:attrName>ppt_w</p:attrName>
                                        </p:attrNameLst>
                                      </p:cBhvr>
                                      <p:tavLst>
                                        <p:tav tm="0">
                                          <p:val>
                                            <p:fltVal val="0"/>
                                          </p:val>
                                        </p:tav>
                                        <p:tav tm="100000">
                                          <p:val>
                                            <p:strVal val="#ppt_w"/>
                                          </p:val>
                                        </p:tav>
                                      </p:tavLst>
                                    </p:anim>
                                    <p:anim calcmode="lin" valueType="num">
                                      <p:cBhvr>
                                        <p:cTn id="19" dur="500" fill="hold"/>
                                        <p:tgtEl>
                                          <p:spTgt spid="36"/>
                                        </p:tgtEl>
                                        <p:attrNameLst>
                                          <p:attrName>ppt_h</p:attrName>
                                        </p:attrNameLst>
                                      </p:cBhvr>
                                      <p:tavLst>
                                        <p:tav tm="0">
                                          <p:val>
                                            <p:fltVal val="0"/>
                                          </p:val>
                                        </p:tav>
                                        <p:tav tm="100000">
                                          <p:val>
                                            <p:strVal val="#ppt_h"/>
                                          </p:val>
                                        </p:tav>
                                      </p:tavLst>
                                    </p:anim>
                                    <p:animEffect transition="in" filter="fade">
                                      <p:cBhvr>
                                        <p:cTn id="20" dur="500"/>
                                        <p:tgtEl>
                                          <p:spTgt spid="36"/>
                                        </p:tgtEl>
                                      </p:cBhvr>
                                    </p:animEffect>
                                  </p:childTnLst>
                                </p:cTn>
                              </p:par>
                              <p:par>
                                <p:cTn id="21" presetID="53" presetClass="entr" presetSubtype="16" fill="hold" nodeType="withEffect">
                                  <p:stCondLst>
                                    <p:cond delay="0"/>
                                  </p:stCondLst>
                                  <p:childTnLst>
                                    <p:set>
                                      <p:cBhvr>
                                        <p:cTn id="22" dur="1" fill="hold">
                                          <p:stCondLst>
                                            <p:cond delay="0"/>
                                          </p:stCondLst>
                                        </p:cTn>
                                        <p:tgtEl>
                                          <p:spTgt spid="39"/>
                                        </p:tgtEl>
                                        <p:attrNameLst>
                                          <p:attrName>style.visibility</p:attrName>
                                        </p:attrNameLst>
                                      </p:cBhvr>
                                      <p:to>
                                        <p:strVal val="visible"/>
                                      </p:to>
                                    </p:set>
                                    <p:anim calcmode="lin" valueType="num">
                                      <p:cBhvr>
                                        <p:cTn id="23" dur="500" fill="hold"/>
                                        <p:tgtEl>
                                          <p:spTgt spid="39"/>
                                        </p:tgtEl>
                                        <p:attrNameLst>
                                          <p:attrName>ppt_w</p:attrName>
                                        </p:attrNameLst>
                                      </p:cBhvr>
                                      <p:tavLst>
                                        <p:tav tm="0">
                                          <p:val>
                                            <p:fltVal val="0"/>
                                          </p:val>
                                        </p:tav>
                                        <p:tav tm="100000">
                                          <p:val>
                                            <p:strVal val="#ppt_w"/>
                                          </p:val>
                                        </p:tav>
                                      </p:tavLst>
                                    </p:anim>
                                    <p:anim calcmode="lin" valueType="num">
                                      <p:cBhvr>
                                        <p:cTn id="24" dur="500" fill="hold"/>
                                        <p:tgtEl>
                                          <p:spTgt spid="39"/>
                                        </p:tgtEl>
                                        <p:attrNameLst>
                                          <p:attrName>ppt_h</p:attrName>
                                        </p:attrNameLst>
                                      </p:cBhvr>
                                      <p:tavLst>
                                        <p:tav tm="0">
                                          <p:val>
                                            <p:fltVal val="0"/>
                                          </p:val>
                                        </p:tav>
                                        <p:tav tm="100000">
                                          <p:val>
                                            <p:strVal val="#ppt_h"/>
                                          </p:val>
                                        </p:tav>
                                      </p:tavLst>
                                    </p:anim>
                                    <p:animEffect transition="in" filter="fade">
                                      <p:cBhvr>
                                        <p:cTn id="25" dur="500"/>
                                        <p:tgtEl>
                                          <p:spTgt spid="39"/>
                                        </p:tgtEl>
                                      </p:cBhvr>
                                    </p:animEffect>
                                  </p:childTnLst>
                                </p:cTn>
                              </p:par>
                            </p:childTnLst>
                          </p:cTn>
                        </p:par>
                        <p:par>
                          <p:cTn id="26" fill="hold">
                            <p:stCondLst>
                              <p:cond delay="2000"/>
                            </p:stCondLst>
                            <p:childTnLst>
                              <p:par>
                                <p:cTn id="27" presetID="2" presetClass="entr" presetSubtype="2" fill="hold" nodeType="after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additive="base">
                                        <p:cTn id="29" dur="500" fill="hold"/>
                                        <p:tgtEl>
                                          <p:spTgt spid="18"/>
                                        </p:tgtEl>
                                        <p:attrNameLst>
                                          <p:attrName>ppt_x</p:attrName>
                                        </p:attrNameLst>
                                      </p:cBhvr>
                                      <p:tavLst>
                                        <p:tav tm="0">
                                          <p:val>
                                            <p:strVal val="1+#ppt_w/2"/>
                                          </p:val>
                                        </p:tav>
                                        <p:tav tm="100000">
                                          <p:val>
                                            <p:strVal val="#ppt_x"/>
                                          </p:val>
                                        </p:tav>
                                      </p:tavLst>
                                    </p:anim>
                                    <p:anim calcmode="lin" valueType="num">
                                      <p:cBhvr additive="base">
                                        <p:cTn id="30" dur="500" fill="hold"/>
                                        <p:tgtEl>
                                          <p:spTgt spid="18"/>
                                        </p:tgtEl>
                                        <p:attrNameLst>
                                          <p:attrName>ppt_y</p:attrName>
                                        </p:attrNameLst>
                                      </p:cBhvr>
                                      <p:tavLst>
                                        <p:tav tm="0">
                                          <p:val>
                                            <p:strVal val="#ppt_y"/>
                                          </p:val>
                                        </p:tav>
                                        <p:tav tm="100000">
                                          <p:val>
                                            <p:strVal val="#ppt_y"/>
                                          </p:val>
                                        </p:tav>
                                      </p:tavLst>
                                    </p:anim>
                                  </p:childTnLst>
                                </p:cTn>
                              </p:par>
                            </p:childTnLst>
                          </p:cTn>
                        </p:par>
                        <p:par>
                          <p:cTn id="31" fill="hold">
                            <p:stCondLst>
                              <p:cond delay="2500"/>
                            </p:stCondLst>
                            <p:childTnLst>
                              <p:par>
                                <p:cTn id="32" presetID="2" presetClass="entr" presetSubtype="2" fill="hold" nodeType="afterEffect">
                                  <p:stCondLst>
                                    <p:cond delay="0"/>
                                  </p:stCondLst>
                                  <p:childTnLst>
                                    <p:set>
                                      <p:cBhvr>
                                        <p:cTn id="33" dur="1" fill="hold">
                                          <p:stCondLst>
                                            <p:cond delay="0"/>
                                          </p:stCondLst>
                                        </p:cTn>
                                        <p:tgtEl>
                                          <p:spTgt spid="21"/>
                                        </p:tgtEl>
                                        <p:attrNameLst>
                                          <p:attrName>style.visibility</p:attrName>
                                        </p:attrNameLst>
                                      </p:cBhvr>
                                      <p:to>
                                        <p:strVal val="visible"/>
                                      </p:to>
                                    </p:set>
                                    <p:anim calcmode="lin" valueType="num">
                                      <p:cBhvr additive="base">
                                        <p:cTn id="34" dur="500" fill="hold"/>
                                        <p:tgtEl>
                                          <p:spTgt spid="21"/>
                                        </p:tgtEl>
                                        <p:attrNameLst>
                                          <p:attrName>ppt_x</p:attrName>
                                        </p:attrNameLst>
                                      </p:cBhvr>
                                      <p:tavLst>
                                        <p:tav tm="0">
                                          <p:val>
                                            <p:strVal val="1+#ppt_w/2"/>
                                          </p:val>
                                        </p:tav>
                                        <p:tav tm="100000">
                                          <p:val>
                                            <p:strVal val="#ppt_x"/>
                                          </p:val>
                                        </p:tav>
                                      </p:tavLst>
                                    </p:anim>
                                    <p:anim calcmode="lin" valueType="num">
                                      <p:cBhvr additive="base">
                                        <p:cTn id="35"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1518453" y="455343"/>
            <a:ext cx="4885993" cy="615563"/>
            <a:chOff x="1518453" y="442643"/>
            <a:chExt cx="4885993" cy="615563"/>
          </a:xfrm>
        </p:grpSpPr>
        <p:sp>
          <p:nvSpPr>
            <p:cNvPr id="6" name="文本框 5"/>
            <p:cNvSpPr txBox="1"/>
            <p:nvPr/>
          </p:nvSpPr>
          <p:spPr>
            <a:xfrm>
              <a:off x="1518453" y="442643"/>
              <a:ext cx="3295317" cy="461665"/>
            </a:xfrm>
            <a:prstGeom prst="rect">
              <a:avLst/>
            </a:prstGeom>
            <a:noFill/>
          </p:spPr>
          <p:txBody>
            <a:bodyPr wrap="square" rtlCol="0">
              <a:spAutoFit/>
              <a:scene3d>
                <a:camera prst="orthographicFront"/>
                <a:lightRig rig="threePt" dir="t"/>
              </a:scene3d>
              <a:sp3d contourW="12700"/>
            </a:bodyPr>
            <a:lstStyle/>
            <a:p>
              <a:r>
                <a:rPr lang="zh-CN" altLang="zh-CN" sz="2400" dirty="0"/>
                <a:t>软件测试报告</a:t>
              </a:r>
              <a:r>
                <a:rPr lang="en-US" altLang="zh-CN" sz="2400" dirty="0"/>
                <a:t>(STR)</a:t>
              </a:r>
              <a:endParaRPr lang="zh-CN" altLang="zh-CN" sz="2400" dirty="0"/>
            </a:p>
          </p:txBody>
        </p:sp>
        <p:sp>
          <p:nvSpPr>
            <p:cNvPr id="7" name="文本框 6"/>
            <p:cNvSpPr txBox="1"/>
            <p:nvPr/>
          </p:nvSpPr>
          <p:spPr>
            <a:xfrm>
              <a:off x="1518454" y="805765"/>
              <a:ext cx="4885992" cy="252441"/>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sp>
        <p:nvSpPr>
          <p:cNvPr id="8" name="矩形 7"/>
          <p:cNvSpPr/>
          <p:nvPr/>
        </p:nvSpPr>
        <p:spPr>
          <a:xfrm>
            <a:off x="1303338" y="2019754"/>
            <a:ext cx="2723696" cy="3568246"/>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4786767" y="2019754"/>
            <a:ext cx="2723696" cy="3568246"/>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270195" y="2019754"/>
            <a:ext cx="2723696" cy="3568246"/>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1481958" y="4183063"/>
            <a:ext cx="2366456" cy="1236526"/>
            <a:chOff x="7727480" y="3464575"/>
            <a:chExt cx="2366456" cy="1236526"/>
          </a:xfrm>
        </p:grpSpPr>
        <p:sp>
          <p:nvSpPr>
            <p:cNvPr id="15" name="矩形 14"/>
            <p:cNvSpPr/>
            <p:nvPr/>
          </p:nvSpPr>
          <p:spPr>
            <a:xfrm>
              <a:off x="7727480" y="3847021"/>
              <a:ext cx="2366456" cy="854080"/>
            </a:xfrm>
            <a:prstGeom prst="rect">
              <a:avLst/>
            </a:prstGeom>
          </p:spPr>
          <p:txBody>
            <a:bodyPr wrap="square">
              <a:spAutoFit/>
              <a:scene3d>
                <a:camera prst="orthographicFront"/>
                <a:lightRig rig="threePt" dir="t"/>
              </a:scene3d>
              <a:sp3d contourW="12700"/>
            </a:bodyPr>
            <a:lstStyle/>
            <a:p>
              <a:pPr>
                <a:lnSpc>
                  <a:spcPct val="150000"/>
                </a:lnSpc>
              </a:pPr>
              <a:r>
                <a:rPr lang="zh-CN" altLang="zh-CN" sz="1100" dirty="0" smtClean="0"/>
                <a:t>对计算机软件配置项</a:t>
              </a:r>
              <a:r>
                <a:rPr lang="en-US" altLang="zh-CN" sz="1100" dirty="0" smtClean="0"/>
                <a:t>CSCI,</a:t>
              </a:r>
              <a:r>
                <a:rPr lang="zh-CN" altLang="zh-CN" sz="1100" dirty="0" smtClean="0"/>
                <a:t>软件系统或子系统，或与软件相关项目执行合格性测试的记录。</a:t>
              </a:r>
              <a:endParaRPr lang="zh-CN" altLang="en-US" sz="1100" dirty="0" smtClean="0">
                <a:solidFill>
                  <a:schemeClr val="tx1">
                    <a:lumMod val="75000"/>
                    <a:lumOff val="25000"/>
                  </a:schemeClr>
                </a:solidFill>
                <a:latin typeface="+mn-ea"/>
              </a:endParaRPr>
            </a:p>
          </p:txBody>
        </p:sp>
        <p:sp>
          <p:nvSpPr>
            <p:cNvPr id="16" name="矩形 15"/>
            <p:cNvSpPr/>
            <p:nvPr/>
          </p:nvSpPr>
          <p:spPr>
            <a:xfrm>
              <a:off x="7727480" y="3464575"/>
              <a:ext cx="2050552" cy="38055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smtClean="0">
                  <a:latin typeface="+mn-ea"/>
                </a:rPr>
                <a:t>文档说明</a:t>
              </a:r>
              <a:endParaRPr lang="zh-CN" altLang="en-US" b="1" dirty="0">
                <a:latin typeface="+mn-ea"/>
              </a:endParaRPr>
            </a:p>
          </p:txBody>
        </p:sp>
      </p:grpSp>
      <p:grpSp>
        <p:nvGrpSpPr>
          <p:cNvPr id="17" name="组合 16"/>
          <p:cNvGrpSpPr/>
          <p:nvPr/>
        </p:nvGrpSpPr>
        <p:grpSpPr>
          <a:xfrm>
            <a:off x="4976272" y="4183063"/>
            <a:ext cx="2366456" cy="942920"/>
            <a:chOff x="7727480" y="3464575"/>
            <a:chExt cx="2366456" cy="942920"/>
          </a:xfrm>
        </p:grpSpPr>
        <p:sp>
          <p:nvSpPr>
            <p:cNvPr id="18" name="矩形 17"/>
            <p:cNvSpPr/>
            <p:nvPr/>
          </p:nvSpPr>
          <p:spPr>
            <a:xfrm>
              <a:off x="7727480" y="3847021"/>
              <a:ext cx="2366456" cy="560474"/>
            </a:xfrm>
            <a:prstGeom prst="rect">
              <a:avLst/>
            </a:prstGeom>
          </p:spPr>
          <p:txBody>
            <a:bodyPr wrap="square">
              <a:spAutoFit/>
              <a:scene3d>
                <a:camera prst="orthographicFront"/>
                <a:lightRig rig="threePt" dir="t"/>
              </a:scene3d>
              <a:sp3d contourW="12700"/>
            </a:bodyPr>
            <a:lstStyle/>
            <a:p>
              <a:pPr>
                <a:lnSpc>
                  <a:spcPct val="150000"/>
                </a:lnSpc>
              </a:pPr>
              <a:r>
                <a:rPr lang="zh-CN" altLang="zh-CN" sz="1100" dirty="0" smtClean="0"/>
                <a:t>通过</a:t>
              </a:r>
              <a:r>
                <a:rPr lang="en-US" altLang="zh-CN" sz="1100" dirty="0" smtClean="0"/>
                <a:t>STR</a:t>
              </a:r>
              <a:r>
                <a:rPr lang="zh-CN" altLang="zh-CN" sz="1100" dirty="0" smtClean="0"/>
                <a:t>，需方能够评估所执行的合格性测试及其测试结果。</a:t>
              </a:r>
              <a:endParaRPr lang="zh-CN" altLang="en-US" sz="1100" dirty="0" smtClean="0">
                <a:solidFill>
                  <a:schemeClr val="tx1">
                    <a:lumMod val="75000"/>
                    <a:lumOff val="25000"/>
                  </a:schemeClr>
                </a:solidFill>
                <a:latin typeface="+mn-ea"/>
              </a:endParaRPr>
            </a:p>
          </p:txBody>
        </p:sp>
        <p:sp>
          <p:nvSpPr>
            <p:cNvPr id="19" name="矩形 18"/>
            <p:cNvSpPr/>
            <p:nvPr/>
          </p:nvSpPr>
          <p:spPr>
            <a:xfrm>
              <a:off x="7727480" y="3464575"/>
              <a:ext cx="2050552" cy="380553"/>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smtClean="0">
                  <a:latin typeface="+mn-ea"/>
                </a:rPr>
                <a:t>作用</a:t>
              </a:r>
              <a:endParaRPr lang="zh-CN" altLang="en-US" b="1" dirty="0">
                <a:latin typeface="+mn-ea"/>
              </a:endParaRPr>
            </a:p>
          </p:txBody>
        </p:sp>
      </p:grpSp>
      <p:grpSp>
        <p:nvGrpSpPr>
          <p:cNvPr id="20" name="组合 19"/>
          <p:cNvGrpSpPr/>
          <p:nvPr/>
        </p:nvGrpSpPr>
        <p:grpSpPr>
          <a:xfrm>
            <a:off x="8448815" y="4183063"/>
            <a:ext cx="2366456" cy="1321165"/>
            <a:chOff x="7727480" y="3464575"/>
            <a:chExt cx="2366456" cy="1321165"/>
          </a:xfrm>
        </p:grpSpPr>
        <p:sp>
          <p:nvSpPr>
            <p:cNvPr id="21" name="矩形 20"/>
            <p:cNvSpPr/>
            <p:nvPr/>
          </p:nvSpPr>
          <p:spPr>
            <a:xfrm>
              <a:off x="7727480" y="3847021"/>
              <a:ext cx="2366456" cy="938719"/>
            </a:xfrm>
            <a:prstGeom prst="rect">
              <a:avLst/>
            </a:prstGeom>
          </p:spPr>
          <p:txBody>
            <a:bodyPr wrap="square">
              <a:spAutoFit/>
              <a:scene3d>
                <a:camera prst="orthographicFront"/>
                <a:lightRig rig="threePt" dir="t"/>
              </a:scene3d>
              <a:sp3d contourW="12700"/>
            </a:bodyPr>
            <a:lstStyle/>
            <a:p>
              <a:pPr marL="228600" indent="-228600">
                <a:lnSpc>
                  <a:spcPct val="125000"/>
                </a:lnSpc>
                <a:buAutoNum type="arabicPeriod"/>
              </a:pPr>
              <a:r>
                <a:rPr lang="zh-CN" altLang="en-US" sz="1100" dirty="0" smtClean="0">
                  <a:latin typeface="+mn-ea"/>
                </a:rPr>
                <a:t>应实事求是的书写报告；</a:t>
              </a:r>
              <a:endParaRPr lang="en-US" altLang="zh-CN" sz="1100" dirty="0" smtClean="0">
                <a:latin typeface="+mn-ea"/>
              </a:endParaRPr>
            </a:p>
            <a:p>
              <a:pPr marL="228600" indent="-228600">
                <a:lnSpc>
                  <a:spcPct val="125000"/>
                </a:lnSpc>
                <a:buAutoNum type="arabicPeriod"/>
              </a:pPr>
              <a:r>
                <a:rPr lang="zh-CN" altLang="en-US" sz="1100" dirty="0"/>
                <a:t>没有发现错误的测试也是有价值的，完整的测试是评定测试质量的一种</a:t>
              </a:r>
              <a:r>
                <a:rPr lang="zh-CN" altLang="en-US" sz="1100" dirty="0" smtClean="0"/>
                <a:t>方法；</a:t>
              </a:r>
              <a:endParaRPr lang="en-US" altLang="zh-CN" sz="1100" dirty="0" smtClean="0"/>
            </a:p>
          </p:txBody>
        </p:sp>
        <p:sp>
          <p:nvSpPr>
            <p:cNvPr id="22" name="矩形 21"/>
            <p:cNvSpPr/>
            <p:nvPr/>
          </p:nvSpPr>
          <p:spPr>
            <a:xfrm>
              <a:off x="7727480" y="3464575"/>
              <a:ext cx="2050552" cy="380553"/>
            </a:xfrm>
            <a:prstGeom prst="rect">
              <a:avLst/>
            </a:prstGeom>
          </p:spPr>
          <p:txBody>
            <a:bodyPr wrap="square">
              <a:spAutoFit/>
              <a:scene3d>
                <a:camera prst="orthographicFront"/>
                <a:lightRig rig="threePt" dir="t"/>
              </a:scene3d>
              <a:sp3d contourW="12700"/>
            </a:bodyPr>
            <a:lstStyle/>
            <a:p>
              <a:pPr>
                <a:lnSpc>
                  <a:spcPct val="120000"/>
                </a:lnSpc>
              </a:pPr>
              <a:r>
                <a:rPr lang="zh-CN" altLang="en-US" b="1" dirty="0" smtClean="0">
                  <a:latin typeface="+mn-ea"/>
                </a:rPr>
                <a:t>注意事项</a:t>
              </a:r>
              <a:endParaRPr lang="zh-CN" altLang="en-US" b="1" dirty="0">
                <a:latin typeface="+mn-ea"/>
              </a:endParaRPr>
            </a:p>
          </p:txBody>
        </p:sp>
      </p:grpSp>
      <p:pic>
        <p:nvPicPr>
          <p:cNvPr id="28" name="图片占位符 27"/>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r="2394" b="10850"/>
          <a:stretch/>
        </p:blipFill>
        <p:spPr>
          <a:xfrm>
            <a:off x="8420597" y="2148115"/>
            <a:ext cx="2422891" cy="1826986"/>
          </a:xfrm>
        </p:spPr>
      </p:pic>
      <p:pic>
        <p:nvPicPr>
          <p:cNvPr id="27" name="图片占位符 26"/>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tretch>
            <a:fillRect/>
          </a:stretch>
        </p:blipFill>
        <p:spPr>
          <a:xfrm>
            <a:off x="4953412" y="2148113"/>
            <a:ext cx="2389316" cy="1826987"/>
          </a:xfrm>
        </p:spPr>
      </p:pic>
      <p:pic>
        <p:nvPicPr>
          <p:cNvPr id="26" name="图片占位符 25"/>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tretch>
            <a:fillRect/>
          </a:stretch>
        </p:blipFill>
        <p:spPr>
          <a:xfrm>
            <a:off x="1751692" y="2148114"/>
            <a:ext cx="1826987" cy="1826987"/>
          </a:xfrm>
        </p:spPr>
      </p:pic>
    </p:spTree>
    <p:extLst>
      <p:ext uri="{BB962C8B-B14F-4D97-AF65-F5344CB8AC3E}">
        <p14:creationId xmlns:p14="http://schemas.microsoft.com/office/powerpoint/2010/main" val="3394144023"/>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1000"/>
                                        <p:tgtEl>
                                          <p:spTgt spid="26"/>
                                        </p:tgtEl>
                                      </p:cBhvr>
                                    </p:animEffect>
                                    <p:anim calcmode="lin" valueType="num">
                                      <p:cBhvr>
                                        <p:cTn id="18" dur="1000" fill="hold"/>
                                        <p:tgtEl>
                                          <p:spTgt spid="26"/>
                                        </p:tgtEl>
                                        <p:attrNameLst>
                                          <p:attrName>ppt_x</p:attrName>
                                        </p:attrNameLst>
                                      </p:cBhvr>
                                      <p:tavLst>
                                        <p:tav tm="0">
                                          <p:val>
                                            <p:strVal val="#ppt_x"/>
                                          </p:val>
                                        </p:tav>
                                        <p:tav tm="100000">
                                          <p:val>
                                            <p:strVal val="#ppt_x"/>
                                          </p:val>
                                        </p:tav>
                                      </p:tavLst>
                                    </p:anim>
                                    <p:anim calcmode="lin" valueType="num">
                                      <p:cBhvr>
                                        <p:cTn id="19" dur="1000" fill="hold"/>
                                        <p:tgtEl>
                                          <p:spTgt spid="26"/>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2" presetClass="entr" presetSubtype="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1000"/>
                                        <p:tgtEl>
                                          <p:spTgt spid="9"/>
                                        </p:tgtEl>
                                      </p:cBhvr>
                                    </p:animEffect>
                                    <p:anim calcmode="lin" valueType="num">
                                      <p:cBhvr>
                                        <p:cTn id="24" dur="1000" fill="hold"/>
                                        <p:tgtEl>
                                          <p:spTgt spid="9"/>
                                        </p:tgtEl>
                                        <p:attrNameLst>
                                          <p:attrName>ppt_x</p:attrName>
                                        </p:attrNameLst>
                                      </p:cBhvr>
                                      <p:tavLst>
                                        <p:tav tm="0">
                                          <p:val>
                                            <p:strVal val="#ppt_x"/>
                                          </p:val>
                                        </p:tav>
                                        <p:tav tm="100000">
                                          <p:val>
                                            <p:strVal val="#ppt_x"/>
                                          </p:val>
                                        </p:tav>
                                      </p:tavLst>
                                    </p:anim>
                                    <p:anim calcmode="lin" valueType="num">
                                      <p:cBhvr>
                                        <p:cTn id="25" dur="1000" fill="hold"/>
                                        <p:tgtEl>
                                          <p:spTgt spid="9"/>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1000"/>
                                        <p:tgtEl>
                                          <p:spTgt spid="17"/>
                                        </p:tgtEl>
                                      </p:cBhvr>
                                    </p:animEffect>
                                    <p:anim calcmode="lin" valueType="num">
                                      <p:cBhvr>
                                        <p:cTn id="29" dur="1000" fill="hold"/>
                                        <p:tgtEl>
                                          <p:spTgt spid="17"/>
                                        </p:tgtEl>
                                        <p:attrNameLst>
                                          <p:attrName>ppt_x</p:attrName>
                                        </p:attrNameLst>
                                      </p:cBhvr>
                                      <p:tavLst>
                                        <p:tav tm="0">
                                          <p:val>
                                            <p:strVal val="#ppt_x"/>
                                          </p:val>
                                        </p:tav>
                                        <p:tav tm="100000">
                                          <p:val>
                                            <p:strVal val="#ppt_x"/>
                                          </p:val>
                                        </p:tav>
                                      </p:tavLst>
                                    </p:anim>
                                    <p:anim calcmode="lin" valueType="num">
                                      <p:cBhvr>
                                        <p:cTn id="30" dur="1000" fill="hold"/>
                                        <p:tgtEl>
                                          <p:spTgt spid="17"/>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fade">
                                      <p:cBhvr>
                                        <p:cTn id="33" dur="1000"/>
                                        <p:tgtEl>
                                          <p:spTgt spid="27"/>
                                        </p:tgtEl>
                                      </p:cBhvr>
                                    </p:animEffect>
                                    <p:anim calcmode="lin" valueType="num">
                                      <p:cBhvr>
                                        <p:cTn id="34" dur="1000" fill="hold"/>
                                        <p:tgtEl>
                                          <p:spTgt spid="27"/>
                                        </p:tgtEl>
                                        <p:attrNameLst>
                                          <p:attrName>ppt_x</p:attrName>
                                        </p:attrNameLst>
                                      </p:cBhvr>
                                      <p:tavLst>
                                        <p:tav tm="0">
                                          <p:val>
                                            <p:strVal val="#ppt_x"/>
                                          </p:val>
                                        </p:tav>
                                        <p:tav tm="100000">
                                          <p:val>
                                            <p:strVal val="#ppt_x"/>
                                          </p:val>
                                        </p:tav>
                                      </p:tavLst>
                                    </p:anim>
                                    <p:anim calcmode="lin" valueType="num">
                                      <p:cBhvr>
                                        <p:cTn id="35" dur="1000" fill="hold"/>
                                        <p:tgtEl>
                                          <p:spTgt spid="27"/>
                                        </p:tgtEl>
                                        <p:attrNameLst>
                                          <p:attrName>ppt_y</p:attrName>
                                        </p:attrNameLst>
                                      </p:cBhvr>
                                      <p:tavLst>
                                        <p:tav tm="0">
                                          <p:val>
                                            <p:strVal val="#ppt_y+.1"/>
                                          </p:val>
                                        </p:tav>
                                        <p:tav tm="100000">
                                          <p:val>
                                            <p:strVal val="#ppt_y"/>
                                          </p:val>
                                        </p:tav>
                                      </p:tavLst>
                                    </p:anim>
                                  </p:childTnLst>
                                </p:cTn>
                              </p:par>
                            </p:childTnLst>
                          </p:cTn>
                        </p:par>
                        <p:par>
                          <p:cTn id="36" fill="hold">
                            <p:stCondLst>
                              <p:cond delay="2000"/>
                            </p:stCondLst>
                            <p:childTnLst>
                              <p:par>
                                <p:cTn id="37" presetID="42" presetClass="entr" presetSubtype="0" fill="hold" grpId="0" nodeType="after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1000"/>
                                        <p:tgtEl>
                                          <p:spTgt spid="10"/>
                                        </p:tgtEl>
                                      </p:cBhvr>
                                    </p:animEffect>
                                    <p:anim calcmode="lin" valueType="num">
                                      <p:cBhvr>
                                        <p:cTn id="40" dur="1000" fill="hold"/>
                                        <p:tgtEl>
                                          <p:spTgt spid="10"/>
                                        </p:tgtEl>
                                        <p:attrNameLst>
                                          <p:attrName>ppt_x</p:attrName>
                                        </p:attrNameLst>
                                      </p:cBhvr>
                                      <p:tavLst>
                                        <p:tav tm="0">
                                          <p:val>
                                            <p:strVal val="#ppt_x"/>
                                          </p:val>
                                        </p:tav>
                                        <p:tav tm="100000">
                                          <p:val>
                                            <p:strVal val="#ppt_x"/>
                                          </p:val>
                                        </p:tav>
                                      </p:tavLst>
                                    </p:anim>
                                    <p:anim calcmode="lin" valueType="num">
                                      <p:cBhvr>
                                        <p:cTn id="41" dur="1000" fill="hold"/>
                                        <p:tgtEl>
                                          <p:spTgt spid="10"/>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fade">
                                      <p:cBhvr>
                                        <p:cTn id="44" dur="1000"/>
                                        <p:tgtEl>
                                          <p:spTgt spid="20"/>
                                        </p:tgtEl>
                                      </p:cBhvr>
                                    </p:animEffect>
                                    <p:anim calcmode="lin" valueType="num">
                                      <p:cBhvr>
                                        <p:cTn id="45" dur="1000" fill="hold"/>
                                        <p:tgtEl>
                                          <p:spTgt spid="20"/>
                                        </p:tgtEl>
                                        <p:attrNameLst>
                                          <p:attrName>ppt_x</p:attrName>
                                        </p:attrNameLst>
                                      </p:cBhvr>
                                      <p:tavLst>
                                        <p:tav tm="0">
                                          <p:val>
                                            <p:strVal val="#ppt_x"/>
                                          </p:val>
                                        </p:tav>
                                        <p:tav tm="100000">
                                          <p:val>
                                            <p:strVal val="#ppt_x"/>
                                          </p:val>
                                        </p:tav>
                                      </p:tavLst>
                                    </p:anim>
                                    <p:anim calcmode="lin" valueType="num">
                                      <p:cBhvr>
                                        <p:cTn id="46" dur="1000" fill="hold"/>
                                        <p:tgtEl>
                                          <p:spTgt spid="20"/>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fade">
                                      <p:cBhvr>
                                        <p:cTn id="49" dur="1000"/>
                                        <p:tgtEl>
                                          <p:spTgt spid="28"/>
                                        </p:tgtEl>
                                      </p:cBhvr>
                                    </p:animEffect>
                                    <p:anim calcmode="lin" valueType="num">
                                      <p:cBhvr>
                                        <p:cTn id="50" dur="1000" fill="hold"/>
                                        <p:tgtEl>
                                          <p:spTgt spid="28"/>
                                        </p:tgtEl>
                                        <p:attrNameLst>
                                          <p:attrName>ppt_x</p:attrName>
                                        </p:attrNameLst>
                                      </p:cBhvr>
                                      <p:tavLst>
                                        <p:tav tm="0">
                                          <p:val>
                                            <p:strVal val="#ppt_x"/>
                                          </p:val>
                                        </p:tav>
                                        <p:tav tm="100000">
                                          <p:val>
                                            <p:strVal val="#ppt_x"/>
                                          </p:val>
                                        </p:tav>
                                      </p:tavLst>
                                    </p:anim>
                                    <p:anim calcmode="lin" valueType="num">
                                      <p:cBhvr>
                                        <p:cTn id="51"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1518453" y="455343"/>
            <a:ext cx="4885993" cy="615563"/>
            <a:chOff x="1518453" y="442643"/>
            <a:chExt cx="4885993" cy="615563"/>
          </a:xfrm>
        </p:grpSpPr>
        <p:sp>
          <p:nvSpPr>
            <p:cNvPr id="6" name="文本框 5"/>
            <p:cNvSpPr txBox="1"/>
            <p:nvPr/>
          </p:nvSpPr>
          <p:spPr>
            <a:xfrm>
              <a:off x="1518453" y="442643"/>
              <a:ext cx="3712698" cy="461665"/>
            </a:xfrm>
            <a:prstGeom prst="rect">
              <a:avLst/>
            </a:prstGeom>
            <a:noFill/>
          </p:spPr>
          <p:txBody>
            <a:bodyPr wrap="square" rtlCol="0">
              <a:spAutoFit/>
              <a:scene3d>
                <a:camera prst="orthographicFront"/>
                <a:lightRig rig="threePt" dir="t"/>
              </a:scene3d>
              <a:sp3d contourW="12700"/>
            </a:bodyPr>
            <a:lstStyle/>
            <a:p>
              <a:r>
                <a:rPr lang="zh-CN" altLang="zh-CN" sz="2400" dirty="0"/>
                <a:t>软件配置管理计划</a:t>
              </a:r>
              <a:r>
                <a:rPr lang="en-US" altLang="zh-CN" sz="2400" dirty="0"/>
                <a:t>(SCMP)</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52441"/>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sp>
        <p:nvSpPr>
          <p:cNvPr id="33" name="椭圆 7"/>
          <p:cNvSpPr/>
          <p:nvPr/>
        </p:nvSpPr>
        <p:spPr>
          <a:xfrm>
            <a:off x="1887445" y="2235821"/>
            <a:ext cx="807004" cy="805764"/>
          </a:xfrm>
          <a:custGeom>
            <a:avLst/>
            <a:gdLst>
              <a:gd name="connsiteX0" fmla="*/ 333891 w 578320"/>
              <a:gd name="connsiteY0" fmla="*/ 314976 h 577432"/>
              <a:gd name="connsiteX1" fmla="*/ 398475 w 578320"/>
              <a:gd name="connsiteY1" fmla="*/ 314976 h 577432"/>
              <a:gd name="connsiteX2" fmla="*/ 424308 w 578320"/>
              <a:gd name="connsiteY2" fmla="*/ 340761 h 577432"/>
              <a:gd name="connsiteX3" fmla="*/ 424308 w 578320"/>
              <a:gd name="connsiteY3" fmla="*/ 550726 h 577432"/>
              <a:gd name="connsiteX4" fmla="*/ 398475 w 578320"/>
              <a:gd name="connsiteY4" fmla="*/ 577432 h 577432"/>
              <a:gd name="connsiteX5" fmla="*/ 333891 w 578320"/>
              <a:gd name="connsiteY5" fmla="*/ 577432 h 577432"/>
              <a:gd name="connsiteX6" fmla="*/ 307135 w 578320"/>
              <a:gd name="connsiteY6" fmla="*/ 550726 h 577432"/>
              <a:gd name="connsiteX7" fmla="*/ 307135 w 578320"/>
              <a:gd name="connsiteY7" fmla="*/ 340761 h 577432"/>
              <a:gd name="connsiteX8" fmla="*/ 333891 w 578320"/>
              <a:gd name="connsiteY8" fmla="*/ 314976 h 577432"/>
              <a:gd name="connsiteX9" fmla="*/ 179853 w 578320"/>
              <a:gd name="connsiteY9" fmla="*/ 314976 h 577432"/>
              <a:gd name="connsiteX10" fmla="*/ 244456 w 578320"/>
              <a:gd name="connsiteY10" fmla="*/ 314976 h 577432"/>
              <a:gd name="connsiteX11" fmla="*/ 270297 w 578320"/>
              <a:gd name="connsiteY11" fmla="*/ 340761 h 577432"/>
              <a:gd name="connsiteX12" fmla="*/ 270297 w 578320"/>
              <a:gd name="connsiteY12" fmla="*/ 550726 h 577432"/>
              <a:gd name="connsiteX13" fmla="*/ 244456 w 578320"/>
              <a:gd name="connsiteY13" fmla="*/ 577432 h 577432"/>
              <a:gd name="connsiteX14" fmla="*/ 179853 w 578320"/>
              <a:gd name="connsiteY14" fmla="*/ 577432 h 577432"/>
              <a:gd name="connsiteX15" fmla="*/ 154012 w 578320"/>
              <a:gd name="connsiteY15" fmla="*/ 550726 h 577432"/>
              <a:gd name="connsiteX16" fmla="*/ 154012 w 578320"/>
              <a:gd name="connsiteY16" fmla="*/ 340761 h 577432"/>
              <a:gd name="connsiteX17" fmla="*/ 179853 w 578320"/>
              <a:gd name="connsiteY17" fmla="*/ 314976 h 577432"/>
              <a:gd name="connsiteX18" fmla="*/ 486980 w 578320"/>
              <a:gd name="connsiteY18" fmla="*/ 235677 h 577432"/>
              <a:gd name="connsiteX19" fmla="*/ 551564 w 578320"/>
              <a:gd name="connsiteY19" fmla="*/ 235677 h 577432"/>
              <a:gd name="connsiteX20" fmla="*/ 578320 w 578320"/>
              <a:gd name="connsiteY20" fmla="*/ 262391 h 577432"/>
              <a:gd name="connsiteX21" fmla="*/ 578320 w 578320"/>
              <a:gd name="connsiteY21" fmla="*/ 550718 h 577432"/>
              <a:gd name="connsiteX22" fmla="*/ 551564 w 578320"/>
              <a:gd name="connsiteY22" fmla="*/ 577432 h 577432"/>
              <a:gd name="connsiteX23" fmla="*/ 486980 w 578320"/>
              <a:gd name="connsiteY23" fmla="*/ 577432 h 577432"/>
              <a:gd name="connsiteX24" fmla="*/ 461147 w 578320"/>
              <a:gd name="connsiteY24" fmla="*/ 550718 h 577432"/>
              <a:gd name="connsiteX25" fmla="*/ 461147 w 578320"/>
              <a:gd name="connsiteY25" fmla="*/ 262391 h 577432"/>
              <a:gd name="connsiteX26" fmla="*/ 486980 w 578320"/>
              <a:gd name="connsiteY26" fmla="*/ 235677 h 577432"/>
              <a:gd name="connsiteX27" fmla="*/ 25833 w 578320"/>
              <a:gd name="connsiteY27" fmla="*/ 235677 h 577432"/>
              <a:gd name="connsiteX28" fmla="*/ 90417 w 578320"/>
              <a:gd name="connsiteY28" fmla="*/ 235677 h 577432"/>
              <a:gd name="connsiteX29" fmla="*/ 117173 w 578320"/>
              <a:gd name="connsiteY29" fmla="*/ 262391 h 577432"/>
              <a:gd name="connsiteX30" fmla="*/ 117173 w 578320"/>
              <a:gd name="connsiteY30" fmla="*/ 550718 h 577432"/>
              <a:gd name="connsiteX31" fmla="*/ 90417 w 578320"/>
              <a:gd name="connsiteY31" fmla="*/ 577432 h 577432"/>
              <a:gd name="connsiteX32" fmla="*/ 25833 w 578320"/>
              <a:gd name="connsiteY32" fmla="*/ 577432 h 577432"/>
              <a:gd name="connsiteX33" fmla="*/ 0 w 578320"/>
              <a:gd name="connsiteY33" fmla="*/ 550718 h 577432"/>
              <a:gd name="connsiteX34" fmla="*/ 0 w 578320"/>
              <a:gd name="connsiteY34" fmla="*/ 262391 h 577432"/>
              <a:gd name="connsiteX35" fmla="*/ 25833 w 578320"/>
              <a:gd name="connsiteY35" fmla="*/ 235677 h 577432"/>
              <a:gd name="connsiteX36" fmla="*/ 297075 w 578320"/>
              <a:gd name="connsiteY36" fmla="*/ 158450 h 577432"/>
              <a:gd name="connsiteX37" fmla="*/ 326516 w 578320"/>
              <a:gd name="connsiteY37" fmla="*/ 181440 h 577432"/>
              <a:gd name="connsiteX38" fmla="*/ 297075 w 578320"/>
              <a:gd name="connsiteY38" fmla="*/ 205349 h 577432"/>
              <a:gd name="connsiteX39" fmla="*/ 282280 w 578320"/>
              <a:gd name="connsiteY39" fmla="*/ 81074 h 577432"/>
              <a:gd name="connsiteX40" fmla="*/ 282280 w 578320"/>
              <a:gd name="connsiteY40" fmla="*/ 124274 h 577432"/>
              <a:gd name="connsiteX41" fmla="*/ 255502 w 578320"/>
              <a:gd name="connsiteY41" fmla="*/ 101295 h 577432"/>
              <a:gd name="connsiteX42" fmla="*/ 282280 w 578320"/>
              <a:gd name="connsiteY42" fmla="*/ 81074 h 577432"/>
              <a:gd name="connsiteX43" fmla="*/ 289621 w 578320"/>
              <a:gd name="connsiteY43" fmla="*/ 35910 h 577432"/>
              <a:gd name="connsiteX44" fmla="*/ 282244 w 578320"/>
              <a:gd name="connsiteY44" fmla="*/ 44197 h 577432"/>
              <a:gd name="connsiteX45" fmla="*/ 282244 w 578320"/>
              <a:gd name="connsiteY45" fmla="*/ 57087 h 577432"/>
              <a:gd name="connsiteX46" fmla="*/ 225069 w 578320"/>
              <a:gd name="connsiteY46" fmla="*/ 106808 h 577432"/>
              <a:gd name="connsiteX47" fmla="*/ 282244 w 578320"/>
              <a:gd name="connsiteY47" fmla="*/ 155609 h 577432"/>
              <a:gd name="connsiteX48" fmla="*/ 282244 w 578320"/>
              <a:gd name="connsiteY48" fmla="*/ 205330 h 577432"/>
              <a:gd name="connsiteX49" fmla="*/ 237057 w 578320"/>
              <a:gd name="connsiteY49" fmla="*/ 170341 h 577432"/>
              <a:gd name="connsiteX50" fmla="*/ 222302 w 578320"/>
              <a:gd name="connsiteY50" fmla="*/ 185994 h 577432"/>
              <a:gd name="connsiteX51" fmla="*/ 282244 w 578320"/>
              <a:gd name="connsiteY51" fmla="*/ 229269 h 577432"/>
              <a:gd name="connsiteX52" fmla="*/ 282244 w 578320"/>
              <a:gd name="connsiteY52" fmla="*/ 244002 h 577432"/>
              <a:gd name="connsiteX53" fmla="*/ 289621 w 578320"/>
              <a:gd name="connsiteY53" fmla="*/ 252288 h 577432"/>
              <a:gd name="connsiteX54" fmla="*/ 296999 w 578320"/>
              <a:gd name="connsiteY54" fmla="*/ 244002 h 577432"/>
              <a:gd name="connsiteX55" fmla="*/ 296999 w 578320"/>
              <a:gd name="connsiteY55" fmla="*/ 229269 h 577432"/>
              <a:gd name="connsiteX56" fmla="*/ 356018 w 578320"/>
              <a:gd name="connsiteY56" fmla="*/ 179548 h 577432"/>
              <a:gd name="connsiteX57" fmla="*/ 296999 w 578320"/>
              <a:gd name="connsiteY57" fmla="*/ 126144 h 577432"/>
              <a:gd name="connsiteX58" fmla="*/ 296999 w 578320"/>
              <a:gd name="connsiteY58" fmla="*/ 81027 h 577432"/>
              <a:gd name="connsiteX59" fmla="*/ 338497 w 578320"/>
              <a:gd name="connsiteY59" fmla="*/ 106808 h 577432"/>
              <a:gd name="connsiteX60" fmla="*/ 353252 w 578320"/>
              <a:gd name="connsiteY60" fmla="*/ 92076 h 577432"/>
              <a:gd name="connsiteX61" fmla="*/ 296999 w 578320"/>
              <a:gd name="connsiteY61" fmla="*/ 57087 h 577432"/>
              <a:gd name="connsiteX62" fmla="*/ 296999 w 578320"/>
              <a:gd name="connsiteY62" fmla="*/ 44197 h 577432"/>
              <a:gd name="connsiteX63" fmla="*/ 289621 w 578320"/>
              <a:gd name="connsiteY63" fmla="*/ 35910 h 577432"/>
              <a:gd name="connsiteX64" fmla="*/ 288699 w 578320"/>
              <a:gd name="connsiteY64" fmla="*/ 0 h 577432"/>
              <a:gd name="connsiteX65" fmla="*/ 433481 w 578320"/>
              <a:gd name="connsiteY65" fmla="*/ 144559 h 577432"/>
              <a:gd name="connsiteX66" fmla="*/ 288699 w 578320"/>
              <a:gd name="connsiteY66" fmla="*/ 288198 h 577432"/>
              <a:gd name="connsiteX67" fmla="*/ 144839 w 578320"/>
              <a:gd name="connsiteY67" fmla="*/ 144559 h 577432"/>
              <a:gd name="connsiteX68" fmla="*/ 288699 w 578320"/>
              <a:gd name="connsiteY68" fmla="*/ 0 h 57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78320" h="577432">
                <a:moveTo>
                  <a:pt x="333891" y="314976"/>
                </a:moveTo>
                <a:lnTo>
                  <a:pt x="398475" y="314976"/>
                </a:lnTo>
                <a:cubicBezTo>
                  <a:pt x="412314" y="314976"/>
                  <a:pt x="424308" y="326948"/>
                  <a:pt x="424308" y="340761"/>
                </a:cubicBezTo>
                <a:lnTo>
                  <a:pt x="424308" y="550726"/>
                </a:lnTo>
                <a:cubicBezTo>
                  <a:pt x="424308" y="565460"/>
                  <a:pt x="412314" y="577432"/>
                  <a:pt x="398475" y="577432"/>
                </a:cubicBezTo>
                <a:lnTo>
                  <a:pt x="333891" y="577432"/>
                </a:lnTo>
                <a:cubicBezTo>
                  <a:pt x="319129" y="577432"/>
                  <a:pt x="307135" y="565460"/>
                  <a:pt x="307135" y="550726"/>
                </a:cubicBezTo>
                <a:lnTo>
                  <a:pt x="307135" y="340761"/>
                </a:lnTo>
                <a:cubicBezTo>
                  <a:pt x="307135" y="326948"/>
                  <a:pt x="319129" y="314976"/>
                  <a:pt x="333891" y="314976"/>
                </a:cubicBezTo>
                <a:close/>
                <a:moveTo>
                  <a:pt x="179853" y="314976"/>
                </a:moveTo>
                <a:lnTo>
                  <a:pt x="244456" y="314976"/>
                </a:lnTo>
                <a:cubicBezTo>
                  <a:pt x="259222" y="314976"/>
                  <a:pt x="270297" y="326948"/>
                  <a:pt x="270297" y="340761"/>
                </a:cubicBezTo>
                <a:lnTo>
                  <a:pt x="270297" y="550726"/>
                </a:lnTo>
                <a:cubicBezTo>
                  <a:pt x="270297" y="565460"/>
                  <a:pt x="259222" y="577432"/>
                  <a:pt x="244456" y="577432"/>
                </a:cubicBezTo>
                <a:lnTo>
                  <a:pt x="179853" y="577432"/>
                </a:lnTo>
                <a:cubicBezTo>
                  <a:pt x="165087" y="577432"/>
                  <a:pt x="154012" y="565460"/>
                  <a:pt x="154012" y="550726"/>
                </a:cubicBezTo>
                <a:lnTo>
                  <a:pt x="154012" y="340761"/>
                </a:lnTo>
                <a:cubicBezTo>
                  <a:pt x="154012" y="326948"/>
                  <a:pt x="165087" y="314976"/>
                  <a:pt x="179853" y="314976"/>
                </a:cubicBezTo>
                <a:close/>
                <a:moveTo>
                  <a:pt x="486980" y="235677"/>
                </a:moveTo>
                <a:lnTo>
                  <a:pt x="551564" y="235677"/>
                </a:lnTo>
                <a:cubicBezTo>
                  <a:pt x="566326" y="235677"/>
                  <a:pt x="578320" y="247652"/>
                  <a:pt x="578320" y="262391"/>
                </a:cubicBezTo>
                <a:lnTo>
                  <a:pt x="578320" y="550718"/>
                </a:lnTo>
                <a:cubicBezTo>
                  <a:pt x="578320" y="565457"/>
                  <a:pt x="566326" y="577432"/>
                  <a:pt x="551564" y="577432"/>
                </a:cubicBezTo>
                <a:lnTo>
                  <a:pt x="486980" y="577432"/>
                </a:lnTo>
                <a:cubicBezTo>
                  <a:pt x="473141" y="577432"/>
                  <a:pt x="461147" y="565457"/>
                  <a:pt x="461147" y="550718"/>
                </a:cubicBezTo>
                <a:lnTo>
                  <a:pt x="461147" y="262391"/>
                </a:lnTo>
                <a:cubicBezTo>
                  <a:pt x="461147" y="247652"/>
                  <a:pt x="473141" y="235677"/>
                  <a:pt x="486980" y="235677"/>
                </a:cubicBezTo>
                <a:close/>
                <a:moveTo>
                  <a:pt x="25833" y="235677"/>
                </a:moveTo>
                <a:lnTo>
                  <a:pt x="90417" y="235677"/>
                </a:lnTo>
                <a:cubicBezTo>
                  <a:pt x="105179" y="235677"/>
                  <a:pt x="117173" y="247652"/>
                  <a:pt x="117173" y="262391"/>
                </a:cubicBezTo>
                <a:lnTo>
                  <a:pt x="117173" y="550718"/>
                </a:lnTo>
                <a:cubicBezTo>
                  <a:pt x="117173" y="565457"/>
                  <a:pt x="105179" y="577432"/>
                  <a:pt x="90417" y="577432"/>
                </a:cubicBezTo>
                <a:lnTo>
                  <a:pt x="25833" y="577432"/>
                </a:lnTo>
                <a:cubicBezTo>
                  <a:pt x="11994" y="577432"/>
                  <a:pt x="0" y="565457"/>
                  <a:pt x="0" y="550718"/>
                </a:cubicBezTo>
                <a:lnTo>
                  <a:pt x="0" y="262391"/>
                </a:lnTo>
                <a:cubicBezTo>
                  <a:pt x="0" y="247652"/>
                  <a:pt x="11994" y="235677"/>
                  <a:pt x="25833" y="235677"/>
                </a:cubicBezTo>
                <a:close/>
                <a:moveTo>
                  <a:pt x="297075" y="158450"/>
                </a:moveTo>
                <a:cubicBezTo>
                  <a:pt x="309956" y="161209"/>
                  <a:pt x="326516" y="165807"/>
                  <a:pt x="326516" y="181440"/>
                </a:cubicBezTo>
                <a:cubicBezTo>
                  <a:pt x="326516" y="197992"/>
                  <a:pt x="310876" y="204429"/>
                  <a:pt x="297075" y="205349"/>
                </a:cubicBezTo>
                <a:close/>
                <a:moveTo>
                  <a:pt x="282280" y="81074"/>
                </a:moveTo>
                <a:lnTo>
                  <a:pt x="282280" y="124274"/>
                </a:lnTo>
                <a:cubicBezTo>
                  <a:pt x="264736" y="120597"/>
                  <a:pt x="255502" y="113244"/>
                  <a:pt x="255502" y="101295"/>
                </a:cubicBezTo>
                <a:cubicBezTo>
                  <a:pt x="255502" y="91185"/>
                  <a:pt x="265659" y="81993"/>
                  <a:pt x="282280" y="81074"/>
                </a:cubicBezTo>
                <a:close/>
                <a:moveTo>
                  <a:pt x="289621" y="35910"/>
                </a:moveTo>
                <a:cubicBezTo>
                  <a:pt x="285010" y="35910"/>
                  <a:pt x="282244" y="40513"/>
                  <a:pt x="282244" y="44197"/>
                </a:cubicBezTo>
                <a:lnTo>
                  <a:pt x="282244" y="57087"/>
                </a:lnTo>
                <a:cubicBezTo>
                  <a:pt x="252734" y="58008"/>
                  <a:pt x="225069" y="74582"/>
                  <a:pt x="225069" y="106808"/>
                </a:cubicBezTo>
                <a:cubicBezTo>
                  <a:pt x="225069" y="133510"/>
                  <a:pt x="247201" y="149163"/>
                  <a:pt x="282244" y="155609"/>
                </a:cubicBezTo>
                <a:lnTo>
                  <a:pt x="282244" y="205330"/>
                </a:lnTo>
                <a:cubicBezTo>
                  <a:pt x="242590" y="203488"/>
                  <a:pt x="263800" y="170341"/>
                  <a:pt x="237057" y="170341"/>
                </a:cubicBezTo>
                <a:cubicBezTo>
                  <a:pt x="227835" y="170341"/>
                  <a:pt x="222302" y="175865"/>
                  <a:pt x="222302" y="185994"/>
                </a:cubicBezTo>
                <a:cubicBezTo>
                  <a:pt x="222302" y="204409"/>
                  <a:pt x="241668" y="228349"/>
                  <a:pt x="282244" y="229269"/>
                </a:cubicBezTo>
                <a:lnTo>
                  <a:pt x="282244" y="244002"/>
                </a:lnTo>
                <a:cubicBezTo>
                  <a:pt x="282244" y="248605"/>
                  <a:pt x="285010" y="252288"/>
                  <a:pt x="289621" y="252288"/>
                </a:cubicBezTo>
                <a:cubicBezTo>
                  <a:pt x="293310" y="252288"/>
                  <a:pt x="296999" y="248605"/>
                  <a:pt x="296999" y="244002"/>
                </a:cubicBezTo>
                <a:lnTo>
                  <a:pt x="296999" y="229269"/>
                </a:lnTo>
                <a:cubicBezTo>
                  <a:pt x="332041" y="227428"/>
                  <a:pt x="356018" y="210854"/>
                  <a:pt x="356018" y="179548"/>
                </a:cubicBezTo>
                <a:cubicBezTo>
                  <a:pt x="356018" y="142718"/>
                  <a:pt x="328353" y="133510"/>
                  <a:pt x="296999" y="126144"/>
                </a:cubicBezTo>
                <a:lnTo>
                  <a:pt x="296999" y="81027"/>
                </a:lnTo>
                <a:cubicBezTo>
                  <a:pt x="322820" y="81948"/>
                  <a:pt x="322820" y="106808"/>
                  <a:pt x="338497" y="106808"/>
                </a:cubicBezTo>
                <a:cubicBezTo>
                  <a:pt x="346796" y="106808"/>
                  <a:pt x="353252" y="101284"/>
                  <a:pt x="353252" y="92076"/>
                </a:cubicBezTo>
                <a:cubicBezTo>
                  <a:pt x="353252" y="69057"/>
                  <a:pt x="315442" y="57087"/>
                  <a:pt x="296999" y="57087"/>
                </a:cubicBezTo>
                <a:lnTo>
                  <a:pt x="296999" y="44197"/>
                </a:lnTo>
                <a:cubicBezTo>
                  <a:pt x="296999" y="40513"/>
                  <a:pt x="293310" y="35910"/>
                  <a:pt x="289621" y="35910"/>
                </a:cubicBezTo>
                <a:close/>
                <a:moveTo>
                  <a:pt x="288699" y="0"/>
                </a:moveTo>
                <a:cubicBezTo>
                  <a:pt x="368929" y="0"/>
                  <a:pt x="433481" y="64453"/>
                  <a:pt x="433481" y="144559"/>
                </a:cubicBezTo>
                <a:cubicBezTo>
                  <a:pt x="433481" y="223745"/>
                  <a:pt x="368929" y="288198"/>
                  <a:pt x="288699" y="288198"/>
                </a:cubicBezTo>
                <a:cubicBezTo>
                  <a:pt x="209392" y="288198"/>
                  <a:pt x="144839" y="223745"/>
                  <a:pt x="144839" y="144559"/>
                </a:cubicBezTo>
                <a:cubicBezTo>
                  <a:pt x="144839" y="64453"/>
                  <a:pt x="209392" y="0"/>
                  <a:pt x="288699" y="0"/>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4" name="椭圆 8"/>
          <p:cNvSpPr/>
          <p:nvPr/>
        </p:nvSpPr>
        <p:spPr>
          <a:xfrm>
            <a:off x="5679349" y="2272406"/>
            <a:ext cx="807004" cy="732592"/>
          </a:xfrm>
          <a:custGeom>
            <a:avLst/>
            <a:gdLst>
              <a:gd name="connsiteX0" fmla="*/ 400421 w 607639"/>
              <a:gd name="connsiteY0" fmla="*/ 358543 h 551610"/>
              <a:gd name="connsiteX1" fmla="*/ 414302 w 607639"/>
              <a:gd name="connsiteY1" fmla="*/ 372317 h 551610"/>
              <a:gd name="connsiteX2" fmla="*/ 428094 w 607639"/>
              <a:gd name="connsiteY2" fmla="*/ 386179 h 551610"/>
              <a:gd name="connsiteX3" fmla="*/ 441887 w 607639"/>
              <a:gd name="connsiteY3" fmla="*/ 372317 h 551610"/>
              <a:gd name="connsiteX4" fmla="*/ 455680 w 607639"/>
              <a:gd name="connsiteY4" fmla="*/ 358543 h 551610"/>
              <a:gd name="connsiteX5" fmla="*/ 469472 w 607639"/>
              <a:gd name="connsiteY5" fmla="*/ 372317 h 551610"/>
              <a:gd name="connsiteX6" fmla="*/ 428094 w 607639"/>
              <a:gd name="connsiteY6" fmla="*/ 413725 h 551610"/>
              <a:gd name="connsiteX7" fmla="*/ 386628 w 607639"/>
              <a:gd name="connsiteY7" fmla="*/ 372317 h 551610"/>
              <a:gd name="connsiteX8" fmla="*/ 400421 w 607639"/>
              <a:gd name="connsiteY8" fmla="*/ 358543 h 551610"/>
              <a:gd name="connsiteX9" fmla="*/ 151962 w 607639"/>
              <a:gd name="connsiteY9" fmla="*/ 358543 h 551610"/>
              <a:gd name="connsiteX10" fmla="*/ 165758 w 607639"/>
              <a:gd name="connsiteY10" fmla="*/ 372317 h 551610"/>
              <a:gd name="connsiteX11" fmla="*/ 179554 w 607639"/>
              <a:gd name="connsiteY11" fmla="*/ 386179 h 551610"/>
              <a:gd name="connsiteX12" fmla="*/ 193349 w 607639"/>
              <a:gd name="connsiteY12" fmla="*/ 372317 h 551610"/>
              <a:gd name="connsiteX13" fmla="*/ 207144 w 607639"/>
              <a:gd name="connsiteY13" fmla="*/ 358543 h 551610"/>
              <a:gd name="connsiteX14" fmla="*/ 220940 w 607639"/>
              <a:gd name="connsiteY14" fmla="*/ 372317 h 551610"/>
              <a:gd name="connsiteX15" fmla="*/ 179554 w 607639"/>
              <a:gd name="connsiteY15" fmla="*/ 413725 h 551610"/>
              <a:gd name="connsiteX16" fmla="*/ 138167 w 607639"/>
              <a:gd name="connsiteY16" fmla="*/ 372317 h 551610"/>
              <a:gd name="connsiteX17" fmla="*/ 151962 w 607639"/>
              <a:gd name="connsiteY17" fmla="*/ 358543 h 551610"/>
              <a:gd name="connsiteX18" fmla="*/ 41387 w 607639"/>
              <a:gd name="connsiteY18" fmla="*/ 358543 h 551610"/>
              <a:gd name="connsiteX19" fmla="*/ 55273 w 607639"/>
              <a:gd name="connsiteY19" fmla="*/ 372321 h 551610"/>
              <a:gd name="connsiteX20" fmla="*/ 55273 w 607639"/>
              <a:gd name="connsiteY20" fmla="*/ 510277 h 551610"/>
              <a:gd name="connsiteX21" fmla="*/ 69069 w 607639"/>
              <a:gd name="connsiteY21" fmla="*/ 524055 h 551610"/>
              <a:gd name="connsiteX22" fmla="*/ 538588 w 607639"/>
              <a:gd name="connsiteY22" fmla="*/ 524055 h 551610"/>
              <a:gd name="connsiteX23" fmla="*/ 552384 w 607639"/>
              <a:gd name="connsiteY23" fmla="*/ 510277 h 551610"/>
              <a:gd name="connsiteX24" fmla="*/ 552384 w 607639"/>
              <a:gd name="connsiteY24" fmla="*/ 372321 h 551610"/>
              <a:gd name="connsiteX25" fmla="*/ 566181 w 607639"/>
              <a:gd name="connsiteY25" fmla="*/ 358543 h 551610"/>
              <a:gd name="connsiteX26" fmla="*/ 579977 w 607639"/>
              <a:gd name="connsiteY26" fmla="*/ 372321 h 551610"/>
              <a:gd name="connsiteX27" fmla="*/ 579977 w 607639"/>
              <a:gd name="connsiteY27" fmla="*/ 510277 h 551610"/>
              <a:gd name="connsiteX28" fmla="*/ 538588 w 607639"/>
              <a:gd name="connsiteY28" fmla="*/ 551610 h 551610"/>
              <a:gd name="connsiteX29" fmla="*/ 69069 w 607639"/>
              <a:gd name="connsiteY29" fmla="*/ 551610 h 551610"/>
              <a:gd name="connsiteX30" fmla="*/ 27591 w 607639"/>
              <a:gd name="connsiteY30" fmla="*/ 510277 h 551610"/>
              <a:gd name="connsiteX31" fmla="*/ 27591 w 607639"/>
              <a:gd name="connsiteY31" fmla="*/ 372321 h 551610"/>
              <a:gd name="connsiteX32" fmla="*/ 41387 w 607639"/>
              <a:gd name="connsiteY32" fmla="*/ 358543 h 551610"/>
              <a:gd name="connsiteX33" fmla="*/ 428088 w 607639"/>
              <a:gd name="connsiteY33" fmla="*/ 137955 h 551610"/>
              <a:gd name="connsiteX34" fmla="*/ 441880 w 607639"/>
              <a:gd name="connsiteY34" fmla="*/ 151731 h 551610"/>
              <a:gd name="connsiteX35" fmla="*/ 441880 w 607639"/>
              <a:gd name="connsiteY35" fmla="*/ 331005 h 551610"/>
              <a:gd name="connsiteX36" fmla="*/ 428088 w 607639"/>
              <a:gd name="connsiteY36" fmla="*/ 344782 h 551610"/>
              <a:gd name="connsiteX37" fmla="*/ 414296 w 607639"/>
              <a:gd name="connsiteY37" fmla="*/ 331005 h 551610"/>
              <a:gd name="connsiteX38" fmla="*/ 234821 w 607639"/>
              <a:gd name="connsiteY38" fmla="*/ 331005 h 551610"/>
              <a:gd name="connsiteX39" fmla="*/ 220940 w 607639"/>
              <a:gd name="connsiteY39" fmla="*/ 317229 h 551610"/>
              <a:gd name="connsiteX40" fmla="*/ 234821 w 607639"/>
              <a:gd name="connsiteY40" fmla="*/ 303452 h 551610"/>
              <a:gd name="connsiteX41" fmla="*/ 414296 w 607639"/>
              <a:gd name="connsiteY41" fmla="*/ 303452 h 551610"/>
              <a:gd name="connsiteX42" fmla="*/ 414296 w 607639"/>
              <a:gd name="connsiteY42" fmla="*/ 151731 h 551610"/>
              <a:gd name="connsiteX43" fmla="*/ 428088 w 607639"/>
              <a:gd name="connsiteY43" fmla="*/ 137955 h 551610"/>
              <a:gd name="connsiteX44" fmla="*/ 41387 w 607639"/>
              <a:gd name="connsiteY44" fmla="*/ 82773 h 551610"/>
              <a:gd name="connsiteX45" fmla="*/ 566163 w 607639"/>
              <a:gd name="connsiteY45" fmla="*/ 82773 h 551610"/>
              <a:gd name="connsiteX46" fmla="*/ 607639 w 607639"/>
              <a:gd name="connsiteY46" fmla="*/ 124189 h 551610"/>
              <a:gd name="connsiteX47" fmla="*/ 607639 w 607639"/>
              <a:gd name="connsiteY47" fmla="*/ 289589 h 551610"/>
              <a:gd name="connsiteX48" fmla="*/ 566163 w 607639"/>
              <a:gd name="connsiteY48" fmla="*/ 331006 h 551610"/>
              <a:gd name="connsiteX49" fmla="*/ 483299 w 607639"/>
              <a:gd name="connsiteY49" fmla="*/ 331006 h 551610"/>
              <a:gd name="connsiteX50" fmla="*/ 469503 w 607639"/>
              <a:gd name="connsiteY50" fmla="*/ 317230 h 551610"/>
              <a:gd name="connsiteX51" fmla="*/ 483299 w 607639"/>
              <a:gd name="connsiteY51" fmla="*/ 303454 h 551610"/>
              <a:gd name="connsiteX52" fmla="*/ 566163 w 607639"/>
              <a:gd name="connsiteY52" fmla="*/ 303454 h 551610"/>
              <a:gd name="connsiteX53" fmla="*/ 579958 w 607639"/>
              <a:gd name="connsiteY53" fmla="*/ 289589 h 551610"/>
              <a:gd name="connsiteX54" fmla="*/ 579958 w 607639"/>
              <a:gd name="connsiteY54" fmla="*/ 124189 h 551610"/>
              <a:gd name="connsiteX55" fmla="*/ 566163 w 607639"/>
              <a:gd name="connsiteY55" fmla="*/ 110413 h 551610"/>
              <a:gd name="connsiteX56" fmla="*/ 41387 w 607639"/>
              <a:gd name="connsiteY56" fmla="*/ 110413 h 551610"/>
              <a:gd name="connsiteX57" fmla="*/ 27592 w 607639"/>
              <a:gd name="connsiteY57" fmla="*/ 124189 h 551610"/>
              <a:gd name="connsiteX58" fmla="*/ 27592 w 607639"/>
              <a:gd name="connsiteY58" fmla="*/ 289589 h 551610"/>
              <a:gd name="connsiteX59" fmla="*/ 41387 w 607639"/>
              <a:gd name="connsiteY59" fmla="*/ 303454 h 551610"/>
              <a:gd name="connsiteX60" fmla="*/ 165728 w 607639"/>
              <a:gd name="connsiteY60" fmla="*/ 303454 h 551610"/>
              <a:gd name="connsiteX61" fmla="*/ 165728 w 607639"/>
              <a:gd name="connsiteY61" fmla="*/ 151741 h 551610"/>
              <a:gd name="connsiteX62" fmla="*/ 179524 w 607639"/>
              <a:gd name="connsiteY62" fmla="*/ 137965 h 551610"/>
              <a:gd name="connsiteX63" fmla="*/ 193319 w 607639"/>
              <a:gd name="connsiteY63" fmla="*/ 151741 h 551610"/>
              <a:gd name="connsiteX64" fmla="*/ 193319 w 607639"/>
              <a:gd name="connsiteY64" fmla="*/ 331006 h 551610"/>
              <a:gd name="connsiteX65" fmla="*/ 179524 w 607639"/>
              <a:gd name="connsiteY65" fmla="*/ 344782 h 551610"/>
              <a:gd name="connsiteX66" fmla="*/ 165728 w 607639"/>
              <a:gd name="connsiteY66" fmla="*/ 331006 h 551610"/>
              <a:gd name="connsiteX67" fmla="*/ 41387 w 607639"/>
              <a:gd name="connsiteY67" fmla="*/ 331006 h 551610"/>
              <a:gd name="connsiteX68" fmla="*/ 0 w 607639"/>
              <a:gd name="connsiteY68" fmla="*/ 289589 h 551610"/>
              <a:gd name="connsiteX69" fmla="*/ 0 w 607639"/>
              <a:gd name="connsiteY69" fmla="*/ 124189 h 551610"/>
              <a:gd name="connsiteX70" fmla="*/ 41387 w 607639"/>
              <a:gd name="connsiteY70" fmla="*/ 82773 h 551610"/>
              <a:gd name="connsiteX71" fmla="*/ 234814 w 607639"/>
              <a:gd name="connsiteY71" fmla="*/ 0 h 551610"/>
              <a:gd name="connsiteX72" fmla="*/ 372824 w 607639"/>
              <a:gd name="connsiteY72" fmla="*/ 0 h 551610"/>
              <a:gd name="connsiteX73" fmla="*/ 414289 w 607639"/>
              <a:gd name="connsiteY73" fmla="*/ 41443 h 551610"/>
              <a:gd name="connsiteX74" fmla="*/ 414289 w 607639"/>
              <a:gd name="connsiteY74" fmla="*/ 55228 h 551610"/>
              <a:gd name="connsiteX75" fmla="*/ 400408 w 607639"/>
              <a:gd name="connsiteY75" fmla="*/ 69013 h 551610"/>
              <a:gd name="connsiteX76" fmla="*/ 386616 w 607639"/>
              <a:gd name="connsiteY76" fmla="*/ 55228 h 551610"/>
              <a:gd name="connsiteX77" fmla="*/ 386616 w 607639"/>
              <a:gd name="connsiteY77" fmla="*/ 41443 h 551610"/>
              <a:gd name="connsiteX78" fmla="*/ 372824 w 607639"/>
              <a:gd name="connsiteY78" fmla="*/ 27658 h 551610"/>
              <a:gd name="connsiteX79" fmla="*/ 234814 w 607639"/>
              <a:gd name="connsiteY79" fmla="*/ 27658 h 551610"/>
              <a:gd name="connsiteX80" fmla="*/ 220933 w 607639"/>
              <a:gd name="connsiteY80" fmla="*/ 41443 h 551610"/>
              <a:gd name="connsiteX81" fmla="*/ 220933 w 607639"/>
              <a:gd name="connsiteY81" fmla="*/ 55228 h 551610"/>
              <a:gd name="connsiteX82" fmla="*/ 207141 w 607639"/>
              <a:gd name="connsiteY82" fmla="*/ 69013 h 551610"/>
              <a:gd name="connsiteX83" fmla="*/ 193349 w 607639"/>
              <a:gd name="connsiteY83" fmla="*/ 55228 h 551610"/>
              <a:gd name="connsiteX84" fmla="*/ 193349 w 607639"/>
              <a:gd name="connsiteY84" fmla="*/ 41443 h 551610"/>
              <a:gd name="connsiteX85" fmla="*/ 234814 w 607639"/>
              <a:gd name="connsiteY85"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07639" h="551610">
                <a:moveTo>
                  <a:pt x="400421" y="358543"/>
                </a:moveTo>
                <a:cubicBezTo>
                  <a:pt x="408696" y="358543"/>
                  <a:pt x="414302" y="364053"/>
                  <a:pt x="414302" y="372317"/>
                </a:cubicBezTo>
                <a:cubicBezTo>
                  <a:pt x="414302" y="380581"/>
                  <a:pt x="419819" y="386179"/>
                  <a:pt x="428094" y="386179"/>
                </a:cubicBezTo>
                <a:cubicBezTo>
                  <a:pt x="436370" y="386179"/>
                  <a:pt x="441887" y="380581"/>
                  <a:pt x="441887" y="372317"/>
                </a:cubicBezTo>
                <a:cubicBezTo>
                  <a:pt x="441887" y="364053"/>
                  <a:pt x="447404" y="358543"/>
                  <a:pt x="455680" y="358543"/>
                </a:cubicBezTo>
                <a:cubicBezTo>
                  <a:pt x="463955" y="358543"/>
                  <a:pt x="469472" y="364053"/>
                  <a:pt x="469472" y="372317"/>
                </a:cubicBezTo>
                <a:cubicBezTo>
                  <a:pt x="469472" y="395776"/>
                  <a:pt x="451497" y="413725"/>
                  <a:pt x="428094" y="413725"/>
                </a:cubicBezTo>
                <a:cubicBezTo>
                  <a:pt x="404603" y="413725"/>
                  <a:pt x="386628" y="395776"/>
                  <a:pt x="386628" y="372317"/>
                </a:cubicBezTo>
                <a:cubicBezTo>
                  <a:pt x="386628" y="364053"/>
                  <a:pt x="392145" y="358543"/>
                  <a:pt x="400421" y="358543"/>
                </a:cubicBezTo>
                <a:close/>
                <a:moveTo>
                  <a:pt x="151962" y="358543"/>
                </a:moveTo>
                <a:cubicBezTo>
                  <a:pt x="160240" y="358543"/>
                  <a:pt x="165758" y="364053"/>
                  <a:pt x="165758" y="372317"/>
                </a:cubicBezTo>
                <a:cubicBezTo>
                  <a:pt x="165758" y="380581"/>
                  <a:pt x="171276" y="386179"/>
                  <a:pt x="179554" y="386179"/>
                </a:cubicBezTo>
                <a:cubicBezTo>
                  <a:pt x="187831" y="386179"/>
                  <a:pt x="193349" y="380581"/>
                  <a:pt x="193349" y="372317"/>
                </a:cubicBezTo>
                <a:cubicBezTo>
                  <a:pt x="193349" y="364053"/>
                  <a:pt x="198867" y="358543"/>
                  <a:pt x="207144" y="358543"/>
                </a:cubicBezTo>
                <a:cubicBezTo>
                  <a:pt x="215422" y="358543"/>
                  <a:pt x="220940" y="364053"/>
                  <a:pt x="220940" y="372317"/>
                </a:cubicBezTo>
                <a:cubicBezTo>
                  <a:pt x="220940" y="395776"/>
                  <a:pt x="203050" y="413725"/>
                  <a:pt x="179554" y="413725"/>
                </a:cubicBezTo>
                <a:cubicBezTo>
                  <a:pt x="156057" y="413725"/>
                  <a:pt x="138167" y="395776"/>
                  <a:pt x="138167" y="372317"/>
                </a:cubicBezTo>
                <a:cubicBezTo>
                  <a:pt x="138167" y="364053"/>
                  <a:pt x="143685" y="358543"/>
                  <a:pt x="151962" y="358543"/>
                </a:cubicBezTo>
                <a:close/>
                <a:moveTo>
                  <a:pt x="41387" y="358543"/>
                </a:moveTo>
                <a:cubicBezTo>
                  <a:pt x="49754" y="358543"/>
                  <a:pt x="55273" y="364054"/>
                  <a:pt x="55273" y="372321"/>
                </a:cubicBezTo>
                <a:lnTo>
                  <a:pt x="55273" y="510277"/>
                </a:lnTo>
                <a:cubicBezTo>
                  <a:pt x="55273" y="518544"/>
                  <a:pt x="60791" y="524055"/>
                  <a:pt x="69069" y="524055"/>
                </a:cubicBezTo>
                <a:lnTo>
                  <a:pt x="538588" y="524055"/>
                </a:lnTo>
                <a:cubicBezTo>
                  <a:pt x="546866" y="524055"/>
                  <a:pt x="552384" y="518544"/>
                  <a:pt x="552384" y="510277"/>
                </a:cubicBezTo>
                <a:lnTo>
                  <a:pt x="552384" y="372321"/>
                </a:lnTo>
                <a:cubicBezTo>
                  <a:pt x="552384" y="364054"/>
                  <a:pt x="557903" y="358543"/>
                  <a:pt x="566181" y="358543"/>
                </a:cubicBezTo>
                <a:cubicBezTo>
                  <a:pt x="574458" y="358543"/>
                  <a:pt x="579977" y="364054"/>
                  <a:pt x="579977" y="372321"/>
                </a:cubicBezTo>
                <a:lnTo>
                  <a:pt x="579977" y="510277"/>
                </a:lnTo>
                <a:cubicBezTo>
                  <a:pt x="579977" y="533744"/>
                  <a:pt x="562086" y="551610"/>
                  <a:pt x="538588" y="551610"/>
                </a:cubicBezTo>
                <a:lnTo>
                  <a:pt x="69069" y="551610"/>
                </a:lnTo>
                <a:cubicBezTo>
                  <a:pt x="45571" y="551610"/>
                  <a:pt x="27591" y="533744"/>
                  <a:pt x="27591" y="510277"/>
                </a:cubicBezTo>
                <a:lnTo>
                  <a:pt x="27591" y="372321"/>
                </a:lnTo>
                <a:cubicBezTo>
                  <a:pt x="27591" y="364054"/>
                  <a:pt x="33110" y="358543"/>
                  <a:pt x="41387" y="358543"/>
                </a:cubicBezTo>
                <a:close/>
                <a:moveTo>
                  <a:pt x="428088" y="137955"/>
                </a:moveTo>
                <a:cubicBezTo>
                  <a:pt x="436363" y="137955"/>
                  <a:pt x="441880" y="143465"/>
                  <a:pt x="441880" y="151731"/>
                </a:cubicBezTo>
                <a:lnTo>
                  <a:pt x="441880" y="331005"/>
                </a:lnTo>
                <a:cubicBezTo>
                  <a:pt x="441880" y="339271"/>
                  <a:pt x="436363" y="344782"/>
                  <a:pt x="428088" y="344782"/>
                </a:cubicBezTo>
                <a:cubicBezTo>
                  <a:pt x="419813" y="344782"/>
                  <a:pt x="414296" y="339271"/>
                  <a:pt x="414296" y="331005"/>
                </a:cubicBezTo>
                <a:lnTo>
                  <a:pt x="234821" y="331005"/>
                </a:lnTo>
                <a:cubicBezTo>
                  <a:pt x="226457" y="331005"/>
                  <a:pt x="220940" y="325494"/>
                  <a:pt x="220940" y="317229"/>
                </a:cubicBezTo>
                <a:cubicBezTo>
                  <a:pt x="220940" y="308963"/>
                  <a:pt x="226457" y="303452"/>
                  <a:pt x="234821" y="303452"/>
                </a:cubicBezTo>
                <a:lnTo>
                  <a:pt x="414296" y="303452"/>
                </a:lnTo>
                <a:lnTo>
                  <a:pt x="414296" y="151731"/>
                </a:lnTo>
                <a:cubicBezTo>
                  <a:pt x="414296" y="143465"/>
                  <a:pt x="419813" y="137955"/>
                  <a:pt x="428088" y="137955"/>
                </a:cubicBezTo>
                <a:close/>
                <a:moveTo>
                  <a:pt x="41387" y="82773"/>
                </a:moveTo>
                <a:lnTo>
                  <a:pt x="566163" y="82773"/>
                </a:lnTo>
                <a:cubicBezTo>
                  <a:pt x="589660" y="82773"/>
                  <a:pt x="607639" y="100726"/>
                  <a:pt x="607639" y="124189"/>
                </a:cubicBezTo>
                <a:lnTo>
                  <a:pt x="607639" y="289589"/>
                </a:lnTo>
                <a:cubicBezTo>
                  <a:pt x="607639" y="313053"/>
                  <a:pt x="589660" y="331006"/>
                  <a:pt x="566163" y="331006"/>
                </a:cubicBezTo>
                <a:lnTo>
                  <a:pt x="483299" y="331006"/>
                </a:lnTo>
                <a:cubicBezTo>
                  <a:pt x="475021" y="331006"/>
                  <a:pt x="469503" y="325495"/>
                  <a:pt x="469503" y="317230"/>
                </a:cubicBezTo>
                <a:cubicBezTo>
                  <a:pt x="469503" y="308964"/>
                  <a:pt x="475021" y="303454"/>
                  <a:pt x="483299" y="303454"/>
                </a:cubicBezTo>
                <a:lnTo>
                  <a:pt x="566163" y="303454"/>
                </a:lnTo>
                <a:cubicBezTo>
                  <a:pt x="574440" y="303454"/>
                  <a:pt x="579958" y="297944"/>
                  <a:pt x="579958" y="289589"/>
                </a:cubicBezTo>
                <a:lnTo>
                  <a:pt x="579958" y="124189"/>
                </a:lnTo>
                <a:cubicBezTo>
                  <a:pt x="579958" y="115924"/>
                  <a:pt x="574440" y="110413"/>
                  <a:pt x="566163" y="110413"/>
                </a:cubicBezTo>
                <a:lnTo>
                  <a:pt x="41387" y="110413"/>
                </a:lnTo>
                <a:cubicBezTo>
                  <a:pt x="33110" y="110413"/>
                  <a:pt x="27592" y="115924"/>
                  <a:pt x="27592" y="124189"/>
                </a:cubicBezTo>
                <a:lnTo>
                  <a:pt x="27592" y="289589"/>
                </a:lnTo>
                <a:cubicBezTo>
                  <a:pt x="27592" y="297944"/>
                  <a:pt x="33110" y="303454"/>
                  <a:pt x="41387" y="303454"/>
                </a:cubicBezTo>
                <a:lnTo>
                  <a:pt x="165728" y="303454"/>
                </a:lnTo>
                <a:lnTo>
                  <a:pt x="165728" y="151741"/>
                </a:lnTo>
                <a:cubicBezTo>
                  <a:pt x="165728" y="143476"/>
                  <a:pt x="171246" y="137965"/>
                  <a:pt x="179524" y="137965"/>
                </a:cubicBezTo>
                <a:cubicBezTo>
                  <a:pt x="187801" y="137965"/>
                  <a:pt x="193319" y="143476"/>
                  <a:pt x="193319" y="151741"/>
                </a:cubicBezTo>
                <a:lnTo>
                  <a:pt x="193319" y="331006"/>
                </a:lnTo>
                <a:cubicBezTo>
                  <a:pt x="193319" y="339271"/>
                  <a:pt x="187801" y="344782"/>
                  <a:pt x="179524" y="344782"/>
                </a:cubicBezTo>
                <a:cubicBezTo>
                  <a:pt x="171246" y="344782"/>
                  <a:pt x="165728" y="339271"/>
                  <a:pt x="165728" y="331006"/>
                </a:cubicBezTo>
                <a:lnTo>
                  <a:pt x="41387" y="331006"/>
                </a:lnTo>
                <a:cubicBezTo>
                  <a:pt x="17979" y="331006"/>
                  <a:pt x="0" y="313053"/>
                  <a:pt x="0" y="289589"/>
                </a:cubicBezTo>
                <a:lnTo>
                  <a:pt x="0" y="124189"/>
                </a:lnTo>
                <a:cubicBezTo>
                  <a:pt x="0" y="100726"/>
                  <a:pt x="17979" y="82773"/>
                  <a:pt x="41387" y="82773"/>
                </a:cubicBezTo>
                <a:close/>
                <a:moveTo>
                  <a:pt x="234814" y="0"/>
                </a:moveTo>
                <a:lnTo>
                  <a:pt x="372824" y="0"/>
                </a:lnTo>
                <a:cubicBezTo>
                  <a:pt x="396315" y="0"/>
                  <a:pt x="414289" y="17964"/>
                  <a:pt x="414289" y="41443"/>
                </a:cubicBezTo>
                <a:lnTo>
                  <a:pt x="414289" y="55228"/>
                </a:lnTo>
                <a:cubicBezTo>
                  <a:pt x="414289" y="63499"/>
                  <a:pt x="408683" y="69013"/>
                  <a:pt x="400408" y="69013"/>
                </a:cubicBezTo>
                <a:cubicBezTo>
                  <a:pt x="392133" y="69013"/>
                  <a:pt x="386616" y="63499"/>
                  <a:pt x="386616" y="55228"/>
                </a:cubicBezTo>
                <a:lnTo>
                  <a:pt x="386616" y="41443"/>
                </a:lnTo>
                <a:cubicBezTo>
                  <a:pt x="386616" y="33172"/>
                  <a:pt x="381099" y="27658"/>
                  <a:pt x="372824" y="27658"/>
                </a:cubicBezTo>
                <a:lnTo>
                  <a:pt x="234814" y="27658"/>
                </a:lnTo>
                <a:cubicBezTo>
                  <a:pt x="226450" y="27658"/>
                  <a:pt x="220933" y="33172"/>
                  <a:pt x="220933" y="41443"/>
                </a:cubicBezTo>
                <a:lnTo>
                  <a:pt x="220933" y="55228"/>
                </a:lnTo>
                <a:cubicBezTo>
                  <a:pt x="220933" y="63499"/>
                  <a:pt x="215416" y="69013"/>
                  <a:pt x="207141" y="69013"/>
                </a:cubicBezTo>
                <a:cubicBezTo>
                  <a:pt x="198866" y="69013"/>
                  <a:pt x="193349" y="63499"/>
                  <a:pt x="193349" y="55228"/>
                </a:cubicBezTo>
                <a:lnTo>
                  <a:pt x="193349" y="41443"/>
                </a:lnTo>
                <a:cubicBezTo>
                  <a:pt x="193349" y="17964"/>
                  <a:pt x="211323" y="0"/>
                  <a:pt x="234814" y="0"/>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5" name="椭圆 9"/>
          <p:cNvSpPr/>
          <p:nvPr/>
        </p:nvSpPr>
        <p:spPr>
          <a:xfrm>
            <a:off x="9822527" y="2235600"/>
            <a:ext cx="807004" cy="806205"/>
          </a:xfrm>
          <a:custGeom>
            <a:avLst/>
            <a:gdLst>
              <a:gd name="connsiteX0" fmla="*/ 71957 w 578004"/>
              <a:gd name="connsiteY0" fmla="*/ 173984 h 577432"/>
              <a:gd name="connsiteX1" fmla="*/ 85808 w 578004"/>
              <a:gd name="connsiteY1" fmla="*/ 186884 h 577432"/>
              <a:gd name="connsiteX2" fmla="*/ 85808 w 578004"/>
              <a:gd name="connsiteY2" fmla="*/ 298378 h 577432"/>
              <a:gd name="connsiteX3" fmla="*/ 71957 w 578004"/>
              <a:gd name="connsiteY3" fmla="*/ 311278 h 577432"/>
              <a:gd name="connsiteX4" fmla="*/ 59030 w 578004"/>
              <a:gd name="connsiteY4" fmla="*/ 298378 h 577432"/>
              <a:gd name="connsiteX5" fmla="*/ 59030 w 578004"/>
              <a:gd name="connsiteY5" fmla="*/ 186884 h 577432"/>
              <a:gd name="connsiteX6" fmla="*/ 71957 w 578004"/>
              <a:gd name="connsiteY6" fmla="*/ 173984 h 577432"/>
              <a:gd name="connsiteX7" fmla="*/ 254571 w 578004"/>
              <a:gd name="connsiteY7" fmla="*/ 171273 h 577432"/>
              <a:gd name="connsiteX8" fmla="*/ 405859 w 578004"/>
              <a:gd name="connsiteY8" fmla="*/ 203508 h 577432"/>
              <a:gd name="connsiteX9" fmla="*/ 427998 w 578004"/>
              <a:gd name="connsiteY9" fmla="*/ 203508 h 577432"/>
              <a:gd name="connsiteX10" fmla="*/ 446448 w 578004"/>
              <a:gd name="connsiteY10" fmla="*/ 210876 h 577432"/>
              <a:gd name="connsiteX11" fmla="*/ 434456 w 578004"/>
              <a:gd name="connsiteY11" fmla="*/ 301133 h 577432"/>
              <a:gd name="connsiteX12" fmla="*/ 452906 w 578004"/>
              <a:gd name="connsiteY12" fmla="*/ 316790 h 577432"/>
              <a:gd name="connsiteX13" fmla="*/ 472278 w 578004"/>
              <a:gd name="connsiteY13" fmla="*/ 301133 h 577432"/>
              <a:gd name="connsiteX14" fmla="*/ 459363 w 578004"/>
              <a:gd name="connsiteY14" fmla="*/ 210876 h 577432"/>
              <a:gd name="connsiteX15" fmla="*/ 477813 w 578004"/>
              <a:gd name="connsiteY15" fmla="*/ 203508 h 577432"/>
              <a:gd name="connsiteX16" fmla="*/ 503642 w 578004"/>
              <a:gd name="connsiteY16" fmla="*/ 203508 h 577432"/>
              <a:gd name="connsiteX17" fmla="*/ 527627 w 578004"/>
              <a:gd name="connsiteY17" fmla="*/ 220086 h 577432"/>
              <a:gd name="connsiteX18" fmla="*/ 576519 w 578004"/>
              <a:gd name="connsiteY18" fmla="*/ 344420 h 577432"/>
              <a:gd name="connsiteX19" fmla="*/ 561759 w 578004"/>
              <a:gd name="connsiteY19" fmla="*/ 378497 h 577432"/>
              <a:gd name="connsiteX20" fmla="*/ 527627 w 578004"/>
              <a:gd name="connsiteY20" fmla="*/ 363761 h 577432"/>
              <a:gd name="connsiteX21" fmla="*/ 504565 w 578004"/>
              <a:gd name="connsiteY21" fmla="*/ 303896 h 577432"/>
              <a:gd name="connsiteX22" fmla="*/ 504565 w 578004"/>
              <a:gd name="connsiteY22" fmla="*/ 376655 h 577432"/>
              <a:gd name="connsiteX23" fmla="*/ 514712 w 578004"/>
              <a:gd name="connsiteY23" fmla="*/ 548881 h 577432"/>
              <a:gd name="connsiteX24" fmla="*/ 489805 w 578004"/>
              <a:gd name="connsiteY24" fmla="*/ 576511 h 577432"/>
              <a:gd name="connsiteX25" fmla="*/ 487960 w 578004"/>
              <a:gd name="connsiteY25" fmla="*/ 577432 h 577432"/>
              <a:gd name="connsiteX26" fmla="*/ 462130 w 578004"/>
              <a:gd name="connsiteY26" fmla="*/ 552565 h 577432"/>
              <a:gd name="connsiteX27" fmla="*/ 452906 w 578004"/>
              <a:gd name="connsiteY27" fmla="*/ 404285 h 577432"/>
              <a:gd name="connsiteX28" fmla="*/ 444603 w 578004"/>
              <a:gd name="connsiteY28" fmla="*/ 552565 h 577432"/>
              <a:gd name="connsiteX29" fmla="*/ 418774 w 578004"/>
              <a:gd name="connsiteY29" fmla="*/ 577432 h 577432"/>
              <a:gd name="connsiteX30" fmla="*/ 416929 w 578004"/>
              <a:gd name="connsiteY30" fmla="*/ 576511 h 577432"/>
              <a:gd name="connsiteX31" fmla="*/ 392021 w 578004"/>
              <a:gd name="connsiteY31" fmla="*/ 548881 h 577432"/>
              <a:gd name="connsiteX32" fmla="*/ 402169 w 578004"/>
              <a:gd name="connsiteY32" fmla="*/ 376655 h 577432"/>
              <a:gd name="connsiteX33" fmla="*/ 402169 w 578004"/>
              <a:gd name="connsiteY33" fmla="*/ 256005 h 577432"/>
              <a:gd name="connsiteX34" fmla="*/ 397556 w 578004"/>
              <a:gd name="connsiteY34" fmla="*/ 255084 h 577432"/>
              <a:gd name="connsiteX35" fmla="*/ 244424 w 578004"/>
              <a:gd name="connsiteY35" fmla="*/ 222849 h 577432"/>
              <a:gd name="connsiteX36" fmla="*/ 224129 w 578004"/>
              <a:gd name="connsiteY36" fmla="*/ 191535 h 577432"/>
              <a:gd name="connsiteX37" fmla="*/ 254571 w 578004"/>
              <a:gd name="connsiteY37" fmla="*/ 171273 h 577432"/>
              <a:gd name="connsiteX38" fmla="*/ 190018 w 578004"/>
              <a:gd name="connsiteY38" fmla="*/ 134483 h 577432"/>
              <a:gd name="connsiteX39" fmla="*/ 203869 w 578004"/>
              <a:gd name="connsiteY39" fmla="*/ 147374 h 577432"/>
              <a:gd name="connsiteX40" fmla="*/ 203869 w 578004"/>
              <a:gd name="connsiteY40" fmla="*/ 298387 h 577432"/>
              <a:gd name="connsiteX41" fmla="*/ 190018 w 578004"/>
              <a:gd name="connsiteY41" fmla="*/ 311278 h 577432"/>
              <a:gd name="connsiteX42" fmla="*/ 177091 w 578004"/>
              <a:gd name="connsiteY42" fmla="*/ 298387 h 577432"/>
              <a:gd name="connsiteX43" fmla="*/ 177091 w 578004"/>
              <a:gd name="connsiteY43" fmla="*/ 147374 h 577432"/>
              <a:gd name="connsiteX44" fmla="*/ 190018 w 578004"/>
              <a:gd name="connsiteY44" fmla="*/ 134483 h 577432"/>
              <a:gd name="connsiteX45" fmla="*/ 453380 w 578004"/>
              <a:gd name="connsiteY45" fmla="*/ 97644 h 577432"/>
              <a:gd name="connsiteX46" fmla="*/ 499909 w 578004"/>
              <a:gd name="connsiteY46" fmla="*/ 144099 h 577432"/>
              <a:gd name="connsiteX47" fmla="*/ 453380 w 578004"/>
              <a:gd name="connsiteY47" fmla="*/ 190554 h 577432"/>
              <a:gd name="connsiteX48" fmla="*/ 406851 w 578004"/>
              <a:gd name="connsiteY48" fmla="*/ 144099 h 577432"/>
              <a:gd name="connsiteX49" fmla="*/ 453380 w 578004"/>
              <a:gd name="connsiteY49" fmla="*/ 97644 h 577432"/>
              <a:gd name="connsiteX50" fmla="*/ 130988 w 578004"/>
              <a:gd name="connsiteY50" fmla="*/ 81962 h 577432"/>
              <a:gd name="connsiteX51" fmla="*/ 144839 w 578004"/>
              <a:gd name="connsiteY51" fmla="*/ 94855 h 577432"/>
              <a:gd name="connsiteX52" fmla="*/ 144839 w 578004"/>
              <a:gd name="connsiteY52" fmla="*/ 298385 h 577432"/>
              <a:gd name="connsiteX53" fmla="*/ 130988 w 578004"/>
              <a:gd name="connsiteY53" fmla="*/ 311278 h 577432"/>
              <a:gd name="connsiteX54" fmla="*/ 118061 w 578004"/>
              <a:gd name="connsiteY54" fmla="*/ 298385 h 577432"/>
              <a:gd name="connsiteX55" fmla="*/ 118061 w 578004"/>
              <a:gd name="connsiteY55" fmla="*/ 94855 h 577432"/>
              <a:gd name="connsiteX56" fmla="*/ 130988 w 578004"/>
              <a:gd name="connsiteY56" fmla="*/ 81962 h 577432"/>
              <a:gd name="connsiteX57" fmla="*/ 25828 w 578004"/>
              <a:gd name="connsiteY57" fmla="*/ 0 h 577432"/>
              <a:gd name="connsiteX58" fmla="*/ 354210 w 578004"/>
              <a:gd name="connsiteY58" fmla="*/ 0 h 577432"/>
              <a:gd name="connsiteX59" fmla="*/ 380960 w 578004"/>
              <a:gd name="connsiteY59" fmla="*/ 26707 h 577432"/>
              <a:gd name="connsiteX60" fmla="*/ 368046 w 578004"/>
              <a:gd name="connsiteY60" fmla="*/ 48810 h 577432"/>
              <a:gd name="connsiteX61" fmla="*/ 368046 w 578004"/>
              <a:gd name="connsiteY61" fmla="*/ 168533 h 577432"/>
              <a:gd name="connsiteX62" fmla="*/ 341296 w 578004"/>
              <a:gd name="connsiteY62" fmla="*/ 163007 h 577432"/>
              <a:gd name="connsiteX63" fmla="*/ 341296 w 578004"/>
              <a:gd name="connsiteY63" fmla="*/ 52494 h 577432"/>
              <a:gd name="connsiteX64" fmla="*/ 39664 w 578004"/>
              <a:gd name="connsiteY64" fmla="*/ 52494 h 577432"/>
              <a:gd name="connsiteX65" fmla="*/ 39664 w 578004"/>
              <a:gd name="connsiteY65" fmla="*/ 340749 h 577432"/>
              <a:gd name="connsiteX66" fmla="*/ 341296 w 578004"/>
              <a:gd name="connsiteY66" fmla="*/ 340749 h 577432"/>
              <a:gd name="connsiteX67" fmla="*/ 341296 w 578004"/>
              <a:gd name="connsiteY67" fmla="*/ 269837 h 577432"/>
              <a:gd name="connsiteX68" fmla="*/ 368046 w 578004"/>
              <a:gd name="connsiteY68" fmla="*/ 275362 h 577432"/>
              <a:gd name="connsiteX69" fmla="*/ 368046 w 578004"/>
              <a:gd name="connsiteY69" fmla="*/ 354564 h 577432"/>
              <a:gd name="connsiteX70" fmla="*/ 354210 w 578004"/>
              <a:gd name="connsiteY70" fmla="*/ 367457 h 577432"/>
              <a:gd name="connsiteX71" fmla="*/ 273959 w 578004"/>
              <a:gd name="connsiteY71" fmla="*/ 367457 h 577432"/>
              <a:gd name="connsiteX72" fmla="*/ 321003 w 578004"/>
              <a:gd name="connsiteY72" fmla="*/ 544278 h 577432"/>
              <a:gd name="connsiteX73" fmla="*/ 302554 w 578004"/>
              <a:gd name="connsiteY73" fmla="*/ 576511 h 577432"/>
              <a:gd name="connsiteX74" fmla="*/ 295175 w 578004"/>
              <a:gd name="connsiteY74" fmla="*/ 577432 h 577432"/>
              <a:gd name="connsiteX75" fmla="*/ 270270 w 578004"/>
              <a:gd name="connsiteY75" fmla="*/ 557171 h 577432"/>
              <a:gd name="connsiteX76" fmla="*/ 219536 w 578004"/>
              <a:gd name="connsiteY76" fmla="*/ 367457 h 577432"/>
              <a:gd name="connsiteX77" fmla="*/ 161424 w 578004"/>
              <a:gd name="connsiteY77" fmla="*/ 367457 h 577432"/>
              <a:gd name="connsiteX78" fmla="*/ 110690 w 578004"/>
              <a:gd name="connsiteY78" fmla="*/ 557171 h 577432"/>
              <a:gd name="connsiteX79" fmla="*/ 85785 w 578004"/>
              <a:gd name="connsiteY79" fmla="*/ 577432 h 577432"/>
              <a:gd name="connsiteX80" fmla="*/ 78406 w 578004"/>
              <a:gd name="connsiteY80" fmla="*/ 576511 h 577432"/>
              <a:gd name="connsiteX81" fmla="*/ 59957 w 578004"/>
              <a:gd name="connsiteY81" fmla="*/ 544278 h 577432"/>
              <a:gd name="connsiteX82" fmla="*/ 107001 w 578004"/>
              <a:gd name="connsiteY82" fmla="*/ 367457 h 577432"/>
              <a:gd name="connsiteX83" fmla="*/ 25828 w 578004"/>
              <a:gd name="connsiteY83" fmla="*/ 367457 h 577432"/>
              <a:gd name="connsiteX84" fmla="*/ 12914 w 578004"/>
              <a:gd name="connsiteY84" fmla="*/ 354564 h 577432"/>
              <a:gd name="connsiteX85" fmla="*/ 12914 w 578004"/>
              <a:gd name="connsiteY85" fmla="*/ 48810 h 577432"/>
              <a:gd name="connsiteX86" fmla="*/ 0 w 578004"/>
              <a:gd name="connsiteY86" fmla="*/ 26707 h 577432"/>
              <a:gd name="connsiteX87" fmla="*/ 25828 w 578004"/>
              <a:gd name="connsiteY87" fmla="*/ 0 h 57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578004" h="577432">
                <a:moveTo>
                  <a:pt x="71957" y="173984"/>
                </a:moveTo>
                <a:cubicBezTo>
                  <a:pt x="79344" y="173984"/>
                  <a:pt x="85808" y="179513"/>
                  <a:pt x="85808" y="186884"/>
                </a:cubicBezTo>
                <a:lnTo>
                  <a:pt x="85808" y="298378"/>
                </a:lnTo>
                <a:cubicBezTo>
                  <a:pt x="85808" y="305749"/>
                  <a:pt x="79344" y="311278"/>
                  <a:pt x="71957" y="311278"/>
                </a:cubicBezTo>
                <a:cubicBezTo>
                  <a:pt x="64570" y="311278"/>
                  <a:pt x="59030" y="305749"/>
                  <a:pt x="59030" y="298378"/>
                </a:cubicBezTo>
                <a:lnTo>
                  <a:pt x="59030" y="186884"/>
                </a:lnTo>
                <a:cubicBezTo>
                  <a:pt x="59030" y="179513"/>
                  <a:pt x="64570" y="173984"/>
                  <a:pt x="71957" y="173984"/>
                </a:cubicBezTo>
                <a:close/>
                <a:moveTo>
                  <a:pt x="254571" y="171273"/>
                </a:moveTo>
                <a:lnTo>
                  <a:pt x="405859" y="203508"/>
                </a:lnTo>
                <a:lnTo>
                  <a:pt x="427998" y="203508"/>
                </a:lnTo>
                <a:cubicBezTo>
                  <a:pt x="435378" y="203508"/>
                  <a:pt x="441836" y="206271"/>
                  <a:pt x="446448" y="210876"/>
                </a:cubicBezTo>
                <a:lnTo>
                  <a:pt x="434456" y="301133"/>
                </a:lnTo>
                <a:lnTo>
                  <a:pt x="452906" y="316790"/>
                </a:lnTo>
                <a:lnTo>
                  <a:pt x="472278" y="301133"/>
                </a:lnTo>
                <a:lnTo>
                  <a:pt x="459363" y="210876"/>
                </a:lnTo>
                <a:cubicBezTo>
                  <a:pt x="463975" y="206271"/>
                  <a:pt x="470433" y="203508"/>
                  <a:pt x="477813" y="203508"/>
                </a:cubicBezTo>
                <a:lnTo>
                  <a:pt x="503642" y="203508"/>
                </a:lnTo>
                <a:cubicBezTo>
                  <a:pt x="514712" y="203508"/>
                  <a:pt x="523937" y="209955"/>
                  <a:pt x="527627" y="220086"/>
                </a:cubicBezTo>
                <a:lnTo>
                  <a:pt x="576519" y="344420"/>
                </a:lnTo>
                <a:cubicBezTo>
                  <a:pt x="581131" y="358235"/>
                  <a:pt x="574674" y="372971"/>
                  <a:pt x="561759" y="378497"/>
                </a:cubicBezTo>
                <a:cubicBezTo>
                  <a:pt x="547922" y="384023"/>
                  <a:pt x="532239" y="377576"/>
                  <a:pt x="527627" y="363761"/>
                </a:cubicBezTo>
                <a:lnTo>
                  <a:pt x="504565" y="303896"/>
                </a:lnTo>
                <a:lnTo>
                  <a:pt x="504565" y="376655"/>
                </a:lnTo>
                <a:lnTo>
                  <a:pt x="514712" y="548881"/>
                </a:lnTo>
                <a:cubicBezTo>
                  <a:pt x="514712" y="563617"/>
                  <a:pt x="503642" y="576511"/>
                  <a:pt x="489805" y="576511"/>
                </a:cubicBezTo>
                <a:cubicBezTo>
                  <a:pt x="488882" y="577432"/>
                  <a:pt x="488882" y="577432"/>
                  <a:pt x="487960" y="577432"/>
                </a:cubicBezTo>
                <a:cubicBezTo>
                  <a:pt x="474123" y="577432"/>
                  <a:pt x="463053" y="566380"/>
                  <a:pt x="462130" y="552565"/>
                </a:cubicBezTo>
                <a:lnTo>
                  <a:pt x="452906" y="404285"/>
                </a:lnTo>
                <a:lnTo>
                  <a:pt x="444603" y="552565"/>
                </a:lnTo>
                <a:cubicBezTo>
                  <a:pt x="443681" y="566380"/>
                  <a:pt x="432611" y="577432"/>
                  <a:pt x="418774" y="577432"/>
                </a:cubicBezTo>
                <a:cubicBezTo>
                  <a:pt x="417851" y="577432"/>
                  <a:pt x="416929" y="577432"/>
                  <a:pt x="416929" y="576511"/>
                </a:cubicBezTo>
                <a:cubicBezTo>
                  <a:pt x="402169" y="576511"/>
                  <a:pt x="391099" y="563617"/>
                  <a:pt x="392021" y="548881"/>
                </a:cubicBezTo>
                <a:lnTo>
                  <a:pt x="402169" y="376655"/>
                </a:lnTo>
                <a:lnTo>
                  <a:pt x="402169" y="256005"/>
                </a:lnTo>
                <a:cubicBezTo>
                  <a:pt x="400324" y="256005"/>
                  <a:pt x="398479" y="255084"/>
                  <a:pt x="397556" y="255084"/>
                </a:cubicBezTo>
                <a:lnTo>
                  <a:pt x="244424" y="222849"/>
                </a:lnTo>
                <a:cubicBezTo>
                  <a:pt x="229664" y="219165"/>
                  <a:pt x="220439" y="205350"/>
                  <a:pt x="224129" y="191535"/>
                </a:cubicBezTo>
                <a:cubicBezTo>
                  <a:pt x="226896" y="176799"/>
                  <a:pt x="240734" y="168510"/>
                  <a:pt x="254571" y="171273"/>
                </a:cubicBezTo>
                <a:close/>
                <a:moveTo>
                  <a:pt x="190018" y="134483"/>
                </a:moveTo>
                <a:cubicBezTo>
                  <a:pt x="197405" y="134483"/>
                  <a:pt x="203869" y="140008"/>
                  <a:pt x="203869" y="147374"/>
                </a:cubicBezTo>
                <a:lnTo>
                  <a:pt x="203869" y="298387"/>
                </a:lnTo>
                <a:cubicBezTo>
                  <a:pt x="203869" y="305753"/>
                  <a:pt x="197405" y="311278"/>
                  <a:pt x="190018" y="311278"/>
                </a:cubicBezTo>
                <a:cubicBezTo>
                  <a:pt x="183555" y="311278"/>
                  <a:pt x="177091" y="305753"/>
                  <a:pt x="177091" y="298387"/>
                </a:cubicBezTo>
                <a:lnTo>
                  <a:pt x="177091" y="147374"/>
                </a:lnTo>
                <a:cubicBezTo>
                  <a:pt x="177091" y="140008"/>
                  <a:pt x="183555" y="134483"/>
                  <a:pt x="190018" y="134483"/>
                </a:cubicBezTo>
                <a:close/>
                <a:moveTo>
                  <a:pt x="453380" y="97644"/>
                </a:moveTo>
                <a:cubicBezTo>
                  <a:pt x="479077" y="97644"/>
                  <a:pt x="499909" y="118443"/>
                  <a:pt x="499909" y="144099"/>
                </a:cubicBezTo>
                <a:cubicBezTo>
                  <a:pt x="499909" y="169755"/>
                  <a:pt x="479077" y="190554"/>
                  <a:pt x="453380" y="190554"/>
                </a:cubicBezTo>
                <a:cubicBezTo>
                  <a:pt x="427683" y="190554"/>
                  <a:pt x="406851" y="169755"/>
                  <a:pt x="406851" y="144099"/>
                </a:cubicBezTo>
                <a:cubicBezTo>
                  <a:pt x="406851" y="118443"/>
                  <a:pt x="427683" y="97644"/>
                  <a:pt x="453380" y="97644"/>
                </a:cubicBezTo>
                <a:close/>
                <a:moveTo>
                  <a:pt x="130988" y="81962"/>
                </a:moveTo>
                <a:cubicBezTo>
                  <a:pt x="138375" y="81962"/>
                  <a:pt x="144839" y="87488"/>
                  <a:pt x="144839" y="94855"/>
                </a:cubicBezTo>
                <a:lnTo>
                  <a:pt x="144839" y="298385"/>
                </a:lnTo>
                <a:cubicBezTo>
                  <a:pt x="144839" y="305752"/>
                  <a:pt x="138375" y="311278"/>
                  <a:pt x="130988" y="311278"/>
                </a:cubicBezTo>
                <a:cubicBezTo>
                  <a:pt x="124525" y="311278"/>
                  <a:pt x="118061" y="305752"/>
                  <a:pt x="118061" y="298385"/>
                </a:cubicBezTo>
                <a:lnTo>
                  <a:pt x="118061" y="94855"/>
                </a:lnTo>
                <a:cubicBezTo>
                  <a:pt x="118061" y="87488"/>
                  <a:pt x="124525" y="81962"/>
                  <a:pt x="130988" y="81962"/>
                </a:cubicBezTo>
                <a:close/>
                <a:moveTo>
                  <a:pt x="25828" y="0"/>
                </a:moveTo>
                <a:lnTo>
                  <a:pt x="354210" y="0"/>
                </a:lnTo>
                <a:cubicBezTo>
                  <a:pt x="368969" y="0"/>
                  <a:pt x="380960" y="11972"/>
                  <a:pt x="380960" y="26707"/>
                </a:cubicBezTo>
                <a:cubicBezTo>
                  <a:pt x="380960" y="35917"/>
                  <a:pt x="375426" y="44205"/>
                  <a:pt x="368046" y="48810"/>
                </a:cubicBezTo>
                <a:lnTo>
                  <a:pt x="368046" y="168533"/>
                </a:lnTo>
                <a:lnTo>
                  <a:pt x="341296" y="163007"/>
                </a:lnTo>
                <a:lnTo>
                  <a:pt x="341296" y="52494"/>
                </a:lnTo>
                <a:lnTo>
                  <a:pt x="39664" y="52494"/>
                </a:lnTo>
                <a:lnTo>
                  <a:pt x="39664" y="340749"/>
                </a:lnTo>
                <a:lnTo>
                  <a:pt x="341296" y="340749"/>
                </a:lnTo>
                <a:lnTo>
                  <a:pt x="341296" y="269837"/>
                </a:lnTo>
                <a:lnTo>
                  <a:pt x="368046" y="275362"/>
                </a:lnTo>
                <a:lnTo>
                  <a:pt x="368046" y="354564"/>
                </a:lnTo>
                <a:cubicBezTo>
                  <a:pt x="368046" y="361010"/>
                  <a:pt x="361589" y="367457"/>
                  <a:pt x="354210" y="367457"/>
                </a:cubicBezTo>
                <a:lnTo>
                  <a:pt x="273959" y="367457"/>
                </a:lnTo>
                <a:lnTo>
                  <a:pt x="321003" y="544278"/>
                </a:lnTo>
                <a:cubicBezTo>
                  <a:pt x="324692" y="558092"/>
                  <a:pt x="316391" y="572827"/>
                  <a:pt x="302554" y="576511"/>
                </a:cubicBezTo>
                <a:cubicBezTo>
                  <a:pt x="299787" y="576511"/>
                  <a:pt x="297942" y="577432"/>
                  <a:pt x="295175" y="577432"/>
                </a:cubicBezTo>
                <a:cubicBezTo>
                  <a:pt x="284106" y="577432"/>
                  <a:pt x="273037" y="569144"/>
                  <a:pt x="270270" y="557171"/>
                </a:cubicBezTo>
                <a:lnTo>
                  <a:pt x="219536" y="367457"/>
                </a:lnTo>
                <a:lnTo>
                  <a:pt x="161424" y="367457"/>
                </a:lnTo>
                <a:lnTo>
                  <a:pt x="110690" y="557171"/>
                </a:lnTo>
                <a:cubicBezTo>
                  <a:pt x="107923" y="569144"/>
                  <a:pt x="96854" y="577432"/>
                  <a:pt x="85785" y="577432"/>
                </a:cubicBezTo>
                <a:cubicBezTo>
                  <a:pt x="83018" y="577432"/>
                  <a:pt x="81173" y="576511"/>
                  <a:pt x="78406" y="576511"/>
                </a:cubicBezTo>
                <a:cubicBezTo>
                  <a:pt x="64569" y="572827"/>
                  <a:pt x="56268" y="558092"/>
                  <a:pt x="59957" y="544278"/>
                </a:cubicBezTo>
                <a:lnTo>
                  <a:pt x="107001" y="367457"/>
                </a:lnTo>
                <a:lnTo>
                  <a:pt x="25828" y="367457"/>
                </a:lnTo>
                <a:cubicBezTo>
                  <a:pt x="19371" y="367457"/>
                  <a:pt x="12914" y="361010"/>
                  <a:pt x="12914" y="354564"/>
                </a:cubicBezTo>
                <a:lnTo>
                  <a:pt x="12914" y="48810"/>
                </a:lnTo>
                <a:cubicBezTo>
                  <a:pt x="5534" y="44205"/>
                  <a:pt x="0" y="35917"/>
                  <a:pt x="0" y="26707"/>
                </a:cubicBezTo>
                <a:cubicBezTo>
                  <a:pt x="0" y="11972"/>
                  <a:pt x="11991" y="0"/>
                  <a:pt x="25828" y="0"/>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3" name="圆角矩形 12"/>
          <p:cNvSpPr/>
          <p:nvPr/>
        </p:nvSpPr>
        <p:spPr>
          <a:xfrm>
            <a:off x="1478015" y="5312731"/>
            <a:ext cx="1601192" cy="464457"/>
          </a:xfrm>
          <a:prstGeom prst="roundRect">
            <a:avLst>
              <a:gd name="adj" fmla="val 50000"/>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圆角矩形 13"/>
          <p:cNvSpPr/>
          <p:nvPr/>
        </p:nvSpPr>
        <p:spPr>
          <a:xfrm>
            <a:off x="5469274" y="5317137"/>
            <a:ext cx="1601192" cy="464457"/>
          </a:xfrm>
          <a:prstGeom prst="roundRect">
            <a:avLst>
              <a:gd name="adj" fmla="val 50000"/>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14"/>
          <p:cNvSpPr/>
          <p:nvPr/>
        </p:nvSpPr>
        <p:spPr>
          <a:xfrm>
            <a:off x="9425433" y="5312730"/>
            <a:ext cx="1601192" cy="464457"/>
          </a:xfrm>
          <a:prstGeom prst="roundRect">
            <a:avLst>
              <a:gd name="adj" fmla="val 50000"/>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239373" y="3246631"/>
            <a:ext cx="2050552" cy="1910138"/>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solidFill>
                  <a:schemeClr val="tx1">
                    <a:lumMod val="75000"/>
                    <a:lumOff val="25000"/>
                  </a:schemeClr>
                </a:solidFill>
                <a:latin typeface="+mn-ea"/>
              </a:rPr>
              <a:t>软件配置管理又称软件形态管理、或软件建构管理，简称软件形管（</a:t>
            </a:r>
            <a:r>
              <a:rPr lang="en-US" altLang="zh-CN" sz="1050" dirty="0" smtClean="0">
                <a:solidFill>
                  <a:schemeClr val="tx1">
                    <a:lumMod val="75000"/>
                    <a:lumOff val="25000"/>
                  </a:schemeClr>
                </a:solidFill>
                <a:latin typeface="+mn-ea"/>
              </a:rPr>
              <a:t>SCM</a:t>
            </a:r>
            <a:r>
              <a:rPr lang="zh-CN" altLang="en-US" sz="1050" dirty="0" smtClean="0">
                <a:solidFill>
                  <a:schemeClr val="tx1">
                    <a:lumMod val="75000"/>
                    <a:lumOff val="25000"/>
                  </a:schemeClr>
                </a:solidFill>
                <a:latin typeface="+mn-ea"/>
              </a:rPr>
              <a:t>）。界定软件的组成项目，对每个项目的变更进行管控（版本控制），并维护不同项目之间的版本关联，以使软件在开发过程中任一时间的内容都可以被追溯，包括某几个具有重要意义的数个组合。</a:t>
            </a:r>
          </a:p>
        </p:txBody>
      </p:sp>
      <p:sp>
        <p:nvSpPr>
          <p:cNvPr id="21" name="矩形 20"/>
          <p:cNvSpPr/>
          <p:nvPr/>
        </p:nvSpPr>
        <p:spPr>
          <a:xfrm>
            <a:off x="5057575" y="3301302"/>
            <a:ext cx="2050552" cy="900246"/>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t>用于</a:t>
            </a:r>
            <a:r>
              <a:rPr lang="zh-CN" altLang="zh-CN" sz="1050" dirty="0" smtClean="0"/>
              <a:t>说明</a:t>
            </a:r>
            <a:r>
              <a:rPr lang="zh-CN" altLang="zh-CN" sz="1050" dirty="0"/>
              <a:t>在项目中如何实现配置管理</a:t>
            </a:r>
            <a:r>
              <a:rPr lang="zh-CN" altLang="zh-CN" sz="1050" dirty="0" smtClean="0"/>
              <a:t>。</a:t>
            </a:r>
            <a:r>
              <a:rPr lang="zh-CN" altLang="en-US" sz="1050" dirty="0" smtClean="0"/>
              <a:t>以保证所交付的软件能够满足项目委托书中规定的各种原则需求。</a:t>
            </a:r>
            <a:endParaRPr lang="zh-CN" altLang="en-US" sz="1050" dirty="0" smtClean="0">
              <a:solidFill>
                <a:schemeClr val="tx1">
                  <a:lumMod val="75000"/>
                  <a:lumOff val="25000"/>
                </a:schemeClr>
              </a:solidFill>
              <a:latin typeface="+mn-ea"/>
            </a:endParaRPr>
          </a:p>
        </p:txBody>
      </p:sp>
      <p:sp>
        <p:nvSpPr>
          <p:cNvPr id="24" name="矩形 23"/>
          <p:cNvSpPr/>
          <p:nvPr/>
        </p:nvSpPr>
        <p:spPr>
          <a:xfrm>
            <a:off x="8875777" y="3164800"/>
            <a:ext cx="2050552" cy="1506182"/>
          </a:xfrm>
          <a:prstGeom prst="rect">
            <a:avLst/>
          </a:prstGeom>
        </p:spPr>
        <p:txBody>
          <a:bodyPr wrap="square">
            <a:spAutoFit/>
            <a:scene3d>
              <a:camera prst="orthographicFront"/>
              <a:lightRig rig="threePt" dir="t"/>
            </a:scene3d>
            <a:sp3d contourW="12700"/>
          </a:bodyPr>
          <a:lstStyle/>
          <a:p>
            <a:pPr marL="228600" indent="-228600">
              <a:lnSpc>
                <a:spcPct val="125000"/>
              </a:lnSpc>
              <a:buAutoNum type="arabicPeriod"/>
            </a:pPr>
            <a:r>
              <a:rPr lang="zh-CN" altLang="en-US" sz="1050" dirty="0" smtClean="0">
                <a:solidFill>
                  <a:schemeClr val="tx1">
                    <a:lumMod val="75000"/>
                    <a:lumOff val="25000"/>
                  </a:schemeClr>
                </a:solidFill>
                <a:latin typeface="+mn-ea"/>
              </a:rPr>
              <a:t>具体的管理机构分工；</a:t>
            </a:r>
            <a:endParaRPr lang="en-US" altLang="zh-CN" sz="1050" dirty="0" smtClean="0">
              <a:solidFill>
                <a:schemeClr val="tx1">
                  <a:lumMod val="75000"/>
                  <a:lumOff val="25000"/>
                </a:schemeClr>
              </a:solidFill>
              <a:latin typeface="+mn-ea"/>
            </a:endParaRPr>
          </a:p>
          <a:p>
            <a:pPr marL="228600" indent="-228600">
              <a:lnSpc>
                <a:spcPct val="125000"/>
              </a:lnSpc>
              <a:buAutoNum type="arabicPeriod"/>
            </a:pPr>
            <a:r>
              <a:rPr lang="zh-CN" altLang="en-US" sz="1050" dirty="0" smtClean="0">
                <a:solidFill>
                  <a:schemeClr val="tx1">
                    <a:lumMod val="75000"/>
                    <a:lumOff val="25000"/>
                  </a:schemeClr>
                </a:solidFill>
                <a:latin typeface="+mn-ea"/>
              </a:rPr>
              <a:t>进行软件配置管理时所需要开展的具体活动；</a:t>
            </a:r>
            <a:endParaRPr lang="en-US" altLang="zh-CN" sz="1050" dirty="0" smtClean="0">
              <a:solidFill>
                <a:schemeClr val="tx1">
                  <a:lumMod val="75000"/>
                  <a:lumOff val="25000"/>
                </a:schemeClr>
              </a:solidFill>
              <a:latin typeface="+mn-ea"/>
            </a:endParaRPr>
          </a:p>
          <a:p>
            <a:pPr marL="228600" indent="-228600">
              <a:lnSpc>
                <a:spcPct val="125000"/>
              </a:lnSpc>
              <a:buAutoNum type="arabicPeriod"/>
            </a:pPr>
            <a:r>
              <a:rPr lang="zh-CN" altLang="en-US" sz="1050" dirty="0" smtClean="0">
                <a:solidFill>
                  <a:schemeClr val="tx1">
                    <a:lumMod val="75000"/>
                    <a:lumOff val="25000"/>
                  </a:schemeClr>
                </a:solidFill>
                <a:latin typeface="+mn-ea"/>
              </a:rPr>
              <a:t>所需工具、技术、方法；</a:t>
            </a:r>
            <a:endParaRPr lang="en-US" altLang="zh-CN" sz="1050" dirty="0" smtClean="0">
              <a:solidFill>
                <a:schemeClr val="tx1">
                  <a:lumMod val="75000"/>
                  <a:lumOff val="25000"/>
                </a:schemeClr>
              </a:solidFill>
              <a:latin typeface="+mn-ea"/>
            </a:endParaRPr>
          </a:p>
          <a:p>
            <a:pPr marL="228600" indent="-228600">
              <a:lnSpc>
                <a:spcPct val="125000"/>
              </a:lnSpc>
              <a:buAutoNum type="arabicPeriod"/>
            </a:pPr>
            <a:r>
              <a:rPr lang="zh-CN" altLang="en-US" sz="1050" dirty="0" smtClean="0">
                <a:solidFill>
                  <a:schemeClr val="tx1">
                    <a:lumMod val="75000"/>
                    <a:lumOff val="25000"/>
                  </a:schemeClr>
                </a:solidFill>
                <a:latin typeface="+mn-ea"/>
              </a:rPr>
              <a:t>对供货单位的控制；</a:t>
            </a:r>
            <a:endParaRPr lang="en-US" altLang="zh-CN" sz="1050" dirty="0" smtClean="0">
              <a:solidFill>
                <a:schemeClr val="tx1">
                  <a:lumMod val="75000"/>
                  <a:lumOff val="25000"/>
                </a:schemeClr>
              </a:solidFill>
              <a:latin typeface="+mn-ea"/>
            </a:endParaRPr>
          </a:p>
          <a:p>
            <a:pPr marL="228600" indent="-228600">
              <a:lnSpc>
                <a:spcPct val="125000"/>
              </a:lnSpc>
              <a:buAutoNum type="arabicPeriod"/>
            </a:pPr>
            <a:r>
              <a:rPr lang="zh-CN" altLang="en-US" sz="1050" dirty="0" smtClean="0">
                <a:solidFill>
                  <a:schemeClr val="tx1">
                    <a:lumMod val="75000"/>
                    <a:lumOff val="25000"/>
                  </a:schemeClr>
                </a:solidFill>
                <a:latin typeface="+mn-ea"/>
              </a:rPr>
              <a:t>所需要进行的配置项及规则；</a:t>
            </a:r>
            <a:endParaRPr lang="en-US" altLang="zh-CN" sz="1050" dirty="0" smtClean="0">
              <a:solidFill>
                <a:schemeClr val="tx1">
                  <a:lumMod val="75000"/>
                  <a:lumOff val="25000"/>
                </a:schemeClr>
              </a:solidFill>
              <a:latin typeface="+mn-ea"/>
            </a:endParaRPr>
          </a:p>
          <a:p>
            <a:pPr marL="228600" indent="-228600">
              <a:lnSpc>
                <a:spcPct val="125000"/>
              </a:lnSpc>
              <a:buAutoNum type="arabicPeriod"/>
            </a:pPr>
            <a:endParaRPr lang="zh-CN" altLang="en-US" sz="1050" dirty="0" smtClean="0">
              <a:solidFill>
                <a:schemeClr val="tx1">
                  <a:lumMod val="75000"/>
                  <a:lumOff val="25000"/>
                </a:schemeClr>
              </a:solidFill>
              <a:latin typeface="+mn-ea"/>
            </a:endParaRPr>
          </a:p>
        </p:txBody>
      </p:sp>
      <p:sp>
        <p:nvSpPr>
          <p:cNvPr id="29" name="矩形 28"/>
          <p:cNvSpPr/>
          <p:nvPr/>
        </p:nvSpPr>
        <p:spPr>
          <a:xfrm>
            <a:off x="1562469" y="5353345"/>
            <a:ext cx="1456956"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solidFill>
                  <a:schemeClr val="bg1"/>
                </a:solidFill>
                <a:latin typeface="+mn-ea"/>
              </a:rPr>
              <a:t>软件配置管理</a:t>
            </a:r>
            <a:endParaRPr lang="zh-CN" altLang="en-US" sz="1600" b="1" dirty="0">
              <a:solidFill>
                <a:schemeClr val="bg1"/>
              </a:solidFill>
              <a:latin typeface="+mn-ea"/>
            </a:endParaRPr>
          </a:p>
        </p:txBody>
      </p:sp>
      <p:sp>
        <p:nvSpPr>
          <p:cNvPr id="30" name="矩形 29"/>
          <p:cNvSpPr/>
          <p:nvPr/>
        </p:nvSpPr>
        <p:spPr>
          <a:xfrm>
            <a:off x="5523842" y="5330389"/>
            <a:ext cx="1456956"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solidFill>
                  <a:schemeClr val="bg1"/>
                </a:solidFill>
                <a:latin typeface="+mn-ea"/>
              </a:rPr>
              <a:t>计划作用</a:t>
            </a:r>
            <a:endParaRPr lang="zh-CN" altLang="en-US" sz="1600" b="1" dirty="0">
              <a:solidFill>
                <a:schemeClr val="bg1"/>
              </a:solidFill>
              <a:latin typeface="+mn-ea"/>
            </a:endParaRPr>
          </a:p>
        </p:txBody>
      </p:sp>
      <p:sp>
        <p:nvSpPr>
          <p:cNvPr id="31" name="矩形 30"/>
          <p:cNvSpPr/>
          <p:nvPr/>
        </p:nvSpPr>
        <p:spPr>
          <a:xfrm>
            <a:off x="9497551" y="5370679"/>
            <a:ext cx="1456956"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solidFill>
                  <a:schemeClr val="bg1"/>
                </a:solidFill>
                <a:latin typeface="+mn-ea"/>
              </a:rPr>
              <a:t>内容概述</a:t>
            </a:r>
            <a:endParaRPr lang="zh-CN" altLang="en-US" sz="1600" b="1" dirty="0">
              <a:solidFill>
                <a:schemeClr val="bg1"/>
              </a:solidFill>
              <a:latin typeface="+mn-ea"/>
            </a:endParaRPr>
          </a:p>
        </p:txBody>
      </p:sp>
      <p:sp>
        <p:nvSpPr>
          <p:cNvPr id="32" name="矩形 31"/>
          <p:cNvSpPr/>
          <p:nvPr/>
        </p:nvSpPr>
        <p:spPr>
          <a:xfrm>
            <a:off x="9172575" y="4793977"/>
            <a:ext cx="1456956" cy="348557"/>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b="1" dirty="0" smtClean="0">
                <a:solidFill>
                  <a:schemeClr val="bg1"/>
                </a:solidFill>
                <a:latin typeface="+mn-ea"/>
              </a:rPr>
              <a:t>文字添</a:t>
            </a:r>
            <a:endParaRPr lang="zh-CN" altLang="en-US" sz="1600" b="1" dirty="0">
              <a:solidFill>
                <a:schemeClr val="bg1"/>
              </a:solidFill>
              <a:latin typeface="+mn-ea"/>
            </a:endParaRPr>
          </a:p>
        </p:txBody>
      </p:sp>
    </p:spTree>
    <p:extLst>
      <p:ext uri="{BB962C8B-B14F-4D97-AF65-F5344CB8AC3E}">
        <p14:creationId xmlns:p14="http://schemas.microsoft.com/office/powerpoint/2010/main" val="2275421799"/>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strVal val="(6*min(max(#ppt_w*#ppt_h,.3),1)-7.4)/-.7*#ppt_w"/>
                                          </p:val>
                                        </p:tav>
                                        <p:tav tm="100000">
                                          <p:val>
                                            <p:strVal val="#ppt_w"/>
                                          </p:val>
                                        </p:tav>
                                      </p:tavLst>
                                    </p:anim>
                                    <p:anim calcmode="lin" valueType="num">
                                      <p:cBhvr>
                                        <p:cTn id="8" dur="500" fill="hold"/>
                                        <p:tgtEl>
                                          <p:spTgt spid="33"/>
                                        </p:tgtEl>
                                        <p:attrNameLst>
                                          <p:attrName>ppt_h</p:attrName>
                                        </p:attrNameLst>
                                      </p:cBhvr>
                                      <p:tavLst>
                                        <p:tav tm="0">
                                          <p:val>
                                            <p:strVal val="(6*min(max(#ppt_w*#ppt_h,.3),1)-7.4)/-.7*#ppt_h"/>
                                          </p:val>
                                        </p:tav>
                                        <p:tav tm="100000">
                                          <p:val>
                                            <p:strVal val="#ppt_h"/>
                                          </p:val>
                                        </p:tav>
                                      </p:tavLst>
                                    </p:anim>
                                    <p:anim calcmode="lin" valueType="num">
                                      <p:cBhvr>
                                        <p:cTn id="9" dur="500" fill="hold"/>
                                        <p:tgtEl>
                                          <p:spTgt spid="33"/>
                                        </p:tgtEl>
                                        <p:attrNameLst>
                                          <p:attrName>ppt_x</p:attrName>
                                        </p:attrNameLst>
                                      </p:cBhvr>
                                      <p:tavLst>
                                        <p:tav tm="0">
                                          <p:val>
                                            <p:fltVal val="0.5"/>
                                          </p:val>
                                        </p:tav>
                                        <p:tav tm="100000">
                                          <p:val>
                                            <p:strVal val="#ppt_x"/>
                                          </p:val>
                                        </p:tav>
                                      </p:tavLst>
                                    </p:anim>
                                    <p:anim calcmode="lin" valueType="num">
                                      <p:cBhvr>
                                        <p:cTn id="10" dur="500" fill="hold"/>
                                        <p:tgtEl>
                                          <p:spTgt spid="33"/>
                                        </p:tgtEl>
                                        <p:attrNameLst>
                                          <p:attrName>ppt_y</p:attrName>
                                        </p:attrNameLst>
                                      </p:cBhvr>
                                      <p:tavLst>
                                        <p:tav tm="0">
                                          <p:val>
                                            <p:strVal val="1+(6*min(max(#ppt_w*#ppt_h,.3),1)-7.4)/-.7*#ppt_h/2"/>
                                          </p:val>
                                        </p:tav>
                                        <p:tav tm="100000">
                                          <p:val>
                                            <p:strVal val="#ppt_y"/>
                                          </p:val>
                                        </p:tav>
                                      </p:tavLst>
                                    </p:anim>
                                  </p:childTnLst>
                                </p:cTn>
                              </p:par>
                            </p:childTnLst>
                          </p:cTn>
                        </p:par>
                        <p:par>
                          <p:cTn id="11" fill="hold">
                            <p:stCondLst>
                              <p:cond delay="500"/>
                            </p:stCondLst>
                            <p:childTnLst>
                              <p:par>
                                <p:cTn id="12" presetID="23" presetClass="entr" presetSubtype="36" fill="hold" grpId="0" nodeType="after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p:cTn id="14" dur="500" fill="hold"/>
                                        <p:tgtEl>
                                          <p:spTgt spid="34"/>
                                        </p:tgtEl>
                                        <p:attrNameLst>
                                          <p:attrName>ppt_w</p:attrName>
                                        </p:attrNameLst>
                                      </p:cBhvr>
                                      <p:tavLst>
                                        <p:tav tm="0">
                                          <p:val>
                                            <p:strVal val="(6*min(max(#ppt_w*#ppt_h,.3),1)-7.4)/-.7*#ppt_w"/>
                                          </p:val>
                                        </p:tav>
                                        <p:tav tm="100000">
                                          <p:val>
                                            <p:strVal val="#ppt_w"/>
                                          </p:val>
                                        </p:tav>
                                      </p:tavLst>
                                    </p:anim>
                                    <p:anim calcmode="lin" valueType="num">
                                      <p:cBhvr>
                                        <p:cTn id="15" dur="500" fill="hold"/>
                                        <p:tgtEl>
                                          <p:spTgt spid="34"/>
                                        </p:tgtEl>
                                        <p:attrNameLst>
                                          <p:attrName>ppt_h</p:attrName>
                                        </p:attrNameLst>
                                      </p:cBhvr>
                                      <p:tavLst>
                                        <p:tav tm="0">
                                          <p:val>
                                            <p:strVal val="(6*min(max(#ppt_w*#ppt_h,.3),1)-7.4)/-.7*#ppt_h"/>
                                          </p:val>
                                        </p:tav>
                                        <p:tav tm="100000">
                                          <p:val>
                                            <p:strVal val="#ppt_h"/>
                                          </p:val>
                                        </p:tav>
                                      </p:tavLst>
                                    </p:anim>
                                    <p:anim calcmode="lin" valueType="num">
                                      <p:cBhvr>
                                        <p:cTn id="16" dur="500" fill="hold"/>
                                        <p:tgtEl>
                                          <p:spTgt spid="34"/>
                                        </p:tgtEl>
                                        <p:attrNameLst>
                                          <p:attrName>ppt_x</p:attrName>
                                        </p:attrNameLst>
                                      </p:cBhvr>
                                      <p:tavLst>
                                        <p:tav tm="0">
                                          <p:val>
                                            <p:fltVal val="0.5"/>
                                          </p:val>
                                        </p:tav>
                                        <p:tav tm="100000">
                                          <p:val>
                                            <p:strVal val="#ppt_x"/>
                                          </p:val>
                                        </p:tav>
                                      </p:tavLst>
                                    </p:anim>
                                    <p:anim calcmode="lin" valueType="num">
                                      <p:cBhvr>
                                        <p:cTn id="17" dur="500" fill="hold"/>
                                        <p:tgtEl>
                                          <p:spTgt spid="34"/>
                                        </p:tgtEl>
                                        <p:attrNameLst>
                                          <p:attrName>ppt_y</p:attrName>
                                        </p:attrNameLst>
                                      </p:cBhvr>
                                      <p:tavLst>
                                        <p:tav tm="0">
                                          <p:val>
                                            <p:strVal val="1+(6*min(max(#ppt_w*#ppt_h,.3),1)-7.4)/-.7*#ppt_h/2"/>
                                          </p:val>
                                        </p:tav>
                                        <p:tav tm="100000">
                                          <p:val>
                                            <p:strVal val="#ppt_y"/>
                                          </p:val>
                                        </p:tav>
                                      </p:tavLst>
                                    </p:anim>
                                  </p:childTnLst>
                                </p:cTn>
                              </p:par>
                            </p:childTnLst>
                          </p:cTn>
                        </p:par>
                        <p:par>
                          <p:cTn id="18" fill="hold">
                            <p:stCondLst>
                              <p:cond delay="1000"/>
                            </p:stCondLst>
                            <p:childTnLst>
                              <p:par>
                                <p:cTn id="19" presetID="23" presetClass="entr" presetSubtype="36"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anim calcmode="lin" valueType="num">
                                      <p:cBhvr>
                                        <p:cTn id="21" dur="500" fill="hold"/>
                                        <p:tgtEl>
                                          <p:spTgt spid="35"/>
                                        </p:tgtEl>
                                        <p:attrNameLst>
                                          <p:attrName>ppt_w</p:attrName>
                                        </p:attrNameLst>
                                      </p:cBhvr>
                                      <p:tavLst>
                                        <p:tav tm="0">
                                          <p:val>
                                            <p:strVal val="(6*min(max(#ppt_w*#ppt_h,.3),1)-7.4)/-.7*#ppt_w"/>
                                          </p:val>
                                        </p:tav>
                                        <p:tav tm="100000">
                                          <p:val>
                                            <p:strVal val="#ppt_w"/>
                                          </p:val>
                                        </p:tav>
                                      </p:tavLst>
                                    </p:anim>
                                    <p:anim calcmode="lin" valueType="num">
                                      <p:cBhvr>
                                        <p:cTn id="22" dur="500" fill="hold"/>
                                        <p:tgtEl>
                                          <p:spTgt spid="35"/>
                                        </p:tgtEl>
                                        <p:attrNameLst>
                                          <p:attrName>ppt_h</p:attrName>
                                        </p:attrNameLst>
                                      </p:cBhvr>
                                      <p:tavLst>
                                        <p:tav tm="0">
                                          <p:val>
                                            <p:strVal val="(6*min(max(#ppt_w*#ppt_h,.3),1)-7.4)/-.7*#ppt_h"/>
                                          </p:val>
                                        </p:tav>
                                        <p:tav tm="100000">
                                          <p:val>
                                            <p:strVal val="#ppt_h"/>
                                          </p:val>
                                        </p:tav>
                                      </p:tavLst>
                                    </p:anim>
                                    <p:anim calcmode="lin" valueType="num">
                                      <p:cBhvr>
                                        <p:cTn id="23" dur="500" fill="hold"/>
                                        <p:tgtEl>
                                          <p:spTgt spid="35"/>
                                        </p:tgtEl>
                                        <p:attrNameLst>
                                          <p:attrName>ppt_x</p:attrName>
                                        </p:attrNameLst>
                                      </p:cBhvr>
                                      <p:tavLst>
                                        <p:tav tm="0">
                                          <p:val>
                                            <p:fltVal val="0.5"/>
                                          </p:val>
                                        </p:tav>
                                        <p:tav tm="100000">
                                          <p:val>
                                            <p:strVal val="#ppt_x"/>
                                          </p:val>
                                        </p:tav>
                                      </p:tavLst>
                                    </p:anim>
                                    <p:anim calcmode="lin" valueType="num">
                                      <p:cBhvr>
                                        <p:cTn id="24" dur="500" fill="hold"/>
                                        <p:tgtEl>
                                          <p:spTgt spid="35"/>
                                        </p:tgtEl>
                                        <p:attrNameLst>
                                          <p:attrName>ppt_y</p:attrName>
                                        </p:attrNameLst>
                                      </p:cBhvr>
                                      <p:tavLst>
                                        <p:tav tm="0">
                                          <p:val>
                                            <p:strVal val="1+(6*min(max(#ppt_w*#ppt_h,.3),1)-7.4)/-.7*#ppt_h/2"/>
                                          </p:val>
                                        </p:tav>
                                        <p:tav tm="100000">
                                          <p:val>
                                            <p:strVal val="#ppt_y"/>
                                          </p:val>
                                        </p:tav>
                                      </p:tavLst>
                                    </p:anim>
                                  </p:childTnLst>
                                </p:cTn>
                              </p:par>
                            </p:childTnLst>
                          </p:cTn>
                        </p:par>
                        <p:par>
                          <p:cTn id="25" fill="hold">
                            <p:stCondLst>
                              <p:cond delay="1500"/>
                            </p:stCondLst>
                            <p:childTnLst>
                              <p:par>
                                <p:cTn id="26" presetID="53" presetClass="entr" presetSubtype="16"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p:cTn id="28" dur="500" fill="hold"/>
                                        <p:tgtEl>
                                          <p:spTgt spid="13"/>
                                        </p:tgtEl>
                                        <p:attrNameLst>
                                          <p:attrName>ppt_w</p:attrName>
                                        </p:attrNameLst>
                                      </p:cBhvr>
                                      <p:tavLst>
                                        <p:tav tm="0">
                                          <p:val>
                                            <p:fltVal val="0"/>
                                          </p:val>
                                        </p:tav>
                                        <p:tav tm="100000">
                                          <p:val>
                                            <p:strVal val="#ppt_w"/>
                                          </p:val>
                                        </p:tav>
                                      </p:tavLst>
                                    </p:anim>
                                    <p:anim calcmode="lin" valueType="num">
                                      <p:cBhvr>
                                        <p:cTn id="29" dur="500" fill="hold"/>
                                        <p:tgtEl>
                                          <p:spTgt spid="13"/>
                                        </p:tgtEl>
                                        <p:attrNameLst>
                                          <p:attrName>ppt_h</p:attrName>
                                        </p:attrNameLst>
                                      </p:cBhvr>
                                      <p:tavLst>
                                        <p:tav tm="0">
                                          <p:val>
                                            <p:fltVal val="0"/>
                                          </p:val>
                                        </p:tav>
                                        <p:tav tm="100000">
                                          <p:val>
                                            <p:strVal val="#ppt_h"/>
                                          </p:val>
                                        </p:tav>
                                      </p:tavLst>
                                    </p:anim>
                                    <p:animEffect transition="in" filter="fade">
                                      <p:cBhvr>
                                        <p:cTn id="30" dur="500"/>
                                        <p:tgtEl>
                                          <p:spTgt spid="13"/>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anim calcmode="lin" valueType="num">
                                      <p:cBhvr>
                                        <p:cTn id="33" dur="500" fill="hold"/>
                                        <p:tgtEl>
                                          <p:spTgt spid="14"/>
                                        </p:tgtEl>
                                        <p:attrNameLst>
                                          <p:attrName>ppt_w</p:attrName>
                                        </p:attrNameLst>
                                      </p:cBhvr>
                                      <p:tavLst>
                                        <p:tav tm="0">
                                          <p:val>
                                            <p:fltVal val="0"/>
                                          </p:val>
                                        </p:tav>
                                        <p:tav tm="100000">
                                          <p:val>
                                            <p:strVal val="#ppt_w"/>
                                          </p:val>
                                        </p:tav>
                                      </p:tavLst>
                                    </p:anim>
                                    <p:anim calcmode="lin" valueType="num">
                                      <p:cBhvr>
                                        <p:cTn id="34" dur="500" fill="hold"/>
                                        <p:tgtEl>
                                          <p:spTgt spid="14"/>
                                        </p:tgtEl>
                                        <p:attrNameLst>
                                          <p:attrName>ppt_h</p:attrName>
                                        </p:attrNameLst>
                                      </p:cBhvr>
                                      <p:tavLst>
                                        <p:tav tm="0">
                                          <p:val>
                                            <p:fltVal val="0"/>
                                          </p:val>
                                        </p:tav>
                                        <p:tav tm="100000">
                                          <p:val>
                                            <p:strVal val="#ppt_h"/>
                                          </p:val>
                                        </p:tav>
                                      </p:tavLst>
                                    </p:anim>
                                    <p:animEffect transition="in" filter="fade">
                                      <p:cBhvr>
                                        <p:cTn id="35" dur="500"/>
                                        <p:tgtEl>
                                          <p:spTgt spid="14"/>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 calcmode="lin" valueType="num">
                                      <p:cBhvr>
                                        <p:cTn id="38" dur="500" fill="hold"/>
                                        <p:tgtEl>
                                          <p:spTgt spid="15"/>
                                        </p:tgtEl>
                                        <p:attrNameLst>
                                          <p:attrName>ppt_w</p:attrName>
                                        </p:attrNameLst>
                                      </p:cBhvr>
                                      <p:tavLst>
                                        <p:tav tm="0">
                                          <p:val>
                                            <p:fltVal val="0"/>
                                          </p:val>
                                        </p:tav>
                                        <p:tav tm="100000">
                                          <p:val>
                                            <p:strVal val="#ppt_w"/>
                                          </p:val>
                                        </p:tav>
                                      </p:tavLst>
                                    </p:anim>
                                    <p:anim calcmode="lin" valueType="num">
                                      <p:cBhvr>
                                        <p:cTn id="39" dur="500" fill="hold"/>
                                        <p:tgtEl>
                                          <p:spTgt spid="15"/>
                                        </p:tgtEl>
                                        <p:attrNameLst>
                                          <p:attrName>ppt_h</p:attrName>
                                        </p:attrNameLst>
                                      </p:cBhvr>
                                      <p:tavLst>
                                        <p:tav tm="0">
                                          <p:val>
                                            <p:fltVal val="0"/>
                                          </p:val>
                                        </p:tav>
                                        <p:tav tm="100000">
                                          <p:val>
                                            <p:strVal val="#ppt_h"/>
                                          </p:val>
                                        </p:tav>
                                      </p:tavLst>
                                    </p:anim>
                                    <p:animEffect transition="in" filter="fade">
                                      <p:cBhvr>
                                        <p:cTn id="40" dur="500"/>
                                        <p:tgtEl>
                                          <p:spTgt spid="15"/>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 calcmode="lin" valueType="num">
                                      <p:cBhvr>
                                        <p:cTn id="43" dur="500" fill="hold"/>
                                        <p:tgtEl>
                                          <p:spTgt spid="29"/>
                                        </p:tgtEl>
                                        <p:attrNameLst>
                                          <p:attrName>ppt_w</p:attrName>
                                        </p:attrNameLst>
                                      </p:cBhvr>
                                      <p:tavLst>
                                        <p:tav tm="0">
                                          <p:val>
                                            <p:fltVal val="0"/>
                                          </p:val>
                                        </p:tav>
                                        <p:tav tm="100000">
                                          <p:val>
                                            <p:strVal val="#ppt_w"/>
                                          </p:val>
                                        </p:tav>
                                      </p:tavLst>
                                    </p:anim>
                                    <p:anim calcmode="lin" valueType="num">
                                      <p:cBhvr>
                                        <p:cTn id="44" dur="500" fill="hold"/>
                                        <p:tgtEl>
                                          <p:spTgt spid="29"/>
                                        </p:tgtEl>
                                        <p:attrNameLst>
                                          <p:attrName>ppt_h</p:attrName>
                                        </p:attrNameLst>
                                      </p:cBhvr>
                                      <p:tavLst>
                                        <p:tav tm="0">
                                          <p:val>
                                            <p:fltVal val="0"/>
                                          </p:val>
                                        </p:tav>
                                        <p:tav tm="100000">
                                          <p:val>
                                            <p:strVal val="#ppt_h"/>
                                          </p:val>
                                        </p:tav>
                                      </p:tavLst>
                                    </p:anim>
                                    <p:animEffect transition="in" filter="fade">
                                      <p:cBhvr>
                                        <p:cTn id="45" dur="500"/>
                                        <p:tgtEl>
                                          <p:spTgt spid="29"/>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30"/>
                                        </p:tgtEl>
                                        <p:attrNameLst>
                                          <p:attrName>style.visibility</p:attrName>
                                        </p:attrNameLst>
                                      </p:cBhvr>
                                      <p:to>
                                        <p:strVal val="visible"/>
                                      </p:to>
                                    </p:set>
                                    <p:anim calcmode="lin" valueType="num">
                                      <p:cBhvr>
                                        <p:cTn id="48" dur="500" fill="hold"/>
                                        <p:tgtEl>
                                          <p:spTgt spid="30"/>
                                        </p:tgtEl>
                                        <p:attrNameLst>
                                          <p:attrName>ppt_w</p:attrName>
                                        </p:attrNameLst>
                                      </p:cBhvr>
                                      <p:tavLst>
                                        <p:tav tm="0">
                                          <p:val>
                                            <p:fltVal val="0"/>
                                          </p:val>
                                        </p:tav>
                                        <p:tav tm="100000">
                                          <p:val>
                                            <p:strVal val="#ppt_w"/>
                                          </p:val>
                                        </p:tav>
                                      </p:tavLst>
                                    </p:anim>
                                    <p:anim calcmode="lin" valueType="num">
                                      <p:cBhvr>
                                        <p:cTn id="49" dur="500" fill="hold"/>
                                        <p:tgtEl>
                                          <p:spTgt spid="30"/>
                                        </p:tgtEl>
                                        <p:attrNameLst>
                                          <p:attrName>ppt_h</p:attrName>
                                        </p:attrNameLst>
                                      </p:cBhvr>
                                      <p:tavLst>
                                        <p:tav tm="0">
                                          <p:val>
                                            <p:fltVal val="0"/>
                                          </p:val>
                                        </p:tav>
                                        <p:tav tm="100000">
                                          <p:val>
                                            <p:strVal val="#ppt_h"/>
                                          </p:val>
                                        </p:tav>
                                      </p:tavLst>
                                    </p:anim>
                                    <p:animEffect transition="in" filter="fade">
                                      <p:cBhvr>
                                        <p:cTn id="50" dur="500"/>
                                        <p:tgtEl>
                                          <p:spTgt spid="30"/>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31"/>
                                        </p:tgtEl>
                                        <p:attrNameLst>
                                          <p:attrName>style.visibility</p:attrName>
                                        </p:attrNameLst>
                                      </p:cBhvr>
                                      <p:to>
                                        <p:strVal val="visible"/>
                                      </p:to>
                                    </p:set>
                                    <p:anim calcmode="lin" valueType="num">
                                      <p:cBhvr>
                                        <p:cTn id="53" dur="500" fill="hold"/>
                                        <p:tgtEl>
                                          <p:spTgt spid="31"/>
                                        </p:tgtEl>
                                        <p:attrNameLst>
                                          <p:attrName>ppt_w</p:attrName>
                                        </p:attrNameLst>
                                      </p:cBhvr>
                                      <p:tavLst>
                                        <p:tav tm="0">
                                          <p:val>
                                            <p:fltVal val="0"/>
                                          </p:val>
                                        </p:tav>
                                        <p:tav tm="100000">
                                          <p:val>
                                            <p:strVal val="#ppt_w"/>
                                          </p:val>
                                        </p:tav>
                                      </p:tavLst>
                                    </p:anim>
                                    <p:anim calcmode="lin" valueType="num">
                                      <p:cBhvr>
                                        <p:cTn id="54" dur="500" fill="hold"/>
                                        <p:tgtEl>
                                          <p:spTgt spid="31"/>
                                        </p:tgtEl>
                                        <p:attrNameLst>
                                          <p:attrName>ppt_h</p:attrName>
                                        </p:attrNameLst>
                                      </p:cBhvr>
                                      <p:tavLst>
                                        <p:tav tm="0">
                                          <p:val>
                                            <p:fltVal val="0"/>
                                          </p:val>
                                        </p:tav>
                                        <p:tav tm="100000">
                                          <p:val>
                                            <p:strVal val="#ppt_h"/>
                                          </p:val>
                                        </p:tav>
                                      </p:tavLst>
                                    </p:anim>
                                    <p:animEffect transition="in" filter="fade">
                                      <p:cBhvr>
                                        <p:cTn id="55" dur="500"/>
                                        <p:tgtEl>
                                          <p:spTgt spid="31"/>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32"/>
                                        </p:tgtEl>
                                        <p:attrNameLst>
                                          <p:attrName>style.visibility</p:attrName>
                                        </p:attrNameLst>
                                      </p:cBhvr>
                                      <p:to>
                                        <p:strVal val="visible"/>
                                      </p:to>
                                    </p:set>
                                    <p:anim calcmode="lin" valueType="num">
                                      <p:cBhvr>
                                        <p:cTn id="58" dur="500" fill="hold"/>
                                        <p:tgtEl>
                                          <p:spTgt spid="32"/>
                                        </p:tgtEl>
                                        <p:attrNameLst>
                                          <p:attrName>ppt_w</p:attrName>
                                        </p:attrNameLst>
                                      </p:cBhvr>
                                      <p:tavLst>
                                        <p:tav tm="0">
                                          <p:val>
                                            <p:fltVal val="0"/>
                                          </p:val>
                                        </p:tav>
                                        <p:tav tm="100000">
                                          <p:val>
                                            <p:strVal val="#ppt_w"/>
                                          </p:val>
                                        </p:tav>
                                      </p:tavLst>
                                    </p:anim>
                                    <p:anim calcmode="lin" valueType="num">
                                      <p:cBhvr>
                                        <p:cTn id="59" dur="500" fill="hold"/>
                                        <p:tgtEl>
                                          <p:spTgt spid="32"/>
                                        </p:tgtEl>
                                        <p:attrNameLst>
                                          <p:attrName>ppt_h</p:attrName>
                                        </p:attrNameLst>
                                      </p:cBhvr>
                                      <p:tavLst>
                                        <p:tav tm="0">
                                          <p:val>
                                            <p:fltVal val="0"/>
                                          </p:val>
                                        </p:tav>
                                        <p:tav tm="100000">
                                          <p:val>
                                            <p:strVal val="#ppt_h"/>
                                          </p:val>
                                        </p:tav>
                                      </p:tavLst>
                                    </p:anim>
                                    <p:animEffect transition="in" filter="fade">
                                      <p:cBhvr>
                                        <p:cTn id="6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13" grpId="0" animBg="1"/>
      <p:bldP spid="14" grpId="0" animBg="1"/>
      <p:bldP spid="15" grpId="0" animBg="1"/>
      <p:bldP spid="29" grpId="0"/>
      <p:bldP spid="30" grpId="0"/>
      <p:bldP spid="31" grpId="0"/>
      <p:bldP spid="3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1518453" y="455343"/>
            <a:ext cx="4885993" cy="615563"/>
            <a:chOff x="1518453" y="442643"/>
            <a:chExt cx="4885993" cy="615563"/>
          </a:xfrm>
        </p:grpSpPr>
        <p:sp>
          <p:nvSpPr>
            <p:cNvPr id="6" name="文本框 5"/>
            <p:cNvSpPr txBox="1"/>
            <p:nvPr/>
          </p:nvSpPr>
          <p:spPr>
            <a:xfrm>
              <a:off x="1518453" y="442643"/>
              <a:ext cx="3676399" cy="461665"/>
            </a:xfrm>
            <a:prstGeom prst="rect">
              <a:avLst/>
            </a:prstGeom>
            <a:noFill/>
          </p:spPr>
          <p:txBody>
            <a:bodyPr wrap="square" rtlCol="0">
              <a:spAutoFit/>
              <a:scene3d>
                <a:camera prst="orthographicFront"/>
                <a:lightRig rig="threePt" dir="t"/>
              </a:scene3d>
              <a:sp3d contourW="12700"/>
            </a:bodyPr>
            <a:lstStyle/>
            <a:p>
              <a:r>
                <a:rPr lang="zh-CN" altLang="zh-CN" sz="2400" dirty="0"/>
                <a:t>软件质量保证计划</a:t>
              </a:r>
              <a:r>
                <a:rPr lang="en-US" altLang="zh-CN" sz="2400" dirty="0"/>
                <a:t>(SQAP)</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52441"/>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grpSp>
        <p:nvGrpSpPr>
          <p:cNvPr id="31" name="组合 30"/>
          <p:cNvGrpSpPr/>
          <p:nvPr/>
        </p:nvGrpSpPr>
        <p:grpSpPr>
          <a:xfrm>
            <a:off x="1080471" y="2255856"/>
            <a:ext cx="5015529" cy="1579252"/>
            <a:chOff x="1080471" y="2255856"/>
            <a:chExt cx="5015529" cy="1579252"/>
          </a:xfrm>
        </p:grpSpPr>
        <p:grpSp>
          <p:nvGrpSpPr>
            <p:cNvPr id="25" name="组合 24"/>
            <p:cNvGrpSpPr/>
            <p:nvPr/>
          </p:nvGrpSpPr>
          <p:grpSpPr>
            <a:xfrm>
              <a:off x="1080471" y="2438400"/>
              <a:ext cx="798285" cy="798285"/>
              <a:chOff x="2959100" y="1866900"/>
              <a:chExt cx="1536700" cy="1536700"/>
            </a:xfrm>
          </p:grpSpPr>
          <p:sp>
            <p:nvSpPr>
              <p:cNvPr id="26" name="椭圆 25"/>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椭圆 2"/>
              <p:cNvSpPr/>
              <p:nvPr/>
            </p:nvSpPr>
            <p:spPr>
              <a:xfrm>
                <a:off x="3420804" y="2269390"/>
                <a:ext cx="613291" cy="731720"/>
              </a:xfrm>
              <a:custGeom>
                <a:avLst/>
                <a:gdLst>
                  <a:gd name="connsiteX0" fmla="*/ 105284 w 507577"/>
                  <a:gd name="connsiteY0" fmla="*/ 315145 h 605592"/>
                  <a:gd name="connsiteX1" fmla="*/ 328130 w 507577"/>
                  <a:gd name="connsiteY1" fmla="*/ 315145 h 605592"/>
                  <a:gd name="connsiteX2" fmla="*/ 328130 w 507577"/>
                  <a:gd name="connsiteY2" fmla="*/ 339913 h 605592"/>
                  <a:gd name="connsiteX3" fmla="*/ 105284 w 507577"/>
                  <a:gd name="connsiteY3" fmla="*/ 339913 h 605592"/>
                  <a:gd name="connsiteX4" fmla="*/ 445650 w 507577"/>
                  <a:gd name="connsiteY4" fmla="*/ 296632 h 605592"/>
                  <a:gd name="connsiteX5" fmla="*/ 445650 w 507577"/>
                  <a:gd name="connsiteY5" fmla="*/ 346039 h 605592"/>
                  <a:gd name="connsiteX6" fmla="*/ 482788 w 507577"/>
                  <a:gd name="connsiteY6" fmla="*/ 346039 h 605592"/>
                  <a:gd name="connsiteX7" fmla="*/ 482788 w 507577"/>
                  <a:gd name="connsiteY7" fmla="*/ 296632 h 605592"/>
                  <a:gd name="connsiteX8" fmla="*/ 105284 w 507577"/>
                  <a:gd name="connsiteY8" fmla="*/ 265749 h 605592"/>
                  <a:gd name="connsiteX9" fmla="*/ 198148 w 507577"/>
                  <a:gd name="connsiteY9" fmla="*/ 265749 h 605592"/>
                  <a:gd name="connsiteX10" fmla="*/ 198148 w 507577"/>
                  <a:gd name="connsiteY10" fmla="*/ 290447 h 605592"/>
                  <a:gd name="connsiteX11" fmla="*/ 105284 w 507577"/>
                  <a:gd name="connsiteY11" fmla="*/ 290447 h 605592"/>
                  <a:gd name="connsiteX12" fmla="*/ 451901 w 507577"/>
                  <a:gd name="connsiteY12" fmla="*/ 234771 h 605592"/>
                  <a:gd name="connsiteX13" fmla="*/ 476669 w 507577"/>
                  <a:gd name="connsiteY13" fmla="*/ 234771 h 605592"/>
                  <a:gd name="connsiteX14" fmla="*/ 476669 w 507577"/>
                  <a:gd name="connsiteY14" fmla="*/ 259539 h 605592"/>
                  <a:gd name="connsiteX15" fmla="*/ 451901 w 507577"/>
                  <a:gd name="connsiteY15" fmla="*/ 259539 h 605592"/>
                  <a:gd name="connsiteX16" fmla="*/ 445650 w 507577"/>
                  <a:gd name="connsiteY16" fmla="*/ 222474 h 605592"/>
                  <a:gd name="connsiteX17" fmla="*/ 445650 w 507577"/>
                  <a:gd name="connsiteY17" fmla="*/ 271881 h 605592"/>
                  <a:gd name="connsiteX18" fmla="*/ 482788 w 507577"/>
                  <a:gd name="connsiteY18" fmla="*/ 271881 h 605592"/>
                  <a:gd name="connsiteX19" fmla="*/ 482788 w 507577"/>
                  <a:gd name="connsiteY19" fmla="*/ 222474 h 605592"/>
                  <a:gd name="connsiteX20" fmla="*/ 445650 w 507577"/>
                  <a:gd name="connsiteY20" fmla="*/ 148316 h 605592"/>
                  <a:gd name="connsiteX21" fmla="*/ 445650 w 507577"/>
                  <a:gd name="connsiteY21" fmla="*/ 197724 h 605592"/>
                  <a:gd name="connsiteX22" fmla="*/ 482788 w 507577"/>
                  <a:gd name="connsiteY22" fmla="*/ 197724 h 605592"/>
                  <a:gd name="connsiteX23" fmla="*/ 482788 w 507577"/>
                  <a:gd name="connsiteY23" fmla="*/ 148316 h 605592"/>
                  <a:gd name="connsiteX24" fmla="*/ 451901 w 507577"/>
                  <a:gd name="connsiteY24" fmla="*/ 86513 h 605592"/>
                  <a:gd name="connsiteX25" fmla="*/ 476669 w 507577"/>
                  <a:gd name="connsiteY25" fmla="*/ 86513 h 605592"/>
                  <a:gd name="connsiteX26" fmla="*/ 476669 w 507577"/>
                  <a:gd name="connsiteY26" fmla="*/ 111211 h 605592"/>
                  <a:gd name="connsiteX27" fmla="*/ 451901 w 507577"/>
                  <a:gd name="connsiteY27" fmla="*/ 111211 h 605592"/>
                  <a:gd name="connsiteX28" fmla="*/ 129981 w 507577"/>
                  <a:gd name="connsiteY28" fmla="*/ 80361 h 605592"/>
                  <a:gd name="connsiteX29" fmla="*/ 129981 w 507577"/>
                  <a:gd name="connsiteY29" fmla="*/ 160651 h 605592"/>
                  <a:gd name="connsiteX30" fmla="*/ 346680 w 507577"/>
                  <a:gd name="connsiteY30" fmla="*/ 160651 h 605592"/>
                  <a:gd name="connsiteX31" fmla="*/ 346680 w 507577"/>
                  <a:gd name="connsiteY31" fmla="*/ 185406 h 605592"/>
                  <a:gd name="connsiteX32" fmla="*/ 129981 w 507577"/>
                  <a:gd name="connsiteY32" fmla="*/ 185406 h 605592"/>
                  <a:gd name="connsiteX33" fmla="*/ 129981 w 507577"/>
                  <a:gd name="connsiteY33" fmla="*/ 203948 h 605592"/>
                  <a:gd name="connsiteX34" fmla="*/ 365248 w 507577"/>
                  <a:gd name="connsiteY34" fmla="*/ 203948 h 605592"/>
                  <a:gd name="connsiteX35" fmla="*/ 365248 w 507577"/>
                  <a:gd name="connsiteY35" fmla="*/ 80361 h 605592"/>
                  <a:gd name="connsiteX36" fmla="*/ 445650 w 507577"/>
                  <a:gd name="connsiteY36" fmla="*/ 74158 h 605592"/>
                  <a:gd name="connsiteX37" fmla="*/ 445650 w 507577"/>
                  <a:gd name="connsiteY37" fmla="*/ 123566 h 605592"/>
                  <a:gd name="connsiteX38" fmla="*/ 482788 w 507577"/>
                  <a:gd name="connsiteY38" fmla="*/ 123566 h 605592"/>
                  <a:gd name="connsiteX39" fmla="*/ 482788 w 507577"/>
                  <a:gd name="connsiteY39" fmla="*/ 74158 h 605592"/>
                  <a:gd name="connsiteX40" fmla="*/ 117632 w 507577"/>
                  <a:gd name="connsiteY40" fmla="*/ 55606 h 605592"/>
                  <a:gd name="connsiteX41" fmla="*/ 377597 w 507577"/>
                  <a:gd name="connsiteY41" fmla="*/ 55606 h 605592"/>
                  <a:gd name="connsiteX42" fmla="*/ 389945 w 507577"/>
                  <a:gd name="connsiteY42" fmla="*/ 67937 h 605592"/>
                  <a:gd name="connsiteX43" fmla="*/ 389945 w 507577"/>
                  <a:gd name="connsiteY43" fmla="*/ 216279 h 605592"/>
                  <a:gd name="connsiteX44" fmla="*/ 377597 w 507577"/>
                  <a:gd name="connsiteY44" fmla="*/ 228703 h 605592"/>
                  <a:gd name="connsiteX45" fmla="*/ 117632 w 507577"/>
                  <a:gd name="connsiteY45" fmla="*/ 228703 h 605592"/>
                  <a:gd name="connsiteX46" fmla="*/ 105284 w 507577"/>
                  <a:gd name="connsiteY46" fmla="*/ 216279 h 605592"/>
                  <a:gd name="connsiteX47" fmla="*/ 105284 w 507577"/>
                  <a:gd name="connsiteY47" fmla="*/ 67937 h 605592"/>
                  <a:gd name="connsiteX48" fmla="*/ 117632 w 507577"/>
                  <a:gd name="connsiteY48" fmla="*/ 55606 h 605592"/>
                  <a:gd name="connsiteX49" fmla="*/ 24789 w 507577"/>
                  <a:gd name="connsiteY49" fmla="*/ 24750 h 605592"/>
                  <a:gd name="connsiteX50" fmla="*/ 24789 w 507577"/>
                  <a:gd name="connsiteY50" fmla="*/ 580935 h 605592"/>
                  <a:gd name="connsiteX51" fmla="*/ 408513 w 507577"/>
                  <a:gd name="connsiteY51" fmla="*/ 580935 h 605592"/>
                  <a:gd name="connsiteX52" fmla="*/ 420954 w 507577"/>
                  <a:gd name="connsiteY52" fmla="*/ 568513 h 605592"/>
                  <a:gd name="connsiteX53" fmla="*/ 420954 w 507577"/>
                  <a:gd name="connsiteY53" fmla="*/ 37079 h 605592"/>
                  <a:gd name="connsiteX54" fmla="*/ 408513 w 507577"/>
                  <a:gd name="connsiteY54" fmla="*/ 24750 h 605592"/>
                  <a:gd name="connsiteX55" fmla="*/ 74275 w 507577"/>
                  <a:gd name="connsiteY55" fmla="*/ 24750 h 605592"/>
                  <a:gd name="connsiteX56" fmla="*/ 74275 w 507577"/>
                  <a:gd name="connsiteY56" fmla="*/ 531434 h 605592"/>
                  <a:gd name="connsiteX57" fmla="*/ 49579 w 507577"/>
                  <a:gd name="connsiteY57" fmla="*/ 531434 h 605592"/>
                  <a:gd name="connsiteX58" fmla="*/ 49579 w 507577"/>
                  <a:gd name="connsiteY58" fmla="*/ 24750 h 605592"/>
                  <a:gd name="connsiteX59" fmla="*/ 12441 w 507577"/>
                  <a:gd name="connsiteY59" fmla="*/ 0 h 605592"/>
                  <a:gd name="connsiteX60" fmla="*/ 408513 w 507577"/>
                  <a:gd name="connsiteY60" fmla="*/ 0 h 605592"/>
                  <a:gd name="connsiteX61" fmla="*/ 445650 w 507577"/>
                  <a:gd name="connsiteY61" fmla="*/ 37079 h 605592"/>
                  <a:gd name="connsiteX62" fmla="*/ 445650 w 507577"/>
                  <a:gd name="connsiteY62" fmla="*/ 49408 h 605592"/>
                  <a:gd name="connsiteX63" fmla="*/ 495229 w 507577"/>
                  <a:gd name="connsiteY63" fmla="*/ 49408 h 605592"/>
                  <a:gd name="connsiteX64" fmla="*/ 507577 w 507577"/>
                  <a:gd name="connsiteY64" fmla="*/ 61829 h 605592"/>
                  <a:gd name="connsiteX65" fmla="*/ 507577 w 507577"/>
                  <a:gd name="connsiteY65" fmla="*/ 358461 h 605592"/>
                  <a:gd name="connsiteX66" fmla="*/ 495229 w 507577"/>
                  <a:gd name="connsiteY66" fmla="*/ 370790 h 605592"/>
                  <a:gd name="connsiteX67" fmla="*/ 445650 w 507577"/>
                  <a:gd name="connsiteY67" fmla="*/ 370790 h 605592"/>
                  <a:gd name="connsiteX68" fmla="*/ 445650 w 507577"/>
                  <a:gd name="connsiteY68" fmla="*/ 568513 h 605592"/>
                  <a:gd name="connsiteX69" fmla="*/ 408513 w 507577"/>
                  <a:gd name="connsiteY69" fmla="*/ 605592 h 605592"/>
                  <a:gd name="connsiteX70" fmla="*/ 12441 w 507577"/>
                  <a:gd name="connsiteY70" fmla="*/ 605592 h 605592"/>
                  <a:gd name="connsiteX71" fmla="*/ 0 w 507577"/>
                  <a:gd name="connsiteY71" fmla="*/ 593263 h 605592"/>
                  <a:gd name="connsiteX72" fmla="*/ 0 w 507577"/>
                  <a:gd name="connsiteY72" fmla="*/ 12329 h 605592"/>
                  <a:gd name="connsiteX73" fmla="*/ 12441 w 507577"/>
                  <a:gd name="connsiteY73"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07577" h="605592">
                    <a:moveTo>
                      <a:pt x="105284" y="315145"/>
                    </a:moveTo>
                    <a:lnTo>
                      <a:pt x="328130" y="315145"/>
                    </a:lnTo>
                    <a:lnTo>
                      <a:pt x="328130" y="339913"/>
                    </a:lnTo>
                    <a:lnTo>
                      <a:pt x="105284" y="339913"/>
                    </a:lnTo>
                    <a:close/>
                    <a:moveTo>
                      <a:pt x="445650" y="296632"/>
                    </a:moveTo>
                    <a:lnTo>
                      <a:pt x="445650" y="346039"/>
                    </a:lnTo>
                    <a:lnTo>
                      <a:pt x="482788" y="346039"/>
                    </a:lnTo>
                    <a:lnTo>
                      <a:pt x="482788" y="296632"/>
                    </a:lnTo>
                    <a:close/>
                    <a:moveTo>
                      <a:pt x="105284" y="265749"/>
                    </a:moveTo>
                    <a:lnTo>
                      <a:pt x="198148" y="265749"/>
                    </a:lnTo>
                    <a:lnTo>
                      <a:pt x="198148" y="290447"/>
                    </a:lnTo>
                    <a:lnTo>
                      <a:pt x="105284" y="290447"/>
                    </a:lnTo>
                    <a:close/>
                    <a:moveTo>
                      <a:pt x="451901" y="234771"/>
                    </a:moveTo>
                    <a:lnTo>
                      <a:pt x="476669" y="234771"/>
                    </a:lnTo>
                    <a:lnTo>
                      <a:pt x="476669" y="259539"/>
                    </a:lnTo>
                    <a:lnTo>
                      <a:pt x="451901" y="259539"/>
                    </a:lnTo>
                    <a:close/>
                    <a:moveTo>
                      <a:pt x="445650" y="222474"/>
                    </a:moveTo>
                    <a:lnTo>
                      <a:pt x="445650" y="271881"/>
                    </a:lnTo>
                    <a:lnTo>
                      <a:pt x="482788" y="271881"/>
                    </a:lnTo>
                    <a:lnTo>
                      <a:pt x="482788" y="222474"/>
                    </a:lnTo>
                    <a:close/>
                    <a:moveTo>
                      <a:pt x="445650" y="148316"/>
                    </a:moveTo>
                    <a:lnTo>
                      <a:pt x="445650" y="197724"/>
                    </a:lnTo>
                    <a:lnTo>
                      <a:pt x="482788" y="197724"/>
                    </a:lnTo>
                    <a:lnTo>
                      <a:pt x="482788" y="148316"/>
                    </a:lnTo>
                    <a:close/>
                    <a:moveTo>
                      <a:pt x="451901" y="86513"/>
                    </a:moveTo>
                    <a:lnTo>
                      <a:pt x="476669" y="86513"/>
                    </a:lnTo>
                    <a:lnTo>
                      <a:pt x="476669" y="111211"/>
                    </a:lnTo>
                    <a:lnTo>
                      <a:pt x="451901" y="111211"/>
                    </a:lnTo>
                    <a:close/>
                    <a:moveTo>
                      <a:pt x="129981" y="80361"/>
                    </a:moveTo>
                    <a:lnTo>
                      <a:pt x="129981" y="160651"/>
                    </a:lnTo>
                    <a:lnTo>
                      <a:pt x="346680" y="160651"/>
                    </a:lnTo>
                    <a:lnTo>
                      <a:pt x="346680" y="185406"/>
                    </a:lnTo>
                    <a:lnTo>
                      <a:pt x="129981" y="185406"/>
                    </a:lnTo>
                    <a:lnTo>
                      <a:pt x="129981" y="203948"/>
                    </a:lnTo>
                    <a:lnTo>
                      <a:pt x="365248" y="203948"/>
                    </a:lnTo>
                    <a:lnTo>
                      <a:pt x="365248" y="80361"/>
                    </a:lnTo>
                    <a:close/>
                    <a:moveTo>
                      <a:pt x="445650" y="74158"/>
                    </a:moveTo>
                    <a:lnTo>
                      <a:pt x="445650" y="123566"/>
                    </a:lnTo>
                    <a:lnTo>
                      <a:pt x="482788" y="123566"/>
                    </a:lnTo>
                    <a:lnTo>
                      <a:pt x="482788" y="74158"/>
                    </a:lnTo>
                    <a:close/>
                    <a:moveTo>
                      <a:pt x="117632" y="55606"/>
                    </a:moveTo>
                    <a:lnTo>
                      <a:pt x="377597" y="55606"/>
                    </a:lnTo>
                    <a:cubicBezTo>
                      <a:pt x="384467" y="55606"/>
                      <a:pt x="389945" y="61169"/>
                      <a:pt x="389945" y="67937"/>
                    </a:cubicBezTo>
                    <a:lnTo>
                      <a:pt x="389945" y="216279"/>
                    </a:lnTo>
                    <a:cubicBezTo>
                      <a:pt x="389945" y="223140"/>
                      <a:pt x="384467" y="228703"/>
                      <a:pt x="377597" y="228703"/>
                    </a:cubicBezTo>
                    <a:lnTo>
                      <a:pt x="117632" y="228703"/>
                    </a:lnTo>
                    <a:cubicBezTo>
                      <a:pt x="110762" y="228703"/>
                      <a:pt x="105284" y="223140"/>
                      <a:pt x="105284" y="216279"/>
                    </a:cubicBezTo>
                    <a:lnTo>
                      <a:pt x="105284" y="67937"/>
                    </a:lnTo>
                    <a:cubicBezTo>
                      <a:pt x="105284" y="61169"/>
                      <a:pt x="110762" y="55606"/>
                      <a:pt x="117632" y="55606"/>
                    </a:cubicBezTo>
                    <a:close/>
                    <a:moveTo>
                      <a:pt x="24789" y="24750"/>
                    </a:moveTo>
                    <a:lnTo>
                      <a:pt x="24789" y="580935"/>
                    </a:lnTo>
                    <a:lnTo>
                      <a:pt x="408513" y="580935"/>
                    </a:lnTo>
                    <a:cubicBezTo>
                      <a:pt x="415383" y="580935"/>
                      <a:pt x="420954" y="575373"/>
                      <a:pt x="420954" y="568513"/>
                    </a:cubicBezTo>
                    <a:lnTo>
                      <a:pt x="420954" y="37079"/>
                    </a:lnTo>
                    <a:cubicBezTo>
                      <a:pt x="420954" y="30219"/>
                      <a:pt x="415383" y="24750"/>
                      <a:pt x="408513" y="24750"/>
                    </a:cubicBezTo>
                    <a:lnTo>
                      <a:pt x="74275" y="24750"/>
                    </a:lnTo>
                    <a:lnTo>
                      <a:pt x="74275" y="531434"/>
                    </a:lnTo>
                    <a:lnTo>
                      <a:pt x="49579" y="531434"/>
                    </a:lnTo>
                    <a:lnTo>
                      <a:pt x="49579" y="24750"/>
                    </a:lnTo>
                    <a:close/>
                    <a:moveTo>
                      <a:pt x="12441" y="0"/>
                    </a:moveTo>
                    <a:lnTo>
                      <a:pt x="408513" y="0"/>
                    </a:lnTo>
                    <a:cubicBezTo>
                      <a:pt x="429031" y="0"/>
                      <a:pt x="445650" y="16593"/>
                      <a:pt x="445650" y="37079"/>
                    </a:cubicBezTo>
                    <a:lnTo>
                      <a:pt x="445650" y="49408"/>
                    </a:lnTo>
                    <a:lnTo>
                      <a:pt x="495229" y="49408"/>
                    </a:lnTo>
                    <a:cubicBezTo>
                      <a:pt x="502006" y="49408"/>
                      <a:pt x="507577" y="54970"/>
                      <a:pt x="507577" y="61829"/>
                    </a:cubicBezTo>
                    <a:lnTo>
                      <a:pt x="507577" y="358461"/>
                    </a:lnTo>
                    <a:cubicBezTo>
                      <a:pt x="507577" y="365228"/>
                      <a:pt x="502006" y="370790"/>
                      <a:pt x="495229" y="370790"/>
                    </a:cubicBezTo>
                    <a:lnTo>
                      <a:pt x="445650" y="370790"/>
                    </a:lnTo>
                    <a:lnTo>
                      <a:pt x="445650" y="568513"/>
                    </a:lnTo>
                    <a:cubicBezTo>
                      <a:pt x="445650" y="588999"/>
                      <a:pt x="429031" y="605592"/>
                      <a:pt x="408513" y="605592"/>
                    </a:cubicBezTo>
                    <a:lnTo>
                      <a:pt x="12441" y="605592"/>
                    </a:lnTo>
                    <a:cubicBezTo>
                      <a:pt x="5571" y="605592"/>
                      <a:pt x="0" y="600123"/>
                      <a:pt x="0" y="593263"/>
                    </a:cubicBezTo>
                    <a:lnTo>
                      <a:pt x="0" y="12329"/>
                    </a:lnTo>
                    <a:cubicBezTo>
                      <a:pt x="0" y="5562"/>
                      <a:pt x="5571" y="0"/>
                      <a:pt x="12441"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5" name="组合 14"/>
            <p:cNvGrpSpPr/>
            <p:nvPr/>
          </p:nvGrpSpPr>
          <p:grpSpPr>
            <a:xfrm>
              <a:off x="1982882" y="2255856"/>
              <a:ext cx="4113118" cy="1579252"/>
              <a:chOff x="7727479" y="3364051"/>
              <a:chExt cx="4113118" cy="1579252"/>
            </a:xfrm>
          </p:grpSpPr>
          <p:sp>
            <p:nvSpPr>
              <p:cNvPr id="16" name="矩形 15"/>
              <p:cNvSpPr/>
              <p:nvPr/>
            </p:nvSpPr>
            <p:spPr>
              <a:xfrm>
                <a:off x="7727479" y="3666863"/>
                <a:ext cx="4113118" cy="127644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solidFill>
                      <a:schemeClr val="tx1">
                        <a:lumMod val="75000"/>
                        <a:lumOff val="25000"/>
                      </a:schemeClr>
                    </a:solidFill>
                    <a:latin typeface="+mn-ea"/>
                  </a:rPr>
                  <a:t>通过建立一套有计划，有系统的方法，来向管理层保证拟定出的标准、步骤、实践和方法能够正确地被所有项目所采用。目的是使软件过程对于管理人员来说是可见的。它通过对软件产品和活动进行评审和审计来验证软件是合乎标准的。软件质量保证组在项目开始时就一起参与建立计划、标准和过程。这些将使软件项目满足机构方针的要求。</a:t>
                </a:r>
              </a:p>
            </p:txBody>
          </p:sp>
          <p:sp>
            <p:nvSpPr>
              <p:cNvPr id="17" name="矩形 16"/>
              <p:cNvSpPr/>
              <p:nvPr/>
            </p:nvSpPr>
            <p:spPr>
              <a:xfrm>
                <a:off x="7727480" y="3364051"/>
                <a:ext cx="2050552" cy="348557"/>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dirty="0"/>
                  <a:t>软件质量保证</a:t>
                </a:r>
                <a:endParaRPr lang="zh-CN" altLang="en-US" sz="1600" b="1" dirty="0">
                  <a:latin typeface="+mn-ea"/>
                </a:endParaRPr>
              </a:p>
            </p:txBody>
          </p:sp>
        </p:grpSp>
      </p:grpSp>
      <p:grpSp>
        <p:nvGrpSpPr>
          <p:cNvPr id="32" name="组合 31"/>
          <p:cNvGrpSpPr/>
          <p:nvPr/>
        </p:nvGrpSpPr>
        <p:grpSpPr>
          <a:xfrm>
            <a:off x="1080471" y="4424665"/>
            <a:ext cx="5015529" cy="880305"/>
            <a:chOff x="1080471" y="4424665"/>
            <a:chExt cx="5015529" cy="880305"/>
          </a:xfrm>
        </p:grpSpPr>
        <p:grpSp>
          <p:nvGrpSpPr>
            <p:cNvPr id="28" name="组合 27"/>
            <p:cNvGrpSpPr/>
            <p:nvPr/>
          </p:nvGrpSpPr>
          <p:grpSpPr>
            <a:xfrm>
              <a:off x="1080471" y="4506685"/>
              <a:ext cx="798285" cy="798285"/>
              <a:chOff x="2959100" y="1866900"/>
              <a:chExt cx="1536700" cy="1536700"/>
            </a:xfrm>
          </p:grpSpPr>
          <p:sp>
            <p:nvSpPr>
              <p:cNvPr id="29" name="椭圆 2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0" name="椭圆 2"/>
              <p:cNvSpPr/>
              <p:nvPr/>
            </p:nvSpPr>
            <p:spPr>
              <a:xfrm>
                <a:off x="3361590" y="2269986"/>
                <a:ext cx="731720" cy="730528"/>
              </a:xfrm>
              <a:custGeom>
                <a:avLst/>
                <a:gdLst>
                  <a:gd name="connsiteX0" fmla="*/ 521716 w 606580"/>
                  <a:gd name="connsiteY0" fmla="*/ 473869 h 605592"/>
                  <a:gd name="connsiteX1" fmla="*/ 474642 w 606580"/>
                  <a:gd name="connsiteY1" fmla="*/ 520867 h 605592"/>
                  <a:gd name="connsiteX2" fmla="*/ 521716 w 606580"/>
                  <a:gd name="connsiteY2" fmla="*/ 567772 h 605592"/>
                  <a:gd name="connsiteX3" fmla="*/ 568698 w 606580"/>
                  <a:gd name="connsiteY3" fmla="*/ 520867 h 605592"/>
                  <a:gd name="connsiteX4" fmla="*/ 521716 w 606580"/>
                  <a:gd name="connsiteY4" fmla="*/ 473869 h 605592"/>
                  <a:gd name="connsiteX5" fmla="*/ 60630 w 606580"/>
                  <a:gd name="connsiteY5" fmla="*/ 401194 h 605592"/>
                  <a:gd name="connsiteX6" fmla="*/ 37882 w 606580"/>
                  <a:gd name="connsiteY6" fmla="*/ 423905 h 605592"/>
                  <a:gd name="connsiteX7" fmla="*/ 60630 w 606580"/>
                  <a:gd name="connsiteY7" fmla="*/ 446616 h 605592"/>
                  <a:gd name="connsiteX8" fmla="*/ 83378 w 606580"/>
                  <a:gd name="connsiteY8" fmla="*/ 423905 h 605592"/>
                  <a:gd name="connsiteX9" fmla="*/ 60630 w 606580"/>
                  <a:gd name="connsiteY9" fmla="*/ 401194 h 605592"/>
                  <a:gd name="connsiteX10" fmla="*/ 242639 w 606580"/>
                  <a:gd name="connsiteY10" fmla="*/ 218047 h 605592"/>
                  <a:gd name="connsiteX11" fmla="*/ 291153 w 606580"/>
                  <a:gd name="connsiteY11" fmla="*/ 266490 h 605592"/>
                  <a:gd name="connsiteX12" fmla="*/ 242639 w 606580"/>
                  <a:gd name="connsiteY12" fmla="*/ 314933 h 605592"/>
                  <a:gd name="connsiteX13" fmla="*/ 194125 w 606580"/>
                  <a:gd name="connsiteY13" fmla="*/ 266490 h 605592"/>
                  <a:gd name="connsiteX14" fmla="*/ 242639 w 606580"/>
                  <a:gd name="connsiteY14" fmla="*/ 218047 h 605592"/>
                  <a:gd name="connsiteX15" fmla="*/ 242613 w 606580"/>
                  <a:gd name="connsiteY15" fmla="*/ 183170 h 605592"/>
                  <a:gd name="connsiteX16" fmla="*/ 159235 w 606580"/>
                  <a:gd name="connsiteY16" fmla="*/ 266505 h 605592"/>
                  <a:gd name="connsiteX17" fmla="*/ 242613 w 606580"/>
                  <a:gd name="connsiteY17" fmla="*/ 349747 h 605592"/>
                  <a:gd name="connsiteX18" fmla="*/ 326084 w 606580"/>
                  <a:gd name="connsiteY18" fmla="*/ 266505 h 605592"/>
                  <a:gd name="connsiteX19" fmla="*/ 242613 w 606580"/>
                  <a:gd name="connsiteY19" fmla="*/ 183170 h 605592"/>
                  <a:gd name="connsiteX20" fmla="*/ 448923 w 606580"/>
                  <a:gd name="connsiteY20" fmla="*/ 37821 h 605592"/>
                  <a:gd name="connsiteX21" fmla="*/ 426175 w 606580"/>
                  <a:gd name="connsiteY21" fmla="*/ 60532 h 605592"/>
                  <a:gd name="connsiteX22" fmla="*/ 448923 w 606580"/>
                  <a:gd name="connsiteY22" fmla="*/ 83242 h 605592"/>
                  <a:gd name="connsiteX23" fmla="*/ 471671 w 606580"/>
                  <a:gd name="connsiteY23" fmla="*/ 60532 h 605592"/>
                  <a:gd name="connsiteX24" fmla="*/ 448923 w 606580"/>
                  <a:gd name="connsiteY24" fmla="*/ 37821 h 605592"/>
                  <a:gd name="connsiteX25" fmla="*/ 448923 w 606580"/>
                  <a:gd name="connsiteY25" fmla="*/ 0 h 605592"/>
                  <a:gd name="connsiteX26" fmla="*/ 509553 w 606580"/>
                  <a:gd name="connsiteY26" fmla="*/ 60532 h 605592"/>
                  <a:gd name="connsiteX27" fmla="*/ 448923 w 606580"/>
                  <a:gd name="connsiteY27" fmla="*/ 121156 h 605592"/>
                  <a:gd name="connsiteX28" fmla="*/ 424132 w 606580"/>
                  <a:gd name="connsiteY28" fmla="*/ 115779 h 605592"/>
                  <a:gd name="connsiteX29" fmla="*/ 338340 w 606580"/>
                  <a:gd name="connsiteY29" fmla="*/ 192255 h 605592"/>
                  <a:gd name="connsiteX30" fmla="*/ 363967 w 606580"/>
                  <a:gd name="connsiteY30" fmla="*/ 266505 h 605592"/>
                  <a:gd name="connsiteX31" fmla="*/ 340662 w 606580"/>
                  <a:gd name="connsiteY31" fmla="*/ 337604 h 605592"/>
                  <a:gd name="connsiteX32" fmla="*/ 463036 w 606580"/>
                  <a:gd name="connsiteY32" fmla="*/ 459779 h 605592"/>
                  <a:gd name="connsiteX33" fmla="*/ 521716 w 606580"/>
                  <a:gd name="connsiteY33" fmla="*/ 436049 h 605592"/>
                  <a:gd name="connsiteX34" fmla="*/ 606580 w 606580"/>
                  <a:gd name="connsiteY34" fmla="*/ 520867 h 605592"/>
                  <a:gd name="connsiteX35" fmla="*/ 521624 w 606580"/>
                  <a:gd name="connsiteY35" fmla="*/ 605592 h 605592"/>
                  <a:gd name="connsiteX36" fmla="*/ 436760 w 606580"/>
                  <a:gd name="connsiteY36" fmla="*/ 520867 h 605592"/>
                  <a:gd name="connsiteX37" fmla="*/ 442052 w 606580"/>
                  <a:gd name="connsiteY37" fmla="*/ 492316 h 605592"/>
                  <a:gd name="connsiteX38" fmla="*/ 313921 w 606580"/>
                  <a:gd name="connsiteY38" fmla="*/ 364394 h 605592"/>
                  <a:gd name="connsiteX39" fmla="*/ 242613 w 606580"/>
                  <a:gd name="connsiteY39" fmla="*/ 387568 h 605592"/>
                  <a:gd name="connsiteX40" fmla="*/ 162764 w 606580"/>
                  <a:gd name="connsiteY40" fmla="*/ 357534 h 605592"/>
                  <a:gd name="connsiteX41" fmla="*/ 114947 w 606580"/>
                  <a:gd name="connsiteY41" fmla="*/ 397394 h 605592"/>
                  <a:gd name="connsiteX42" fmla="*/ 121353 w 606580"/>
                  <a:gd name="connsiteY42" fmla="*/ 423905 h 605592"/>
                  <a:gd name="connsiteX43" fmla="*/ 60630 w 606580"/>
                  <a:gd name="connsiteY43" fmla="*/ 484529 h 605592"/>
                  <a:gd name="connsiteX44" fmla="*/ 0 w 606580"/>
                  <a:gd name="connsiteY44" fmla="*/ 423905 h 605592"/>
                  <a:gd name="connsiteX45" fmla="*/ 60630 w 606580"/>
                  <a:gd name="connsiteY45" fmla="*/ 363374 h 605592"/>
                  <a:gd name="connsiteX46" fmla="*/ 88299 w 606580"/>
                  <a:gd name="connsiteY46" fmla="*/ 370326 h 605592"/>
                  <a:gd name="connsiteX47" fmla="*/ 138530 w 606580"/>
                  <a:gd name="connsiteY47" fmla="*/ 328427 h 605592"/>
                  <a:gd name="connsiteX48" fmla="*/ 121353 w 606580"/>
                  <a:gd name="connsiteY48" fmla="*/ 266505 h 605592"/>
                  <a:gd name="connsiteX49" fmla="*/ 151715 w 606580"/>
                  <a:gd name="connsiteY49" fmla="*/ 186507 h 605592"/>
                  <a:gd name="connsiteX50" fmla="*/ 90620 w 606580"/>
                  <a:gd name="connsiteY50" fmla="*/ 127830 h 605592"/>
                  <a:gd name="connsiteX51" fmla="*/ 81057 w 606580"/>
                  <a:gd name="connsiteY51" fmla="*/ 129313 h 605592"/>
                  <a:gd name="connsiteX52" fmla="*/ 44660 w 606580"/>
                  <a:gd name="connsiteY52" fmla="*/ 92976 h 605592"/>
                  <a:gd name="connsiteX53" fmla="*/ 81057 w 606580"/>
                  <a:gd name="connsiteY53" fmla="*/ 56638 h 605592"/>
                  <a:gd name="connsiteX54" fmla="*/ 117454 w 606580"/>
                  <a:gd name="connsiteY54" fmla="*/ 92976 h 605592"/>
                  <a:gd name="connsiteX55" fmla="*/ 116618 w 606580"/>
                  <a:gd name="connsiteY55" fmla="*/ 100299 h 605592"/>
                  <a:gd name="connsiteX56" fmla="*/ 181148 w 606580"/>
                  <a:gd name="connsiteY56" fmla="*/ 162221 h 605592"/>
                  <a:gd name="connsiteX57" fmla="*/ 242613 w 606580"/>
                  <a:gd name="connsiteY57" fmla="*/ 145350 h 605592"/>
                  <a:gd name="connsiteX58" fmla="*/ 310579 w 606580"/>
                  <a:gd name="connsiteY58" fmla="*/ 166114 h 605592"/>
                  <a:gd name="connsiteX59" fmla="*/ 396092 w 606580"/>
                  <a:gd name="connsiteY59" fmla="*/ 89917 h 605592"/>
                  <a:gd name="connsiteX60" fmla="*/ 388200 w 606580"/>
                  <a:gd name="connsiteY60" fmla="*/ 60532 h 605592"/>
                  <a:gd name="connsiteX61" fmla="*/ 448923 w 606580"/>
                  <a:gd name="connsiteY6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06580" h="605592">
                    <a:moveTo>
                      <a:pt x="521716" y="473869"/>
                    </a:moveTo>
                    <a:cubicBezTo>
                      <a:pt x="495812" y="473869"/>
                      <a:pt x="474642" y="494911"/>
                      <a:pt x="474642" y="520867"/>
                    </a:cubicBezTo>
                    <a:cubicBezTo>
                      <a:pt x="474642" y="546729"/>
                      <a:pt x="495812" y="567772"/>
                      <a:pt x="521716" y="567772"/>
                    </a:cubicBezTo>
                    <a:cubicBezTo>
                      <a:pt x="547621" y="567772"/>
                      <a:pt x="568698" y="546729"/>
                      <a:pt x="568698" y="520867"/>
                    </a:cubicBezTo>
                    <a:cubicBezTo>
                      <a:pt x="568698" y="495004"/>
                      <a:pt x="547621" y="473869"/>
                      <a:pt x="521716" y="473869"/>
                    </a:cubicBezTo>
                    <a:close/>
                    <a:moveTo>
                      <a:pt x="60630" y="401194"/>
                    </a:moveTo>
                    <a:cubicBezTo>
                      <a:pt x="48096" y="401194"/>
                      <a:pt x="37882" y="411391"/>
                      <a:pt x="37882" y="423905"/>
                    </a:cubicBezTo>
                    <a:cubicBezTo>
                      <a:pt x="37882" y="436512"/>
                      <a:pt x="48096" y="446616"/>
                      <a:pt x="60630" y="446616"/>
                    </a:cubicBezTo>
                    <a:cubicBezTo>
                      <a:pt x="73165" y="446616"/>
                      <a:pt x="83378" y="436512"/>
                      <a:pt x="83378" y="423905"/>
                    </a:cubicBezTo>
                    <a:cubicBezTo>
                      <a:pt x="83378" y="411391"/>
                      <a:pt x="73165" y="401194"/>
                      <a:pt x="60630" y="401194"/>
                    </a:cubicBezTo>
                    <a:close/>
                    <a:moveTo>
                      <a:pt x="242639" y="218047"/>
                    </a:moveTo>
                    <a:cubicBezTo>
                      <a:pt x="269433" y="218047"/>
                      <a:pt x="291153" y="239736"/>
                      <a:pt x="291153" y="266490"/>
                    </a:cubicBezTo>
                    <a:cubicBezTo>
                      <a:pt x="291153" y="293244"/>
                      <a:pt x="269433" y="314933"/>
                      <a:pt x="242639" y="314933"/>
                    </a:cubicBezTo>
                    <a:cubicBezTo>
                      <a:pt x="215845" y="314933"/>
                      <a:pt x="194125" y="293244"/>
                      <a:pt x="194125" y="266490"/>
                    </a:cubicBezTo>
                    <a:cubicBezTo>
                      <a:pt x="194125" y="239736"/>
                      <a:pt x="215845" y="218047"/>
                      <a:pt x="242639" y="218047"/>
                    </a:cubicBezTo>
                    <a:close/>
                    <a:moveTo>
                      <a:pt x="242613" y="183170"/>
                    </a:moveTo>
                    <a:cubicBezTo>
                      <a:pt x="196653" y="183170"/>
                      <a:pt x="159235" y="220527"/>
                      <a:pt x="159235" y="266505"/>
                    </a:cubicBezTo>
                    <a:cubicBezTo>
                      <a:pt x="159235" y="312390"/>
                      <a:pt x="196653" y="349747"/>
                      <a:pt x="242613" y="349747"/>
                    </a:cubicBezTo>
                    <a:cubicBezTo>
                      <a:pt x="288666" y="349747"/>
                      <a:pt x="326084" y="312390"/>
                      <a:pt x="326084" y="266505"/>
                    </a:cubicBezTo>
                    <a:cubicBezTo>
                      <a:pt x="326084" y="220527"/>
                      <a:pt x="288666" y="183170"/>
                      <a:pt x="242613" y="183170"/>
                    </a:cubicBezTo>
                    <a:close/>
                    <a:moveTo>
                      <a:pt x="448923" y="37821"/>
                    </a:moveTo>
                    <a:cubicBezTo>
                      <a:pt x="436389" y="37821"/>
                      <a:pt x="426175" y="48017"/>
                      <a:pt x="426175" y="60532"/>
                    </a:cubicBezTo>
                    <a:cubicBezTo>
                      <a:pt x="426175" y="73138"/>
                      <a:pt x="436389" y="83242"/>
                      <a:pt x="448923" y="83242"/>
                    </a:cubicBezTo>
                    <a:cubicBezTo>
                      <a:pt x="461458" y="83242"/>
                      <a:pt x="471671" y="73138"/>
                      <a:pt x="471671" y="60532"/>
                    </a:cubicBezTo>
                    <a:cubicBezTo>
                      <a:pt x="471671" y="48017"/>
                      <a:pt x="461458" y="37821"/>
                      <a:pt x="448923" y="37821"/>
                    </a:cubicBezTo>
                    <a:close/>
                    <a:moveTo>
                      <a:pt x="448923" y="0"/>
                    </a:moveTo>
                    <a:cubicBezTo>
                      <a:pt x="482349" y="0"/>
                      <a:pt x="509553" y="27160"/>
                      <a:pt x="509553" y="60532"/>
                    </a:cubicBezTo>
                    <a:cubicBezTo>
                      <a:pt x="509553" y="93995"/>
                      <a:pt x="482441" y="121156"/>
                      <a:pt x="448923" y="121156"/>
                    </a:cubicBezTo>
                    <a:cubicBezTo>
                      <a:pt x="440102" y="121156"/>
                      <a:pt x="431653" y="119116"/>
                      <a:pt x="424132" y="115779"/>
                    </a:cubicBezTo>
                    <a:lnTo>
                      <a:pt x="338340" y="192255"/>
                    </a:lnTo>
                    <a:cubicBezTo>
                      <a:pt x="354310" y="212741"/>
                      <a:pt x="363967" y="238510"/>
                      <a:pt x="363967" y="266505"/>
                    </a:cubicBezTo>
                    <a:cubicBezTo>
                      <a:pt x="363967" y="293109"/>
                      <a:pt x="355239" y="317674"/>
                      <a:pt x="340662" y="337604"/>
                    </a:cubicBezTo>
                    <a:lnTo>
                      <a:pt x="463036" y="459779"/>
                    </a:lnTo>
                    <a:cubicBezTo>
                      <a:pt x="478263" y="445133"/>
                      <a:pt x="498876" y="436049"/>
                      <a:pt x="521716" y="436049"/>
                    </a:cubicBezTo>
                    <a:cubicBezTo>
                      <a:pt x="568605" y="436049"/>
                      <a:pt x="606580" y="474055"/>
                      <a:pt x="606580" y="520867"/>
                    </a:cubicBezTo>
                    <a:cubicBezTo>
                      <a:pt x="606580" y="567679"/>
                      <a:pt x="568605" y="605592"/>
                      <a:pt x="521624" y="605592"/>
                    </a:cubicBezTo>
                    <a:cubicBezTo>
                      <a:pt x="474735" y="605592"/>
                      <a:pt x="436760" y="567679"/>
                      <a:pt x="436760" y="520867"/>
                    </a:cubicBezTo>
                    <a:cubicBezTo>
                      <a:pt x="436760" y="510763"/>
                      <a:pt x="438803" y="501215"/>
                      <a:pt x="442052" y="492316"/>
                    </a:cubicBezTo>
                    <a:lnTo>
                      <a:pt x="313921" y="364394"/>
                    </a:lnTo>
                    <a:cubicBezTo>
                      <a:pt x="293866" y="378947"/>
                      <a:pt x="269261" y="387568"/>
                      <a:pt x="242613" y="387568"/>
                    </a:cubicBezTo>
                    <a:cubicBezTo>
                      <a:pt x="211973" y="387568"/>
                      <a:pt x="184119" y="376166"/>
                      <a:pt x="162764" y="357534"/>
                    </a:cubicBezTo>
                    <a:lnTo>
                      <a:pt x="114947" y="397394"/>
                    </a:lnTo>
                    <a:cubicBezTo>
                      <a:pt x="118939" y="405458"/>
                      <a:pt x="121353" y="414357"/>
                      <a:pt x="121353" y="423905"/>
                    </a:cubicBezTo>
                    <a:cubicBezTo>
                      <a:pt x="121353" y="457369"/>
                      <a:pt x="94149" y="484529"/>
                      <a:pt x="60630" y="484529"/>
                    </a:cubicBezTo>
                    <a:cubicBezTo>
                      <a:pt x="27205" y="484529"/>
                      <a:pt x="0" y="457369"/>
                      <a:pt x="0" y="423905"/>
                    </a:cubicBezTo>
                    <a:cubicBezTo>
                      <a:pt x="0" y="390534"/>
                      <a:pt x="27205" y="363374"/>
                      <a:pt x="60630" y="363374"/>
                    </a:cubicBezTo>
                    <a:cubicBezTo>
                      <a:pt x="70658" y="363374"/>
                      <a:pt x="79943" y="366062"/>
                      <a:pt x="88299" y="370326"/>
                    </a:cubicBezTo>
                    <a:lnTo>
                      <a:pt x="138530" y="328427"/>
                    </a:lnTo>
                    <a:cubicBezTo>
                      <a:pt x="127667" y="310258"/>
                      <a:pt x="121353" y="289123"/>
                      <a:pt x="121353" y="266505"/>
                    </a:cubicBezTo>
                    <a:cubicBezTo>
                      <a:pt x="121353" y="235822"/>
                      <a:pt x="132866" y="207828"/>
                      <a:pt x="151715" y="186507"/>
                    </a:cubicBezTo>
                    <a:lnTo>
                      <a:pt x="90620" y="127830"/>
                    </a:lnTo>
                    <a:cubicBezTo>
                      <a:pt x="87556" y="128757"/>
                      <a:pt x="84399" y="129313"/>
                      <a:pt x="81057" y="129313"/>
                    </a:cubicBezTo>
                    <a:cubicBezTo>
                      <a:pt x="60909" y="129313"/>
                      <a:pt x="44660" y="113091"/>
                      <a:pt x="44660" y="92976"/>
                    </a:cubicBezTo>
                    <a:cubicBezTo>
                      <a:pt x="44660" y="72953"/>
                      <a:pt x="60909" y="56638"/>
                      <a:pt x="81057" y="56638"/>
                    </a:cubicBezTo>
                    <a:cubicBezTo>
                      <a:pt x="101112" y="56638"/>
                      <a:pt x="117454" y="72953"/>
                      <a:pt x="117454" y="92976"/>
                    </a:cubicBezTo>
                    <a:cubicBezTo>
                      <a:pt x="117454" y="95478"/>
                      <a:pt x="117175" y="97981"/>
                      <a:pt x="116618" y="100299"/>
                    </a:cubicBezTo>
                    <a:lnTo>
                      <a:pt x="181148" y="162221"/>
                    </a:lnTo>
                    <a:cubicBezTo>
                      <a:pt x="199160" y="151560"/>
                      <a:pt x="220144" y="145350"/>
                      <a:pt x="242613" y="145350"/>
                    </a:cubicBezTo>
                    <a:cubicBezTo>
                      <a:pt x="267868" y="145350"/>
                      <a:pt x="291266" y="153044"/>
                      <a:pt x="310579" y="166114"/>
                    </a:cubicBezTo>
                    <a:lnTo>
                      <a:pt x="396092" y="89917"/>
                    </a:lnTo>
                    <a:cubicBezTo>
                      <a:pt x="391264" y="81203"/>
                      <a:pt x="388200" y="71284"/>
                      <a:pt x="388200" y="60532"/>
                    </a:cubicBezTo>
                    <a:cubicBezTo>
                      <a:pt x="388200" y="27160"/>
                      <a:pt x="415405" y="0"/>
                      <a:pt x="44892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8" name="组合 17"/>
            <p:cNvGrpSpPr/>
            <p:nvPr/>
          </p:nvGrpSpPr>
          <p:grpSpPr>
            <a:xfrm>
              <a:off x="1982882" y="4424665"/>
              <a:ext cx="4113118" cy="750984"/>
              <a:chOff x="7727479" y="3464575"/>
              <a:chExt cx="4113118" cy="750984"/>
            </a:xfrm>
          </p:grpSpPr>
          <p:sp>
            <p:nvSpPr>
              <p:cNvPr id="19" name="矩形 18"/>
              <p:cNvSpPr/>
              <p:nvPr/>
            </p:nvSpPr>
            <p:spPr>
              <a:xfrm>
                <a:off x="7727479" y="3747033"/>
                <a:ext cx="4113118" cy="468526"/>
              </a:xfrm>
              <a:prstGeom prst="rect">
                <a:avLst/>
              </a:prstGeom>
            </p:spPr>
            <p:txBody>
              <a:bodyPr wrap="square">
                <a:spAutoFit/>
                <a:scene3d>
                  <a:camera prst="orthographicFront"/>
                  <a:lightRig rig="threePt" dir="t"/>
                </a:scene3d>
                <a:sp3d contourW="12700"/>
              </a:bodyPr>
              <a:lstStyle/>
              <a:p>
                <a:pPr>
                  <a:lnSpc>
                    <a:spcPct val="125000"/>
                  </a:lnSpc>
                </a:pPr>
                <a:r>
                  <a:rPr lang="zh-CN" altLang="zh-CN" sz="1050" dirty="0"/>
                  <a:t>《软件质量保证计划》</a:t>
                </a:r>
                <a:r>
                  <a:rPr lang="en-US" altLang="zh-CN" sz="1050" dirty="0"/>
                  <a:t>(SQAP)</a:t>
                </a:r>
                <a:r>
                  <a:rPr lang="zh-CN" altLang="zh-CN" sz="1050" dirty="0"/>
                  <a:t>规定在项目中采用的软件质量保证的措施、方法和步骤。</a:t>
                </a:r>
                <a:endParaRPr lang="zh-CN" altLang="en-US" sz="1050" dirty="0" smtClean="0">
                  <a:solidFill>
                    <a:schemeClr val="tx1">
                      <a:lumMod val="75000"/>
                      <a:lumOff val="25000"/>
                    </a:schemeClr>
                  </a:solidFill>
                  <a:latin typeface="+mn-ea"/>
                </a:endParaRPr>
              </a:p>
            </p:txBody>
          </p:sp>
          <p:sp>
            <p:nvSpPr>
              <p:cNvPr id="20" name="矩形 19"/>
              <p:cNvSpPr/>
              <p:nvPr/>
            </p:nvSpPr>
            <p:spPr>
              <a:xfrm>
                <a:off x="7727480" y="3464575"/>
                <a:ext cx="2050552" cy="348557"/>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文档概述</a:t>
                </a:r>
                <a:endParaRPr lang="zh-CN" altLang="en-US" sz="1600" b="1" dirty="0">
                  <a:latin typeface="+mn-ea"/>
                </a:endParaRPr>
              </a:p>
            </p:txBody>
          </p:sp>
        </p:grpSp>
      </p:grpSp>
      <p:cxnSp>
        <p:nvCxnSpPr>
          <p:cNvPr id="22" name="直接连接符 21"/>
          <p:cNvCxnSpPr/>
          <p:nvPr/>
        </p:nvCxnSpPr>
        <p:spPr>
          <a:xfrm>
            <a:off x="903287" y="3789363"/>
            <a:ext cx="5218113" cy="0"/>
          </a:xfrm>
          <a:prstGeom prst="line">
            <a:avLst/>
          </a:prstGeom>
          <a:ln w="28575">
            <a:solidFill>
              <a:srgbClr val="395F72"/>
            </a:solidFill>
          </a:ln>
        </p:spPr>
        <p:style>
          <a:lnRef idx="1">
            <a:schemeClr val="accent1"/>
          </a:lnRef>
          <a:fillRef idx="0">
            <a:schemeClr val="accent1"/>
          </a:fillRef>
          <a:effectRef idx="0">
            <a:schemeClr val="accent1"/>
          </a:effectRef>
          <a:fontRef idx="minor">
            <a:schemeClr val="tx1"/>
          </a:fontRef>
        </p:style>
      </p:cxnSp>
      <p:pic>
        <p:nvPicPr>
          <p:cNvPr id="24" name="图片占位符 23"/>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6720114" y="2144065"/>
            <a:ext cx="3831772" cy="3290596"/>
          </a:xfrm>
        </p:spPr>
      </p:pic>
    </p:spTree>
    <p:extLst>
      <p:ext uri="{BB962C8B-B14F-4D97-AF65-F5344CB8AC3E}">
        <p14:creationId xmlns:p14="http://schemas.microsoft.com/office/powerpoint/2010/main" val="1146387207"/>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childTnLst>
                          </p:cTn>
                        </p:par>
                        <p:par>
                          <p:cTn id="10" fill="hold">
                            <p:stCondLst>
                              <p:cond delay="500"/>
                            </p:stCondLst>
                            <p:childTnLst>
                              <p:par>
                                <p:cTn id="11" presetID="12" presetClass="entr" presetSubtype="8" fill="hold" nodeType="after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additive="base">
                                        <p:cTn id="13" dur="500"/>
                                        <p:tgtEl>
                                          <p:spTgt spid="31"/>
                                        </p:tgtEl>
                                        <p:attrNameLst>
                                          <p:attrName>ppt_x</p:attrName>
                                        </p:attrNameLst>
                                      </p:cBhvr>
                                      <p:tavLst>
                                        <p:tav tm="0">
                                          <p:val>
                                            <p:strVal val="#ppt_x-#ppt_w*1.125000"/>
                                          </p:val>
                                        </p:tav>
                                        <p:tav tm="100000">
                                          <p:val>
                                            <p:strVal val="#ppt_x"/>
                                          </p:val>
                                        </p:tav>
                                      </p:tavLst>
                                    </p:anim>
                                    <p:animEffect transition="in" filter="wipe(right)">
                                      <p:cBhvr>
                                        <p:cTn id="14" dur="500"/>
                                        <p:tgtEl>
                                          <p:spTgt spid="31"/>
                                        </p:tgtEl>
                                      </p:cBhvr>
                                    </p:animEffect>
                                  </p:childTnLst>
                                </p:cTn>
                              </p:par>
                            </p:childTnLst>
                          </p:cTn>
                        </p:par>
                        <p:par>
                          <p:cTn id="15" fill="hold">
                            <p:stCondLst>
                              <p:cond delay="1000"/>
                            </p:stCondLst>
                            <p:childTnLst>
                              <p:par>
                                <p:cTn id="16" presetID="12" presetClass="entr" presetSubtype="8" fill="hold" nodeType="afterEffect">
                                  <p:stCondLst>
                                    <p:cond delay="0"/>
                                  </p:stCondLst>
                                  <p:childTnLst>
                                    <p:set>
                                      <p:cBhvr>
                                        <p:cTn id="17" dur="1" fill="hold">
                                          <p:stCondLst>
                                            <p:cond delay="0"/>
                                          </p:stCondLst>
                                        </p:cTn>
                                        <p:tgtEl>
                                          <p:spTgt spid="32"/>
                                        </p:tgtEl>
                                        <p:attrNameLst>
                                          <p:attrName>style.visibility</p:attrName>
                                        </p:attrNameLst>
                                      </p:cBhvr>
                                      <p:to>
                                        <p:strVal val="visible"/>
                                      </p:to>
                                    </p:set>
                                    <p:anim calcmode="lin" valueType="num">
                                      <p:cBhvr additive="base">
                                        <p:cTn id="18" dur="500"/>
                                        <p:tgtEl>
                                          <p:spTgt spid="32"/>
                                        </p:tgtEl>
                                        <p:attrNameLst>
                                          <p:attrName>ppt_x</p:attrName>
                                        </p:attrNameLst>
                                      </p:cBhvr>
                                      <p:tavLst>
                                        <p:tav tm="0">
                                          <p:val>
                                            <p:strVal val="#ppt_x-#ppt_w*1.125000"/>
                                          </p:val>
                                        </p:tav>
                                        <p:tav tm="100000">
                                          <p:val>
                                            <p:strVal val="#ppt_x"/>
                                          </p:val>
                                        </p:tav>
                                      </p:tavLst>
                                    </p:anim>
                                    <p:animEffect transition="in" filter="wipe(right)">
                                      <p:cBhvr>
                                        <p:cTn id="19" dur="500"/>
                                        <p:tgtEl>
                                          <p:spTgt spid="32"/>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left)">
                                      <p:cBhvr>
                                        <p:cTn id="2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285" y="493395"/>
            <a:ext cx="3295015" cy="460375"/>
          </a:xfrm>
          <a:prstGeom prst="rect">
            <a:avLst/>
          </a:prstGeom>
          <a:noFill/>
        </p:spPr>
        <p:txBody>
          <a:bodyPr wrap="square" rtlCol="0">
            <a:spAutoFit/>
            <a:scene3d>
              <a:camera prst="orthographicFront"/>
              <a:lightRig rig="threePt" dir="t"/>
            </a:scene3d>
            <a:sp3d contourW="12700"/>
          </a:bodyPr>
          <a:lstStyle/>
          <a:p>
            <a:r>
              <a:rPr lang="zh-CN" altLang="en-US" sz="2400" dirty="0"/>
              <a:t>开发进度月报(DPMR)</a:t>
            </a:r>
          </a:p>
        </p:txBody>
      </p:sp>
      <p:grpSp>
        <p:nvGrpSpPr>
          <p:cNvPr id="36" name="组合 35"/>
          <p:cNvGrpSpPr/>
          <p:nvPr/>
        </p:nvGrpSpPr>
        <p:grpSpPr>
          <a:xfrm>
            <a:off x="3645916" y="1930399"/>
            <a:ext cx="850900" cy="850900"/>
            <a:chOff x="2959100" y="1866900"/>
            <a:chExt cx="1536700" cy="1536700"/>
          </a:xfrm>
        </p:grpSpPr>
        <p:sp>
          <p:nvSpPr>
            <p:cNvPr id="37" name="椭圆 36"/>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8" name="椭圆 2"/>
            <p:cNvSpPr/>
            <p:nvPr/>
          </p:nvSpPr>
          <p:spPr>
            <a:xfrm>
              <a:off x="3361590" y="2269986"/>
              <a:ext cx="731720" cy="730528"/>
            </a:xfrm>
            <a:custGeom>
              <a:avLst/>
              <a:gdLst>
                <a:gd name="connsiteX0" fmla="*/ 442692 w 606580"/>
                <a:gd name="connsiteY0" fmla="*/ 252483 h 605592"/>
                <a:gd name="connsiteX1" fmla="*/ 468625 w 606580"/>
                <a:gd name="connsiteY1" fmla="*/ 278353 h 605592"/>
                <a:gd name="connsiteX2" fmla="*/ 468625 w 606580"/>
                <a:gd name="connsiteY2" fmla="*/ 426525 h 605592"/>
                <a:gd name="connsiteX3" fmla="*/ 442692 w 606580"/>
                <a:gd name="connsiteY3" fmla="*/ 452395 h 605592"/>
                <a:gd name="connsiteX4" fmla="*/ 416759 w 606580"/>
                <a:gd name="connsiteY4" fmla="*/ 426525 h 605592"/>
                <a:gd name="connsiteX5" fmla="*/ 416759 w 606580"/>
                <a:gd name="connsiteY5" fmla="*/ 278353 h 605592"/>
                <a:gd name="connsiteX6" fmla="*/ 442692 w 606580"/>
                <a:gd name="connsiteY6" fmla="*/ 252483 h 605592"/>
                <a:gd name="connsiteX7" fmla="*/ 256904 w 606580"/>
                <a:gd name="connsiteY7" fmla="*/ 252483 h 605592"/>
                <a:gd name="connsiteX8" fmla="*/ 282685 w 606580"/>
                <a:gd name="connsiteY8" fmla="*/ 278353 h 605592"/>
                <a:gd name="connsiteX9" fmla="*/ 282685 w 606580"/>
                <a:gd name="connsiteY9" fmla="*/ 426525 h 605592"/>
                <a:gd name="connsiteX10" fmla="*/ 256904 w 606580"/>
                <a:gd name="connsiteY10" fmla="*/ 452395 h 605592"/>
                <a:gd name="connsiteX11" fmla="*/ 231031 w 606580"/>
                <a:gd name="connsiteY11" fmla="*/ 426525 h 605592"/>
                <a:gd name="connsiteX12" fmla="*/ 231031 w 606580"/>
                <a:gd name="connsiteY12" fmla="*/ 278353 h 605592"/>
                <a:gd name="connsiteX13" fmla="*/ 256904 w 606580"/>
                <a:gd name="connsiteY13" fmla="*/ 252483 h 605592"/>
                <a:gd name="connsiteX14" fmla="*/ 349733 w 606580"/>
                <a:gd name="connsiteY14" fmla="*/ 151998 h 605592"/>
                <a:gd name="connsiteX15" fmla="*/ 375549 w 606580"/>
                <a:gd name="connsiteY15" fmla="*/ 177866 h 605592"/>
                <a:gd name="connsiteX16" fmla="*/ 375549 w 606580"/>
                <a:gd name="connsiteY16" fmla="*/ 426527 h 605592"/>
                <a:gd name="connsiteX17" fmla="*/ 349733 w 606580"/>
                <a:gd name="connsiteY17" fmla="*/ 452395 h 605592"/>
                <a:gd name="connsiteX18" fmla="*/ 323825 w 606580"/>
                <a:gd name="connsiteY18" fmla="*/ 426527 h 605592"/>
                <a:gd name="connsiteX19" fmla="*/ 323825 w 606580"/>
                <a:gd name="connsiteY19" fmla="*/ 177866 h 605592"/>
                <a:gd name="connsiteX20" fmla="*/ 349733 w 606580"/>
                <a:gd name="connsiteY20" fmla="*/ 151998 h 605592"/>
                <a:gd name="connsiteX21" fmla="*/ 163877 w 606580"/>
                <a:gd name="connsiteY21" fmla="*/ 151998 h 605592"/>
                <a:gd name="connsiteX22" fmla="*/ 189750 w 606580"/>
                <a:gd name="connsiteY22" fmla="*/ 177866 h 605592"/>
                <a:gd name="connsiteX23" fmla="*/ 189750 w 606580"/>
                <a:gd name="connsiteY23" fmla="*/ 426527 h 605592"/>
                <a:gd name="connsiteX24" fmla="*/ 163877 w 606580"/>
                <a:gd name="connsiteY24" fmla="*/ 452395 h 605592"/>
                <a:gd name="connsiteX25" fmla="*/ 138096 w 606580"/>
                <a:gd name="connsiteY25" fmla="*/ 426527 h 605592"/>
                <a:gd name="connsiteX26" fmla="*/ 138096 w 606580"/>
                <a:gd name="connsiteY26" fmla="*/ 177866 h 605592"/>
                <a:gd name="connsiteX27" fmla="*/ 163877 w 606580"/>
                <a:gd name="connsiteY27" fmla="*/ 151998 h 605592"/>
                <a:gd name="connsiteX28" fmla="*/ 303336 w 606580"/>
                <a:gd name="connsiteY28" fmla="*/ 50335 h 605592"/>
                <a:gd name="connsiteX29" fmla="*/ 50417 w 606580"/>
                <a:gd name="connsiteY29" fmla="*/ 302842 h 605592"/>
                <a:gd name="connsiteX30" fmla="*/ 303336 w 606580"/>
                <a:gd name="connsiteY30" fmla="*/ 555350 h 605592"/>
                <a:gd name="connsiteX31" fmla="*/ 556256 w 606580"/>
                <a:gd name="connsiteY31" fmla="*/ 302842 h 605592"/>
                <a:gd name="connsiteX32" fmla="*/ 303336 w 606580"/>
                <a:gd name="connsiteY32" fmla="*/ 50335 h 605592"/>
                <a:gd name="connsiteX33" fmla="*/ 303336 w 606580"/>
                <a:gd name="connsiteY33" fmla="*/ 0 h 605592"/>
                <a:gd name="connsiteX34" fmla="*/ 606580 w 606580"/>
                <a:gd name="connsiteY34" fmla="*/ 302842 h 605592"/>
                <a:gd name="connsiteX35" fmla="*/ 303336 w 606580"/>
                <a:gd name="connsiteY35" fmla="*/ 605592 h 605592"/>
                <a:gd name="connsiteX36" fmla="*/ 0 w 606580"/>
                <a:gd name="connsiteY36" fmla="*/ 302842 h 605592"/>
                <a:gd name="connsiteX37" fmla="*/ 303336 w 606580"/>
                <a:gd name="connsiteY37"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06580" h="605592">
                  <a:moveTo>
                    <a:pt x="442692" y="252483"/>
                  </a:moveTo>
                  <a:cubicBezTo>
                    <a:pt x="456913" y="252483"/>
                    <a:pt x="468439" y="264073"/>
                    <a:pt x="468625" y="278353"/>
                  </a:cubicBezTo>
                  <a:lnTo>
                    <a:pt x="468625" y="426525"/>
                  </a:lnTo>
                  <a:cubicBezTo>
                    <a:pt x="468625" y="442103"/>
                    <a:pt x="456913" y="452395"/>
                    <a:pt x="442692" y="452395"/>
                  </a:cubicBezTo>
                  <a:cubicBezTo>
                    <a:pt x="428471" y="452395"/>
                    <a:pt x="416759" y="440805"/>
                    <a:pt x="416759" y="426525"/>
                  </a:cubicBezTo>
                  <a:lnTo>
                    <a:pt x="416759" y="278353"/>
                  </a:lnTo>
                  <a:cubicBezTo>
                    <a:pt x="416759" y="264073"/>
                    <a:pt x="428471" y="252483"/>
                    <a:pt x="442692" y="252483"/>
                  </a:cubicBezTo>
                  <a:close/>
                  <a:moveTo>
                    <a:pt x="256904" y="252483"/>
                  </a:moveTo>
                  <a:cubicBezTo>
                    <a:pt x="271000" y="252483"/>
                    <a:pt x="282592" y="264073"/>
                    <a:pt x="282685" y="278353"/>
                  </a:cubicBezTo>
                  <a:lnTo>
                    <a:pt x="282685" y="426525"/>
                  </a:lnTo>
                  <a:cubicBezTo>
                    <a:pt x="282685" y="442103"/>
                    <a:pt x="271093" y="452395"/>
                    <a:pt x="256904" y="452395"/>
                  </a:cubicBezTo>
                  <a:cubicBezTo>
                    <a:pt x="242623" y="452395"/>
                    <a:pt x="231031" y="440805"/>
                    <a:pt x="231031" y="426525"/>
                  </a:cubicBezTo>
                  <a:lnTo>
                    <a:pt x="231031" y="278353"/>
                  </a:lnTo>
                  <a:cubicBezTo>
                    <a:pt x="231031" y="264073"/>
                    <a:pt x="242623" y="252483"/>
                    <a:pt x="256904" y="252483"/>
                  </a:cubicBezTo>
                  <a:close/>
                  <a:moveTo>
                    <a:pt x="349733" y="151998"/>
                  </a:moveTo>
                  <a:cubicBezTo>
                    <a:pt x="363941" y="151998"/>
                    <a:pt x="375549" y="163587"/>
                    <a:pt x="375549" y="177866"/>
                  </a:cubicBezTo>
                  <a:lnTo>
                    <a:pt x="375549" y="426527"/>
                  </a:lnTo>
                  <a:cubicBezTo>
                    <a:pt x="375549" y="442104"/>
                    <a:pt x="363941" y="452395"/>
                    <a:pt x="349733" y="452395"/>
                  </a:cubicBezTo>
                  <a:cubicBezTo>
                    <a:pt x="335433" y="452395"/>
                    <a:pt x="323825" y="440806"/>
                    <a:pt x="323825" y="426527"/>
                  </a:cubicBezTo>
                  <a:lnTo>
                    <a:pt x="323825" y="177866"/>
                  </a:lnTo>
                  <a:cubicBezTo>
                    <a:pt x="323825" y="163587"/>
                    <a:pt x="335433" y="151998"/>
                    <a:pt x="349733" y="151998"/>
                  </a:cubicBezTo>
                  <a:close/>
                  <a:moveTo>
                    <a:pt x="163877" y="151998"/>
                  </a:moveTo>
                  <a:cubicBezTo>
                    <a:pt x="178158" y="151998"/>
                    <a:pt x="189750" y="163587"/>
                    <a:pt x="189750" y="177866"/>
                  </a:cubicBezTo>
                  <a:lnTo>
                    <a:pt x="189750" y="426527"/>
                  </a:lnTo>
                  <a:cubicBezTo>
                    <a:pt x="189750" y="442104"/>
                    <a:pt x="178158" y="452395"/>
                    <a:pt x="163877" y="452395"/>
                  </a:cubicBezTo>
                  <a:cubicBezTo>
                    <a:pt x="149688" y="452395"/>
                    <a:pt x="138096" y="440806"/>
                    <a:pt x="138096" y="426527"/>
                  </a:cubicBezTo>
                  <a:lnTo>
                    <a:pt x="138096" y="177866"/>
                  </a:lnTo>
                  <a:cubicBezTo>
                    <a:pt x="138096" y="163587"/>
                    <a:pt x="149688" y="151998"/>
                    <a:pt x="163877" y="151998"/>
                  </a:cubicBezTo>
                  <a:close/>
                  <a:moveTo>
                    <a:pt x="303336" y="50335"/>
                  </a:moveTo>
                  <a:cubicBezTo>
                    <a:pt x="163878" y="50335"/>
                    <a:pt x="50417" y="163611"/>
                    <a:pt x="50417" y="302842"/>
                  </a:cubicBezTo>
                  <a:cubicBezTo>
                    <a:pt x="50417" y="441981"/>
                    <a:pt x="163878" y="555350"/>
                    <a:pt x="303336" y="555350"/>
                  </a:cubicBezTo>
                  <a:cubicBezTo>
                    <a:pt x="442702" y="555350"/>
                    <a:pt x="556256" y="441981"/>
                    <a:pt x="556256" y="302842"/>
                  </a:cubicBezTo>
                  <a:cubicBezTo>
                    <a:pt x="556256" y="163611"/>
                    <a:pt x="442702" y="50335"/>
                    <a:pt x="303336" y="50335"/>
                  </a:cubicBezTo>
                  <a:close/>
                  <a:moveTo>
                    <a:pt x="303336" y="0"/>
                  </a:moveTo>
                  <a:cubicBezTo>
                    <a:pt x="471021" y="0"/>
                    <a:pt x="606580" y="135338"/>
                    <a:pt x="606580" y="302842"/>
                  </a:cubicBezTo>
                  <a:cubicBezTo>
                    <a:pt x="606580" y="470254"/>
                    <a:pt x="471021" y="605592"/>
                    <a:pt x="303336" y="605592"/>
                  </a:cubicBezTo>
                  <a:cubicBezTo>
                    <a:pt x="135559" y="605592"/>
                    <a:pt x="0" y="470254"/>
                    <a:pt x="0" y="302842"/>
                  </a:cubicBezTo>
                  <a:cubicBezTo>
                    <a:pt x="0" y="135338"/>
                    <a:pt x="135559" y="0"/>
                    <a:pt x="303336"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9" name="组合 38"/>
          <p:cNvGrpSpPr/>
          <p:nvPr/>
        </p:nvGrpSpPr>
        <p:grpSpPr>
          <a:xfrm>
            <a:off x="3645916" y="3290379"/>
            <a:ext cx="850900" cy="850900"/>
            <a:chOff x="2959100" y="1866900"/>
            <a:chExt cx="1536700" cy="1536700"/>
          </a:xfrm>
        </p:grpSpPr>
        <p:sp>
          <p:nvSpPr>
            <p:cNvPr id="40" name="椭圆 39"/>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1" name="椭圆 2"/>
            <p:cNvSpPr/>
            <p:nvPr/>
          </p:nvSpPr>
          <p:spPr>
            <a:xfrm>
              <a:off x="3361590" y="2269986"/>
              <a:ext cx="731720" cy="730528"/>
            </a:xfrm>
            <a:custGeom>
              <a:avLst/>
              <a:gdLst>
                <a:gd name="connsiteX0" fmla="*/ 575475 w 606580"/>
                <a:gd name="connsiteY0" fmla="*/ 220373 h 605592"/>
                <a:gd name="connsiteX1" fmla="*/ 344742 w 606580"/>
                <a:gd name="connsiteY1" fmla="*/ 448112 h 605592"/>
                <a:gd name="connsiteX2" fmla="*/ 186525 w 606580"/>
                <a:gd name="connsiteY2" fmla="*/ 286739 h 605592"/>
                <a:gd name="connsiteX3" fmla="*/ 44743 w 606580"/>
                <a:gd name="connsiteY3" fmla="*/ 421139 h 605592"/>
                <a:gd name="connsiteX4" fmla="*/ 303331 w 606580"/>
                <a:gd name="connsiteY4" fmla="*/ 586683 h 605592"/>
                <a:gd name="connsiteX5" fmla="*/ 587639 w 606580"/>
                <a:gd name="connsiteY5" fmla="*/ 302867 h 605592"/>
                <a:gd name="connsiteX6" fmla="*/ 575475 w 606580"/>
                <a:gd name="connsiteY6" fmla="*/ 220373 h 605592"/>
                <a:gd name="connsiteX7" fmla="*/ 583460 w 606580"/>
                <a:gd name="connsiteY7" fmla="*/ 185799 h 605592"/>
                <a:gd name="connsiteX8" fmla="*/ 588567 w 606580"/>
                <a:gd name="connsiteY8" fmla="*/ 199703 h 605592"/>
                <a:gd name="connsiteX9" fmla="*/ 606580 w 606580"/>
                <a:gd name="connsiteY9" fmla="*/ 302867 h 605592"/>
                <a:gd name="connsiteX10" fmla="*/ 303331 w 606580"/>
                <a:gd name="connsiteY10" fmla="*/ 605592 h 605592"/>
                <a:gd name="connsiteX11" fmla="*/ 24687 w 606580"/>
                <a:gd name="connsiteY11" fmla="*/ 422622 h 605592"/>
                <a:gd name="connsiteX12" fmla="*/ 22087 w 606580"/>
                <a:gd name="connsiteY12" fmla="*/ 416505 h 605592"/>
                <a:gd name="connsiteX13" fmla="*/ 186989 w 606580"/>
                <a:gd name="connsiteY13" fmla="*/ 260229 h 605592"/>
                <a:gd name="connsiteX14" fmla="*/ 344928 w 606580"/>
                <a:gd name="connsiteY14" fmla="*/ 421232 h 605592"/>
                <a:gd name="connsiteX15" fmla="*/ 303342 w 606580"/>
                <a:gd name="connsiteY15" fmla="*/ 18912 h 605592"/>
                <a:gd name="connsiteX16" fmla="*/ 18942 w 606580"/>
                <a:gd name="connsiteY16" fmla="*/ 302863 h 605592"/>
                <a:gd name="connsiteX17" fmla="*/ 20242 w 606580"/>
                <a:gd name="connsiteY17" fmla="*/ 329840 h 605592"/>
                <a:gd name="connsiteX18" fmla="*/ 188672 w 606580"/>
                <a:gd name="connsiteY18" fmla="*/ 170111 h 605592"/>
                <a:gd name="connsiteX19" fmla="*/ 345682 w 606580"/>
                <a:gd name="connsiteY19" fmla="*/ 330303 h 605592"/>
                <a:gd name="connsiteX20" fmla="*/ 537140 w 606580"/>
                <a:gd name="connsiteY20" fmla="*/ 141281 h 605592"/>
                <a:gd name="connsiteX21" fmla="*/ 303342 w 606580"/>
                <a:gd name="connsiteY21" fmla="*/ 18912 h 605592"/>
                <a:gd name="connsiteX22" fmla="*/ 303342 w 606580"/>
                <a:gd name="connsiteY22" fmla="*/ 0 h 605592"/>
                <a:gd name="connsiteX23" fmla="*/ 557288 w 606580"/>
                <a:gd name="connsiteY23" fmla="*/ 137387 h 605592"/>
                <a:gd name="connsiteX24" fmla="*/ 561559 w 606580"/>
                <a:gd name="connsiteY24" fmla="*/ 143876 h 605592"/>
                <a:gd name="connsiteX25" fmla="*/ 345496 w 606580"/>
                <a:gd name="connsiteY25" fmla="*/ 357095 h 605592"/>
                <a:gd name="connsiteX26" fmla="*/ 188208 w 606580"/>
                <a:gd name="connsiteY26" fmla="*/ 196717 h 605592"/>
                <a:gd name="connsiteX27" fmla="*/ 6685 w 606580"/>
                <a:gd name="connsiteY27" fmla="*/ 368775 h 605592"/>
                <a:gd name="connsiteX28" fmla="*/ 3900 w 606580"/>
                <a:gd name="connsiteY28" fmla="*/ 350976 h 605592"/>
                <a:gd name="connsiteX29" fmla="*/ 0 w 606580"/>
                <a:gd name="connsiteY29" fmla="*/ 302863 h 605592"/>
                <a:gd name="connsiteX30" fmla="*/ 303342 w 606580"/>
                <a:gd name="connsiteY30"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6580" h="605592">
                  <a:moveTo>
                    <a:pt x="575475" y="220373"/>
                  </a:moveTo>
                  <a:lnTo>
                    <a:pt x="344742" y="448112"/>
                  </a:lnTo>
                  <a:lnTo>
                    <a:pt x="186525" y="286739"/>
                  </a:lnTo>
                  <a:lnTo>
                    <a:pt x="44743" y="421139"/>
                  </a:lnTo>
                  <a:cubicBezTo>
                    <a:pt x="91075" y="521893"/>
                    <a:pt x="191818" y="586683"/>
                    <a:pt x="303331" y="586683"/>
                  </a:cubicBezTo>
                  <a:cubicBezTo>
                    <a:pt x="460062" y="586683"/>
                    <a:pt x="587639" y="459327"/>
                    <a:pt x="587639" y="302867"/>
                  </a:cubicBezTo>
                  <a:cubicBezTo>
                    <a:pt x="587639" y="274689"/>
                    <a:pt x="583553" y="246975"/>
                    <a:pt x="575475" y="220373"/>
                  </a:cubicBezTo>
                  <a:close/>
                  <a:moveTo>
                    <a:pt x="583460" y="185799"/>
                  </a:moveTo>
                  <a:lnTo>
                    <a:pt x="588567" y="199703"/>
                  </a:lnTo>
                  <a:cubicBezTo>
                    <a:pt x="600545" y="232700"/>
                    <a:pt x="606580" y="267459"/>
                    <a:pt x="606580" y="302867"/>
                  </a:cubicBezTo>
                  <a:cubicBezTo>
                    <a:pt x="606580" y="469801"/>
                    <a:pt x="470554" y="605592"/>
                    <a:pt x="303331" y="605592"/>
                  </a:cubicBezTo>
                  <a:cubicBezTo>
                    <a:pt x="182068" y="605592"/>
                    <a:pt x="72691" y="533757"/>
                    <a:pt x="24687" y="422622"/>
                  </a:cubicBezTo>
                  <a:lnTo>
                    <a:pt x="22087" y="416505"/>
                  </a:lnTo>
                  <a:lnTo>
                    <a:pt x="186989" y="260229"/>
                  </a:lnTo>
                  <a:lnTo>
                    <a:pt x="344928" y="421232"/>
                  </a:lnTo>
                  <a:close/>
                  <a:moveTo>
                    <a:pt x="303342" y="18912"/>
                  </a:moveTo>
                  <a:cubicBezTo>
                    <a:pt x="146518" y="18912"/>
                    <a:pt x="18942" y="146287"/>
                    <a:pt x="18942" y="302863"/>
                  </a:cubicBezTo>
                  <a:cubicBezTo>
                    <a:pt x="18942" y="311763"/>
                    <a:pt x="19406" y="320755"/>
                    <a:pt x="20242" y="329840"/>
                  </a:cubicBezTo>
                  <a:lnTo>
                    <a:pt x="188672" y="170111"/>
                  </a:lnTo>
                  <a:lnTo>
                    <a:pt x="345682" y="330303"/>
                  </a:lnTo>
                  <a:lnTo>
                    <a:pt x="537140" y="141281"/>
                  </a:lnTo>
                  <a:cubicBezTo>
                    <a:pt x="483843" y="64522"/>
                    <a:pt x="397028" y="18912"/>
                    <a:pt x="303342" y="18912"/>
                  </a:cubicBezTo>
                  <a:close/>
                  <a:moveTo>
                    <a:pt x="303342" y="0"/>
                  </a:moveTo>
                  <a:cubicBezTo>
                    <a:pt x="406035" y="0"/>
                    <a:pt x="500928" y="51358"/>
                    <a:pt x="557288" y="137387"/>
                  </a:cubicBezTo>
                  <a:lnTo>
                    <a:pt x="561559" y="143876"/>
                  </a:lnTo>
                  <a:lnTo>
                    <a:pt x="345496" y="357095"/>
                  </a:lnTo>
                  <a:lnTo>
                    <a:pt x="188208" y="196717"/>
                  </a:lnTo>
                  <a:lnTo>
                    <a:pt x="6685" y="368775"/>
                  </a:lnTo>
                  <a:lnTo>
                    <a:pt x="3900" y="350976"/>
                  </a:lnTo>
                  <a:cubicBezTo>
                    <a:pt x="1300" y="335031"/>
                    <a:pt x="0" y="318808"/>
                    <a:pt x="0" y="302863"/>
                  </a:cubicBezTo>
                  <a:cubicBezTo>
                    <a:pt x="0" y="135811"/>
                    <a:pt x="136026" y="0"/>
                    <a:pt x="30334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2" name="组合 41"/>
          <p:cNvGrpSpPr/>
          <p:nvPr/>
        </p:nvGrpSpPr>
        <p:grpSpPr>
          <a:xfrm>
            <a:off x="3645916" y="4650359"/>
            <a:ext cx="850900" cy="850900"/>
            <a:chOff x="2959100" y="1866900"/>
            <a:chExt cx="1536700" cy="1536700"/>
          </a:xfrm>
        </p:grpSpPr>
        <p:sp>
          <p:nvSpPr>
            <p:cNvPr id="43" name="椭圆 4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4" name="椭圆 2"/>
            <p:cNvSpPr/>
            <p:nvPr/>
          </p:nvSpPr>
          <p:spPr>
            <a:xfrm>
              <a:off x="3361590" y="2269905"/>
              <a:ext cx="731720" cy="730689"/>
            </a:xfrm>
            <a:custGeom>
              <a:avLst/>
              <a:gdLst>
                <a:gd name="connsiteX0" fmla="*/ 215718 w 600864"/>
                <a:gd name="connsiteY0" fmla="*/ 368211 h 600018"/>
                <a:gd name="connsiteX1" fmla="*/ 248486 w 600864"/>
                <a:gd name="connsiteY1" fmla="*/ 368211 h 600018"/>
                <a:gd name="connsiteX2" fmla="*/ 278592 w 600864"/>
                <a:gd name="connsiteY2" fmla="*/ 415069 h 600018"/>
                <a:gd name="connsiteX3" fmla="*/ 278592 w 600864"/>
                <a:gd name="connsiteY3" fmla="*/ 449855 h 600018"/>
                <a:gd name="connsiteX4" fmla="*/ 215718 w 600864"/>
                <a:gd name="connsiteY4" fmla="*/ 368211 h 600018"/>
                <a:gd name="connsiteX5" fmla="*/ 322272 w 600864"/>
                <a:gd name="connsiteY5" fmla="*/ 286566 h 600018"/>
                <a:gd name="connsiteX6" fmla="*/ 385146 w 600864"/>
                <a:gd name="connsiteY6" fmla="*/ 368210 h 600018"/>
                <a:gd name="connsiteX7" fmla="*/ 322272 w 600864"/>
                <a:gd name="connsiteY7" fmla="*/ 449854 h 600018"/>
                <a:gd name="connsiteX8" fmla="*/ 322272 w 600864"/>
                <a:gd name="connsiteY8" fmla="*/ 415068 h 600018"/>
                <a:gd name="connsiteX9" fmla="*/ 352378 w 600864"/>
                <a:gd name="connsiteY9" fmla="*/ 368210 h 600018"/>
                <a:gd name="connsiteX10" fmla="*/ 322272 w 600864"/>
                <a:gd name="connsiteY10" fmla="*/ 321352 h 600018"/>
                <a:gd name="connsiteX11" fmla="*/ 322272 w 600864"/>
                <a:gd name="connsiteY11" fmla="*/ 150163 h 600018"/>
                <a:gd name="connsiteX12" fmla="*/ 385146 w 600864"/>
                <a:gd name="connsiteY12" fmla="*/ 231807 h 600018"/>
                <a:gd name="connsiteX13" fmla="*/ 352378 w 600864"/>
                <a:gd name="connsiteY13" fmla="*/ 231807 h 600018"/>
                <a:gd name="connsiteX14" fmla="*/ 322272 w 600864"/>
                <a:gd name="connsiteY14" fmla="*/ 184949 h 600018"/>
                <a:gd name="connsiteX15" fmla="*/ 278592 w 600864"/>
                <a:gd name="connsiteY15" fmla="*/ 150163 h 600018"/>
                <a:gd name="connsiteX16" fmla="*/ 278592 w 600864"/>
                <a:gd name="connsiteY16" fmla="*/ 184935 h 600018"/>
                <a:gd name="connsiteX17" fmla="*/ 248486 w 600864"/>
                <a:gd name="connsiteY17" fmla="*/ 231776 h 600018"/>
                <a:gd name="connsiteX18" fmla="*/ 278592 w 600864"/>
                <a:gd name="connsiteY18" fmla="*/ 278821 h 600018"/>
                <a:gd name="connsiteX19" fmla="*/ 278592 w 600864"/>
                <a:gd name="connsiteY19" fmla="*/ 313593 h 600018"/>
                <a:gd name="connsiteX20" fmla="*/ 215718 w 600864"/>
                <a:gd name="connsiteY20" fmla="*/ 231776 h 600018"/>
                <a:gd name="connsiteX21" fmla="*/ 278592 w 600864"/>
                <a:gd name="connsiteY21" fmla="*/ 150163 h 600018"/>
                <a:gd name="connsiteX22" fmla="*/ 286848 w 600864"/>
                <a:gd name="connsiteY22" fmla="*/ 138097 h 600018"/>
                <a:gd name="connsiteX23" fmla="*/ 314086 w 600864"/>
                <a:gd name="connsiteY23" fmla="*/ 138097 h 600018"/>
                <a:gd name="connsiteX24" fmla="*/ 314086 w 600864"/>
                <a:gd name="connsiteY24" fmla="*/ 462134 h 600018"/>
                <a:gd name="connsiteX25" fmla="*/ 286848 w 600864"/>
                <a:gd name="connsiteY25" fmla="*/ 462134 h 600018"/>
                <a:gd name="connsiteX26" fmla="*/ 300534 w 600864"/>
                <a:gd name="connsiteY26" fmla="*/ 61388 h 600018"/>
                <a:gd name="connsiteX27" fmla="*/ 61471 w 600864"/>
                <a:gd name="connsiteY27" fmla="*/ 300111 h 600018"/>
                <a:gd name="connsiteX28" fmla="*/ 300534 w 600864"/>
                <a:gd name="connsiteY28" fmla="*/ 538629 h 600018"/>
                <a:gd name="connsiteX29" fmla="*/ 539393 w 600864"/>
                <a:gd name="connsiteY29" fmla="*/ 300111 h 600018"/>
                <a:gd name="connsiteX30" fmla="*/ 300534 w 600864"/>
                <a:gd name="connsiteY30" fmla="*/ 61388 h 600018"/>
                <a:gd name="connsiteX31" fmla="*/ 300534 w 600864"/>
                <a:gd name="connsiteY31" fmla="*/ 53206 h 600018"/>
                <a:gd name="connsiteX32" fmla="*/ 547587 w 600864"/>
                <a:gd name="connsiteY32" fmla="*/ 300111 h 600018"/>
                <a:gd name="connsiteX33" fmla="*/ 300534 w 600864"/>
                <a:gd name="connsiteY33" fmla="*/ 546811 h 600018"/>
                <a:gd name="connsiteX34" fmla="*/ 53277 w 600864"/>
                <a:gd name="connsiteY34" fmla="*/ 300111 h 600018"/>
                <a:gd name="connsiteX35" fmla="*/ 300534 w 600864"/>
                <a:gd name="connsiteY35" fmla="*/ 53206 h 600018"/>
                <a:gd name="connsiteX36" fmla="*/ 300535 w 600864"/>
                <a:gd name="connsiteY36" fmla="*/ 27208 h 600018"/>
                <a:gd name="connsiteX37" fmla="*/ 27247 w 600864"/>
                <a:gd name="connsiteY37" fmla="*/ 300111 h 600018"/>
                <a:gd name="connsiteX38" fmla="*/ 300535 w 600864"/>
                <a:gd name="connsiteY38" fmla="*/ 572810 h 600018"/>
                <a:gd name="connsiteX39" fmla="*/ 573617 w 600864"/>
                <a:gd name="connsiteY39" fmla="*/ 300111 h 600018"/>
                <a:gd name="connsiteX40" fmla="*/ 300535 w 600864"/>
                <a:gd name="connsiteY40" fmla="*/ 27208 h 600018"/>
                <a:gd name="connsiteX41" fmla="*/ 300535 w 600864"/>
                <a:gd name="connsiteY41" fmla="*/ 0 h 600018"/>
                <a:gd name="connsiteX42" fmla="*/ 600864 w 600864"/>
                <a:gd name="connsiteY42" fmla="*/ 300111 h 600018"/>
                <a:gd name="connsiteX43" fmla="*/ 300535 w 600864"/>
                <a:gd name="connsiteY43" fmla="*/ 600018 h 600018"/>
                <a:gd name="connsiteX44" fmla="*/ 0 w 600864"/>
                <a:gd name="connsiteY44" fmla="*/ 300111 h 600018"/>
                <a:gd name="connsiteX45" fmla="*/ 300535 w 600864"/>
                <a:gd name="connsiteY45" fmla="*/ 0 h 600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00864" h="600018">
                  <a:moveTo>
                    <a:pt x="215718" y="368211"/>
                  </a:moveTo>
                  <a:lnTo>
                    <a:pt x="248486" y="368211"/>
                  </a:lnTo>
                  <a:cubicBezTo>
                    <a:pt x="248486" y="389082"/>
                    <a:pt x="260979" y="406884"/>
                    <a:pt x="278592" y="415069"/>
                  </a:cubicBezTo>
                  <a:lnTo>
                    <a:pt x="278592" y="449855"/>
                  </a:lnTo>
                  <a:cubicBezTo>
                    <a:pt x="242547" y="440238"/>
                    <a:pt x="215718" y="407294"/>
                    <a:pt x="215718" y="368211"/>
                  </a:cubicBezTo>
                  <a:close/>
                  <a:moveTo>
                    <a:pt x="322272" y="286566"/>
                  </a:moveTo>
                  <a:cubicBezTo>
                    <a:pt x="358522" y="296183"/>
                    <a:pt x="385146" y="329127"/>
                    <a:pt x="385146" y="368210"/>
                  </a:cubicBezTo>
                  <a:cubicBezTo>
                    <a:pt x="385146" y="407293"/>
                    <a:pt x="358522" y="440237"/>
                    <a:pt x="322272" y="449854"/>
                  </a:cubicBezTo>
                  <a:lnTo>
                    <a:pt x="322272" y="415068"/>
                  </a:lnTo>
                  <a:cubicBezTo>
                    <a:pt x="340090" y="406883"/>
                    <a:pt x="352378" y="389081"/>
                    <a:pt x="352378" y="368210"/>
                  </a:cubicBezTo>
                  <a:cubicBezTo>
                    <a:pt x="352378" y="347339"/>
                    <a:pt x="340090" y="329537"/>
                    <a:pt x="322272" y="321352"/>
                  </a:cubicBezTo>
                  <a:close/>
                  <a:moveTo>
                    <a:pt x="322272" y="150163"/>
                  </a:moveTo>
                  <a:cubicBezTo>
                    <a:pt x="358522" y="159780"/>
                    <a:pt x="385146" y="192724"/>
                    <a:pt x="385146" y="231807"/>
                  </a:cubicBezTo>
                  <a:lnTo>
                    <a:pt x="352378" y="231807"/>
                  </a:lnTo>
                  <a:cubicBezTo>
                    <a:pt x="352378" y="211140"/>
                    <a:pt x="340090" y="193134"/>
                    <a:pt x="322272" y="184949"/>
                  </a:cubicBezTo>
                  <a:close/>
                  <a:moveTo>
                    <a:pt x="278592" y="150163"/>
                  </a:moveTo>
                  <a:lnTo>
                    <a:pt x="278592" y="184935"/>
                  </a:lnTo>
                  <a:cubicBezTo>
                    <a:pt x="260979" y="193117"/>
                    <a:pt x="248486" y="211117"/>
                    <a:pt x="248486" y="231776"/>
                  </a:cubicBezTo>
                  <a:cubicBezTo>
                    <a:pt x="248486" y="252639"/>
                    <a:pt x="260979" y="270434"/>
                    <a:pt x="278592" y="278821"/>
                  </a:cubicBezTo>
                  <a:lnTo>
                    <a:pt x="278592" y="313593"/>
                  </a:lnTo>
                  <a:cubicBezTo>
                    <a:pt x="242547" y="303775"/>
                    <a:pt x="215718" y="270843"/>
                    <a:pt x="215718" y="231776"/>
                  </a:cubicBezTo>
                  <a:cubicBezTo>
                    <a:pt x="215718" y="192708"/>
                    <a:pt x="242547" y="159777"/>
                    <a:pt x="278592" y="150163"/>
                  </a:cubicBezTo>
                  <a:close/>
                  <a:moveTo>
                    <a:pt x="286848" y="138097"/>
                  </a:moveTo>
                  <a:lnTo>
                    <a:pt x="314086" y="138097"/>
                  </a:lnTo>
                  <a:lnTo>
                    <a:pt x="314086" y="462134"/>
                  </a:lnTo>
                  <a:lnTo>
                    <a:pt x="286848" y="462134"/>
                  </a:lnTo>
                  <a:close/>
                  <a:moveTo>
                    <a:pt x="300534" y="61388"/>
                  </a:moveTo>
                  <a:cubicBezTo>
                    <a:pt x="168609" y="61388"/>
                    <a:pt x="61471" y="168374"/>
                    <a:pt x="61471" y="300111"/>
                  </a:cubicBezTo>
                  <a:cubicBezTo>
                    <a:pt x="61471" y="431643"/>
                    <a:pt x="168609" y="538629"/>
                    <a:pt x="300534" y="538629"/>
                  </a:cubicBezTo>
                  <a:cubicBezTo>
                    <a:pt x="432255" y="538629"/>
                    <a:pt x="539393" y="431643"/>
                    <a:pt x="539393" y="300111"/>
                  </a:cubicBezTo>
                  <a:cubicBezTo>
                    <a:pt x="539393" y="168374"/>
                    <a:pt x="432255" y="61388"/>
                    <a:pt x="300534" y="61388"/>
                  </a:cubicBezTo>
                  <a:close/>
                  <a:moveTo>
                    <a:pt x="300534" y="53206"/>
                  </a:moveTo>
                  <a:cubicBezTo>
                    <a:pt x="436762" y="53206"/>
                    <a:pt x="547587" y="163873"/>
                    <a:pt x="547587" y="300111"/>
                  </a:cubicBezTo>
                  <a:cubicBezTo>
                    <a:pt x="547587" y="436144"/>
                    <a:pt x="436762" y="546811"/>
                    <a:pt x="300534" y="546811"/>
                  </a:cubicBezTo>
                  <a:cubicBezTo>
                    <a:pt x="164102" y="546811"/>
                    <a:pt x="53277" y="436144"/>
                    <a:pt x="53277" y="300111"/>
                  </a:cubicBezTo>
                  <a:cubicBezTo>
                    <a:pt x="53277" y="163873"/>
                    <a:pt x="164102" y="53206"/>
                    <a:pt x="300534" y="53206"/>
                  </a:cubicBezTo>
                  <a:close/>
                  <a:moveTo>
                    <a:pt x="300535" y="27208"/>
                  </a:moveTo>
                  <a:cubicBezTo>
                    <a:pt x="149755" y="27208"/>
                    <a:pt x="27247" y="149544"/>
                    <a:pt x="27247" y="300111"/>
                  </a:cubicBezTo>
                  <a:cubicBezTo>
                    <a:pt x="27247" y="450474"/>
                    <a:pt x="149755" y="572810"/>
                    <a:pt x="300535" y="572810"/>
                  </a:cubicBezTo>
                  <a:cubicBezTo>
                    <a:pt x="451109" y="572810"/>
                    <a:pt x="573617" y="450474"/>
                    <a:pt x="573617" y="300111"/>
                  </a:cubicBezTo>
                  <a:cubicBezTo>
                    <a:pt x="573617" y="149544"/>
                    <a:pt x="451109" y="27208"/>
                    <a:pt x="300535" y="27208"/>
                  </a:cubicBezTo>
                  <a:close/>
                  <a:moveTo>
                    <a:pt x="300535" y="0"/>
                  </a:moveTo>
                  <a:cubicBezTo>
                    <a:pt x="466064" y="0"/>
                    <a:pt x="600864" y="134610"/>
                    <a:pt x="600864" y="300111"/>
                  </a:cubicBezTo>
                  <a:cubicBezTo>
                    <a:pt x="600864" y="465408"/>
                    <a:pt x="466064" y="600018"/>
                    <a:pt x="300535" y="600018"/>
                  </a:cubicBezTo>
                  <a:cubicBezTo>
                    <a:pt x="134800" y="600018"/>
                    <a:pt x="0" y="465408"/>
                    <a:pt x="0" y="300111"/>
                  </a:cubicBezTo>
                  <a:cubicBezTo>
                    <a:pt x="0" y="134610"/>
                    <a:pt x="134800" y="0"/>
                    <a:pt x="300535"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8" name="组合 17"/>
          <p:cNvGrpSpPr/>
          <p:nvPr/>
        </p:nvGrpSpPr>
        <p:grpSpPr>
          <a:xfrm>
            <a:off x="4719682" y="1784230"/>
            <a:ext cx="4007123" cy="1066048"/>
            <a:chOff x="7727479" y="3464575"/>
            <a:chExt cx="4007123" cy="1066048"/>
          </a:xfrm>
        </p:grpSpPr>
        <p:sp>
          <p:nvSpPr>
            <p:cNvPr id="19" name="矩形 18"/>
            <p:cNvSpPr/>
            <p:nvPr/>
          </p:nvSpPr>
          <p:spPr>
            <a:xfrm>
              <a:off x="7727479" y="3747033"/>
              <a:ext cx="4007123" cy="783590"/>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开发进度月报的编制目的是及时向有关管理部门汇报项目开发的进展和情况，以便及时发现和处理开发过程中出现的问题。</a:t>
              </a:r>
            </a:p>
          </p:txBody>
        </p:sp>
        <p:sp>
          <p:nvSpPr>
            <p:cNvPr id="20" name="矩形 19"/>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使用目的</a:t>
              </a:r>
            </a:p>
          </p:txBody>
        </p:sp>
      </p:grpSp>
      <p:grpSp>
        <p:nvGrpSpPr>
          <p:cNvPr id="21" name="组合 20"/>
          <p:cNvGrpSpPr/>
          <p:nvPr/>
        </p:nvGrpSpPr>
        <p:grpSpPr>
          <a:xfrm>
            <a:off x="4719682" y="3213175"/>
            <a:ext cx="4007123" cy="979688"/>
            <a:chOff x="7727479" y="3464575"/>
            <a:chExt cx="4007123" cy="979688"/>
          </a:xfrm>
        </p:grpSpPr>
        <p:sp>
          <p:nvSpPr>
            <p:cNvPr id="22" name="矩形 21"/>
            <p:cNvSpPr/>
            <p:nvPr/>
          </p:nvSpPr>
          <p:spPr>
            <a:xfrm>
              <a:off x="7727479" y="3747033"/>
              <a:ext cx="4007123" cy="69723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rPr>
                <a:t>一般地，开发进度月报是以项目组为单位每月编写的，如果被开发的软件系统规模比较大，整个工程项目被划分给若干个分项目组承担，开发进度月报将以分项目组为单位按月编写。</a:t>
              </a:r>
            </a:p>
          </p:txBody>
        </p:sp>
        <p:sp>
          <p:nvSpPr>
            <p:cNvPr id="23" name="矩形 22"/>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进展方式</a:t>
              </a:r>
            </a:p>
          </p:txBody>
        </p:sp>
      </p:grpSp>
      <p:grpSp>
        <p:nvGrpSpPr>
          <p:cNvPr id="24" name="组合 23"/>
          <p:cNvGrpSpPr/>
          <p:nvPr/>
        </p:nvGrpSpPr>
        <p:grpSpPr>
          <a:xfrm>
            <a:off x="4719682" y="4650240"/>
            <a:ext cx="4007123" cy="835543"/>
            <a:chOff x="7727479" y="3464575"/>
            <a:chExt cx="4007123" cy="835543"/>
          </a:xfrm>
        </p:grpSpPr>
        <p:sp>
          <p:nvSpPr>
            <p:cNvPr id="25" name="矩形 24"/>
            <p:cNvSpPr/>
            <p:nvPr/>
          </p:nvSpPr>
          <p:spPr>
            <a:xfrm>
              <a:off x="7727479" y="3747033"/>
              <a:ext cx="4007123" cy="553085"/>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列出本月内进行的各项主要活动，并且说明本月内遇到的重要事件，这是指一个开发阶段的开始或结束</a:t>
              </a:r>
            </a:p>
          </p:txBody>
        </p:sp>
        <p:sp>
          <p:nvSpPr>
            <p:cNvPr id="26" name="矩形 25"/>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进度内容</a:t>
              </a:r>
            </a:p>
          </p:txBody>
        </p:sp>
      </p:grpSp>
    </p:spTree>
    <p:extLst>
      <p:ext uri="{BB962C8B-B14F-4D97-AF65-F5344CB8AC3E}">
        <p14:creationId xmlns:p14="http://schemas.microsoft.com/office/powerpoint/2010/main" val="1782248855"/>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par>
                                <p:cTn id="10" presetID="53" presetClass="entr" presetSubtype="16" fill="hold" nodeType="withEffect">
                                  <p:stCondLst>
                                    <p:cond delay="0"/>
                                  </p:stCondLst>
                                  <p:childTnLst>
                                    <p:set>
                                      <p:cBhvr>
                                        <p:cTn id="11" dur="1" fill="hold">
                                          <p:stCondLst>
                                            <p:cond delay="0"/>
                                          </p:stCondLst>
                                        </p:cTn>
                                        <p:tgtEl>
                                          <p:spTgt spid="39"/>
                                        </p:tgtEl>
                                        <p:attrNameLst>
                                          <p:attrName>style.visibility</p:attrName>
                                        </p:attrNameLst>
                                      </p:cBhvr>
                                      <p:to>
                                        <p:strVal val="visible"/>
                                      </p:to>
                                    </p:set>
                                    <p:anim calcmode="lin" valueType="num">
                                      <p:cBhvr>
                                        <p:cTn id="12" dur="500" fill="hold"/>
                                        <p:tgtEl>
                                          <p:spTgt spid="39"/>
                                        </p:tgtEl>
                                        <p:attrNameLst>
                                          <p:attrName>ppt_w</p:attrName>
                                        </p:attrNameLst>
                                      </p:cBhvr>
                                      <p:tavLst>
                                        <p:tav tm="0">
                                          <p:val>
                                            <p:fltVal val="0"/>
                                          </p:val>
                                        </p:tav>
                                        <p:tav tm="100000">
                                          <p:val>
                                            <p:strVal val="#ppt_w"/>
                                          </p:val>
                                        </p:tav>
                                      </p:tavLst>
                                    </p:anim>
                                    <p:anim calcmode="lin" valueType="num">
                                      <p:cBhvr>
                                        <p:cTn id="13" dur="500" fill="hold"/>
                                        <p:tgtEl>
                                          <p:spTgt spid="39"/>
                                        </p:tgtEl>
                                        <p:attrNameLst>
                                          <p:attrName>ppt_h</p:attrName>
                                        </p:attrNameLst>
                                      </p:cBhvr>
                                      <p:tavLst>
                                        <p:tav tm="0">
                                          <p:val>
                                            <p:fltVal val="0"/>
                                          </p:val>
                                        </p:tav>
                                        <p:tav tm="100000">
                                          <p:val>
                                            <p:strVal val="#ppt_h"/>
                                          </p:val>
                                        </p:tav>
                                      </p:tavLst>
                                    </p:anim>
                                    <p:animEffect transition="in" filter="fade">
                                      <p:cBhvr>
                                        <p:cTn id="14" dur="500"/>
                                        <p:tgtEl>
                                          <p:spTgt spid="39"/>
                                        </p:tgtEl>
                                      </p:cBhvr>
                                    </p:animEffect>
                                  </p:childTnLst>
                                </p:cTn>
                              </p:par>
                              <p:par>
                                <p:cTn id="15" presetID="53" presetClass="entr" presetSubtype="16" fill="hold" nodeType="withEffect">
                                  <p:stCondLst>
                                    <p:cond delay="0"/>
                                  </p:stCondLst>
                                  <p:childTnLst>
                                    <p:set>
                                      <p:cBhvr>
                                        <p:cTn id="16" dur="1" fill="hold">
                                          <p:stCondLst>
                                            <p:cond delay="0"/>
                                          </p:stCondLst>
                                        </p:cTn>
                                        <p:tgtEl>
                                          <p:spTgt spid="42"/>
                                        </p:tgtEl>
                                        <p:attrNameLst>
                                          <p:attrName>style.visibility</p:attrName>
                                        </p:attrNameLst>
                                      </p:cBhvr>
                                      <p:to>
                                        <p:strVal val="visible"/>
                                      </p:to>
                                    </p:set>
                                    <p:anim calcmode="lin" valueType="num">
                                      <p:cBhvr>
                                        <p:cTn id="17" dur="500" fill="hold"/>
                                        <p:tgtEl>
                                          <p:spTgt spid="42"/>
                                        </p:tgtEl>
                                        <p:attrNameLst>
                                          <p:attrName>ppt_w</p:attrName>
                                        </p:attrNameLst>
                                      </p:cBhvr>
                                      <p:tavLst>
                                        <p:tav tm="0">
                                          <p:val>
                                            <p:fltVal val="0"/>
                                          </p:val>
                                        </p:tav>
                                        <p:tav tm="100000">
                                          <p:val>
                                            <p:strVal val="#ppt_w"/>
                                          </p:val>
                                        </p:tav>
                                      </p:tavLst>
                                    </p:anim>
                                    <p:anim calcmode="lin" valueType="num">
                                      <p:cBhvr>
                                        <p:cTn id="18" dur="500" fill="hold"/>
                                        <p:tgtEl>
                                          <p:spTgt spid="42"/>
                                        </p:tgtEl>
                                        <p:attrNameLst>
                                          <p:attrName>ppt_h</p:attrName>
                                        </p:attrNameLst>
                                      </p:cBhvr>
                                      <p:tavLst>
                                        <p:tav tm="0">
                                          <p:val>
                                            <p:fltVal val="0"/>
                                          </p:val>
                                        </p:tav>
                                        <p:tav tm="100000">
                                          <p:val>
                                            <p:strVal val="#ppt_h"/>
                                          </p:val>
                                        </p:tav>
                                      </p:tavLst>
                                    </p:anim>
                                    <p:animEffect transition="in" filter="fade">
                                      <p:cBhvr>
                                        <p:cTn id="19" dur="500"/>
                                        <p:tgtEl>
                                          <p:spTgt spid="42"/>
                                        </p:tgtEl>
                                      </p:cBhvr>
                                    </p:animEffect>
                                  </p:childTnLst>
                                </p:cTn>
                              </p:par>
                            </p:childTnLst>
                          </p:cTn>
                        </p:par>
                        <p:par>
                          <p:cTn id="20" fill="hold">
                            <p:stCondLst>
                              <p:cond delay="500"/>
                            </p:stCondLst>
                            <p:childTnLst>
                              <p:par>
                                <p:cTn id="21" presetID="2" presetClass="entr" presetSubtype="2" fill="hold" nodeType="after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childTnLst>
                          </p:cTn>
                        </p:par>
                        <p:par>
                          <p:cTn id="25" fill="hold">
                            <p:stCondLst>
                              <p:cond delay="1000"/>
                            </p:stCondLst>
                            <p:childTnLst>
                              <p:par>
                                <p:cTn id="26" presetID="2" presetClass="entr" presetSubtype="2" fill="hold" nodeType="after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500" fill="hold"/>
                                        <p:tgtEl>
                                          <p:spTgt spid="21"/>
                                        </p:tgtEl>
                                        <p:attrNameLst>
                                          <p:attrName>ppt_x</p:attrName>
                                        </p:attrNameLst>
                                      </p:cBhvr>
                                      <p:tavLst>
                                        <p:tav tm="0">
                                          <p:val>
                                            <p:strVal val="1+#ppt_w/2"/>
                                          </p:val>
                                        </p:tav>
                                        <p:tav tm="100000">
                                          <p:val>
                                            <p:strVal val="#ppt_x"/>
                                          </p:val>
                                        </p:tav>
                                      </p:tavLst>
                                    </p:anim>
                                    <p:anim calcmode="lin" valueType="num">
                                      <p:cBhvr additive="base">
                                        <p:cTn id="29" dur="500" fill="hold"/>
                                        <p:tgtEl>
                                          <p:spTgt spid="21"/>
                                        </p:tgtEl>
                                        <p:attrNameLst>
                                          <p:attrName>ppt_y</p:attrName>
                                        </p:attrNameLst>
                                      </p:cBhvr>
                                      <p:tavLst>
                                        <p:tav tm="0">
                                          <p:val>
                                            <p:strVal val="#ppt_y"/>
                                          </p:val>
                                        </p:tav>
                                        <p:tav tm="100000">
                                          <p:val>
                                            <p:strVal val="#ppt_y"/>
                                          </p:val>
                                        </p:tav>
                                      </p:tavLst>
                                    </p:anim>
                                  </p:childTnLst>
                                </p:cTn>
                              </p:par>
                            </p:childTnLst>
                          </p:cTn>
                        </p:par>
                        <p:par>
                          <p:cTn id="30" fill="hold">
                            <p:stCondLst>
                              <p:cond delay="1500"/>
                            </p:stCondLst>
                            <p:childTnLst>
                              <p:par>
                                <p:cTn id="31" presetID="2" presetClass="entr" presetSubtype="2" fill="hold" nodeType="after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500" fill="hold"/>
                                        <p:tgtEl>
                                          <p:spTgt spid="24"/>
                                        </p:tgtEl>
                                        <p:attrNameLst>
                                          <p:attrName>ppt_x</p:attrName>
                                        </p:attrNameLst>
                                      </p:cBhvr>
                                      <p:tavLst>
                                        <p:tav tm="0">
                                          <p:val>
                                            <p:strVal val="1+#ppt_w/2"/>
                                          </p:val>
                                        </p:tav>
                                        <p:tav tm="100000">
                                          <p:val>
                                            <p:strVal val="#ppt_x"/>
                                          </p:val>
                                        </p:tav>
                                      </p:tavLst>
                                    </p:anim>
                                    <p:anim calcmode="lin" valueType="num">
                                      <p:cBhvr additive="base">
                                        <p:cTn id="34"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494155" y="513080"/>
            <a:ext cx="4666615" cy="460375"/>
          </a:xfrm>
          <a:prstGeom prst="rect">
            <a:avLst/>
          </a:prstGeom>
          <a:noFill/>
        </p:spPr>
        <p:txBody>
          <a:bodyPr wrap="square" rtlCol="0">
            <a:spAutoFit/>
            <a:scene3d>
              <a:camera prst="orthographicFront"/>
              <a:lightRig rig="threePt" dir="t"/>
            </a:scene3d>
            <a:sp3d contourW="12700"/>
          </a:bodyPr>
          <a:lstStyle/>
          <a:p>
            <a:r>
              <a:rPr lang="zh-CN" altLang="en-US" sz="2400" dirty="0"/>
              <a:t>项目开发总结报告(PDSR)</a:t>
            </a:r>
          </a:p>
        </p:txBody>
      </p:sp>
      <p:grpSp>
        <p:nvGrpSpPr>
          <p:cNvPr id="31" name="组合 30"/>
          <p:cNvGrpSpPr/>
          <p:nvPr/>
        </p:nvGrpSpPr>
        <p:grpSpPr>
          <a:xfrm>
            <a:off x="3662381" y="2216680"/>
            <a:ext cx="5015529" cy="1142248"/>
            <a:chOff x="1080471" y="2216680"/>
            <a:chExt cx="5015529" cy="1142248"/>
          </a:xfrm>
        </p:grpSpPr>
        <p:grpSp>
          <p:nvGrpSpPr>
            <p:cNvPr id="25" name="组合 24"/>
            <p:cNvGrpSpPr/>
            <p:nvPr/>
          </p:nvGrpSpPr>
          <p:grpSpPr>
            <a:xfrm>
              <a:off x="1080471" y="2438400"/>
              <a:ext cx="798285" cy="798285"/>
              <a:chOff x="2959100" y="1866900"/>
              <a:chExt cx="1536700" cy="1536700"/>
            </a:xfrm>
          </p:grpSpPr>
          <p:sp>
            <p:nvSpPr>
              <p:cNvPr id="26" name="椭圆 25"/>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椭圆 2"/>
              <p:cNvSpPr/>
              <p:nvPr/>
            </p:nvSpPr>
            <p:spPr>
              <a:xfrm>
                <a:off x="3420804" y="2269390"/>
                <a:ext cx="613291" cy="731720"/>
              </a:xfrm>
              <a:custGeom>
                <a:avLst/>
                <a:gdLst>
                  <a:gd name="connsiteX0" fmla="*/ 105284 w 507577"/>
                  <a:gd name="connsiteY0" fmla="*/ 315145 h 605592"/>
                  <a:gd name="connsiteX1" fmla="*/ 328130 w 507577"/>
                  <a:gd name="connsiteY1" fmla="*/ 315145 h 605592"/>
                  <a:gd name="connsiteX2" fmla="*/ 328130 w 507577"/>
                  <a:gd name="connsiteY2" fmla="*/ 339913 h 605592"/>
                  <a:gd name="connsiteX3" fmla="*/ 105284 w 507577"/>
                  <a:gd name="connsiteY3" fmla="*/ 339913 h 605592"/>
                  <a:gd name="connsiteX4" fmla="*/ 445650 w 507577"/>
                  <a:gd name="connsiteY4" fmla="*/ 296632 h 605592"/>
                  <a:gd name="connsiteX5" fmla="*/ 445650 w 507577"/>
                  <a:gd name="connsiteY5" fmla="*/ 346039 h 605592"/>
                  <a:gd name="connsiteX6" fmla="*/ 482788 w 507577"/>
                  <a:gd name="connsiteY6" fmla="*/ 346039 h 605592"/>
                  <a:gd name="connsiteX7" fmla="*/ 482788 w 507577"/>
                  <a:gd name="connsiteY7" fmla="*/ 296632 h 605592"/>
                  <a:gd name="connsiteX8" fmla="*/ 105284 w 507577"/>
                  <a:gd name="connsiteY8" fmla="*/ 265749 h 605592"/>
                  <a:gd name="connsiteX9" fmla="*/ 198148 w 507577"/>
                  <a:gd name="connsiteY9" fmla="*/ 265749 h 605592"/>
                  <a:gd name="connsiteX10" fmla="*/ 198148 w 507577"/>
                  <a:gd name="connsiteY10" fmla="*/ 290447 h 605592"/>
                  <a:gd name="connsiteX11" fmla="*/ 105284 w 507577"/>
                  <a:gd name="connsiteY11" fmla="*/ 290447 h 605592"/>
                  <a:gd name="connsiteX12" fmla="*/ 451901 w 507577"/>
                  <a:gd name="connsiteY12" fmla="*/ 234771 h 605592"/>
                  <a:gd name="connsiteX13" fmla="*/ 476669 w 507577"/>
                  <a:gd name="connsiteY13" fmla="*/ 234771 h 605592"/>
                  <a:gd name="connsiteX14" fmla="*/ 476669 w 507577"/>
                  <a:gd name="connsiteY14" fmla="*/ 259539 h 605592"/>
                  <a:gd name="connsiteX15" fmla="*/ 451901 w 507577"/>
                  <a:gd name="connsiteY15" fmla="*/ 259539 h 605592"/>
                  <a:gd name="connsiteX16" fmla="*/ 445650 w 507577"/>
                  <a:gd name="connsiteY16" fmla="*/ 222474 h 605592"/>
                  <a:gd name="connsiteX17" fmla="*/ 445650 w 507577"/>
                  <a:gd name="connsiteY17" fmla="*/ 271881 h 605592"/>
                  <a:gd name="connsiteX18" fmla="*/ 482788 w 507577"/>
                  <a:gd name="connsiteY18" fmla="*/ 271881 h 605592"/>
                  <a:gd name="connsiteX19" fmla="*/ 482788 w 507577"/>
                  <a:gd name="connsiteY19" fmla="*/ 222474 h 605592"/>
                  <a:gd name="connsiteX20" fmla="*/ 445650 w 507577"/>
                  <a:gd name="connsiteY20" fmla="*/ 148316 h 605592"/>
                  <a:gd name="connsiteX21" fmla="*/ 445650 w 507577"/>
                  <a:gd name="connsiteY21" fmla="*/ 197724 h 605592"/>
                  <a:gd name="connsiteX22" fmla="*/ 482788 w 507577"/>
                  <a:gd name="connsiteY22" fmla="*/ 197724 h 605592"/>
                  <a:gd name="connsiteX23" fmla="*/ 482788 w 507577"/>
                  <a:gd name="connsiteY23" fmla="*/ 148316 h 605592"/>
                  <a:gd name="connsiteX24" fmla="*/ 451901 w 507577"/>
                  <a:gd name="connsiteY24" fmla="*/ 86513 h 605592"/>
                  <a:gd name="connsiteX25" fmla="*/ 476669 w 507577"/>
                  <a:gd name="connsiteY25" fmla="*/ 86513 h 605592"/>
                  <a:gd name="connsiteX26" fmla="*/ 476669 w 507577"/>
                  <a:gd name="connsiteY26" fmla="*/ 111211 h 605592"/>
                  <a:gd name="connsiteX27" fmla="*/ 451901 w 507577"/>
                  <a:gd name="connsiteY27" fmla="*/ 111211 h 605592"/>
                  <a:gd name="connsiteX28" fmla="*/ 129981 w 507577"/>
                  <a:gd name="connsiteY28" fmla="*/ 80361 h 605592"/>
                  <a:gd name="connsiteX29" fmla="*/ 129981 w 507577"/>
                  <a:gd name="connsiteY29" fmla="*/ 160651 h 605592"/>
                  <a:gd name="connsiteX30" fmla="*/ 346680 w 507577"/>
                  <a:gd name="connsiteY30" fmla="*/ 160651 h 605592"/>
                  <a:gd name="connsiteX31" fmla="*/ 346680 w 507577"/>
                  <a:gd name="connsiteY31" fmla="*/ 185406 h 605592"/>
                  <a:gd name="connsiteX32" fmla="*/ 129981 w 507577"/>
                  <a:gd name="connsiteY32" fmla="*/ 185406 h 605592"/>
                  <a:gd name="connsiteX33" fmla="*/ 129981 w 507577"/>
                  <a:gd name="connsiteY33" fmla="*/ 203948 h 605592"/>
                  <a:gd name="connsiteX34" fmla="*/ 365248 w 507577"/>
                  <a:gd name="connsiteY34" fmla="*/ 203948 h 605592"/>
                  <a:gd name="connsiteX35" fmla="*/ 365248 w 507577"/>
                  <a:gd name="connsiteY35" fmla="*/ 80361 h 605592"/>
                  <a:gd name="connsiteX36" fmla="*/ 445650 w 507577"/>
                  <a:gd name="connsiteY36" fmla="*/ 74158 h 605592"/>
                  <a:gd name="connsiteX37" fmla="*/ 445650 w 507577"/>
                  <a:gd name="connsiteY37" fmla="*/ 123566 h 605592"/>
                  <a:gd name="connsiteX38" fmla="*/ 482788 w 507577"/>
                  <a:gd name="connsiteY38" fmla="*/ 123566 h 605592"/>
                  <a:gd name="connsiteX39" fmla="*/ 482788 w 507577"/>
                  <a:gd name="connsiteY39" fmla="*/ 74158 h 605592"/>
                  <a:gd name="connsiteX40" fmla="*/ 117632 w 507577"/>
                  <a:gd name="connsiteY40" fmla="*/ 55606 h 605592"/>
                  <a:gd name="connsiteX41" fmla="*/ 377597 w 507577"/>
                  <a:gd name="connsiteY41" fmla="*/ 55606 h 605592"/>
                  <a:gd name="connsiteX42" fmla="*/ 389945 w 507577"/>
                  <a:gd name="connsiteY42" fmla="*/ 67937 h 605592"/>
                  <a:gd name="connsiteX43" fmla="*/ 389945 w 507577"/>
                  <a:gd name="connsiteY43" fmla="*/ 216279 h 605592"/>
                  <a:gd name="connsiteX44" fmla="*/ 377597 w 507577"/>
                  <a:gd name="connsiteY44" fmla="*/ 228703 h 605592"/>
                  <a:gd name="connsiteX45" fmla="*/ 117632 w 507577"/>
                  <a:gd name="connsiteY45" fmla="*/ 228703 h 605592"/>
                  <a:gd name="connsiteX46" fmla="*/ 105284 w 507577"/>
                  <a:gd name="connsiteY46" fmla="*/ 216279 h 605592"/>
                  <a:gd name="connsiteX47" fmla="*/ 105284 w 507577"/>
                  <a:gd name="connsiteY47" fmla="*/ 67937 h 605592"/>
                  <a:gd name="connsiteX48" fmla="*/ 117632 w 507577"/>
                  <a:gd name="connsiteY48" fmla="*/ 55606 h 605592"/>
                  <a:gd name="connsiteX49" fmla="*/ 24789 w 507577"/>
                  <a:gd name="connsiteY49" fmla="*/ 24750 h 605592"/>
                  <a:gd name="connsiteX50" fmla="*/ 24789 w 507577"/>
                  <a:gd name="connsiteY50" fmla="*/ 580935 h 605592"/>
                  <a:gd name="connsiteX51" fmla="*/ 408513 w 507577"/>
                  <a:gd name="connsiteY51" fmla="*/ 580935 h 605592"/>
                  <a:gd name="connsiteX52" fmla="*/ 420954 w 507577"/>
                  <a:gd name="connsiteY52" fmla="*/ 568513 h 605592"/>
                  <a:gd name="connsiteX53" fmla="*/ 420954 w 507577"/>
                  <a:gd name="connsiteY53" fmla="*/ 37079 h 605592"/>
                  <a:gd name="connsiteX54" fmla="*/ 408513 w 507577"/>
                  <a:gd name="connsiteY54" fmla="*/ 24750 h 605592"/>
                  <a:gd name="connsiteX55" fmla="*/ 74275 w 507577"/>
                  <a:gd name="connsiteY55" fmla="*/ 24750 h 605592"/>
                  <a:gd name="connsiteX56" fmla="*/ 74275 w 507577"/>
                  <a:gd name="connsiteY56" fmla="*/ 531434 h 605592"/>
                  <a:gd name="connsiteX57" fmla="*/ 49579 w 507577"/>
                  <a:gd name="connsiteY57" fmla="*/ 531434 h 605592"/>
                  <a:gd name="connsiteX58" fmla="*/ 49579 w 507577"/>
                  <a:gd name="connsiteY58" fmla="*/ 24750 h 605592"/>
                  <a:gd name="connsiteX59" fmla="*/ 12441 w 507577"/>
                  <a:gd name="connsiteY59" fmla="*/ 0 h 605592"/>
                  <a:gd name="connsiteX60" fmla="*/ 408513 w 507577"/>
                  <a:gd name="connsiteY60" fmla="*/ 0 h 605592"/>
                  <a:gd name="connsiteX61" fmla="*/ 445650 w 507577"/>
                  <a:gd name="connsiteY61" fmla="*/ 37079 h 605592"/>
                  <a:gd name="connsiteX62" fmla="*/ 445650 w 507577"/>
                  <a:gd name="connsiteY62" fmla="*/ 49408 h 605592"/>
                  <a:gd name="connsiteX63" fmla="*/ 495229 w 507577"/>
                  <a:gd name="connsiteY63" fmla="*/ 49408 h 605592"/>
                  <a:gd name="connsiteX64" fmla="*/ 507577 w 507577"/>
                  <a:gd name="connsiteY64" fmla="*/ 61829 h 605592"/>
                  <a:gd name="connsiteX65" fmla="*/ 507577 w 507577"/>
                  <a:gd name="connsiteY65" fmla="*/ 358461 h 605592"/>
                  <a:gd name="connsiteX66" fmla="*/ 495229 w 507577"/>
                  <a:gd name="connsiteY66" fmla="*/ 370790 h 605592"/>
                  <a:gd name="connsiteX67" fmla="*/ 445650 w 507577"/>
                  <a:gd name="connsiteY67" fmla="*/ 370790 h 605592"/>
                  <a:gd name="connsiteX68" fmla="*/ 445650 w 507577"/>
                  <a:gd name="connsiteY68" fmla="*/ 568513 h 605592"/>
                  <a:gd name="connsiteX69" fmla="*/ 408513 w 507577"/>
                  <a:gd name="connsiteY69" fmla="*/ 605592 h 605592"/>
                  <a:gd name="connsiteX70" fmla="*/ 12441 w 507577"/>
                  <a:gd name="connsiteY70" fmla="*/ 605592 h 605592"/>
                  <a:gd name="connsiteX71" fmla="*/ 0 w 507577"/>
                  <a:gd name="connsiteY71" fmla="*/ 593263 h 605592"/>
                  <a:gd name="connsiteX72" fmla="*/ 0 w 507577"/>
                  <a:gd name="connsiteY72" fmla="*/ 12329 h 605592"/>
                  <a:gd name="connsiteX73" fmla="*/ 12441 w 507577"/>
                  <a:gd name="connsiteY73"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07577" h="605592">
                    <a:moveTo>
                      <a:pt x="105284" y="315145"/>
                    </a:moveTo>
                    <a:lnTo>
                      <a:pt x="328130" y="315145"/>
                    </a:lnTo>
                    <a:lnTo>
                      <a:pt x="328130" y="339913"/>
                    </a:lnTo>
                    <a:lnTo>
                      <a:pt x="105284" y="339913"/>
                    </a:lnTo>
                    <a:close/>
                    <a:moveTo>
                      <a:pt x="445650" y="296632"/>
                    </a:moveTo>
                    <a:lnTo>
                      <a:pt x="445650" y="346039"/>
                    </a:lnTo>
                    <a:lnTo>
                      <a:pt x="482788" y="346039"/>
                    </a:lnTo>
                    <a:lnTo>
                      <a:pt x="482788" y="296632"/>
                    </a:lnTo>
                    <a:close/>
                    <a:moveTo>
                      <a:pt x="105284" y="265749"/>
                    </a:moveTo>
                    <a:lnTo>
                      <a:pt x="198148" y="265749"/>
                    </a:lnTo>
                    <a:lnTo>
                      <a:pt x="198148" y="290447"/>
                    </a:lnTo>
                    <a:lnTo>
                      <a:pt x="105284" y="290447"/>
                    </a:lnTo>
                    <a:close/>
                    <a:moveTo>
                      <a:pt x="451901" y="234771"/>
                    </a:moveTo>
                    <a:lnTo>
                      <a:pt x="476669" y="234771"/>
                    </a:lnTo>
                    <a:lnTo>
                      <a:pt x="476669" y="259539"/>
                    </a:lnTo>
                    <a:lnTo>
                      <a:pt x="451901" y="259539"/>
                    </a:lnTo>
                    <a:close/>
                    <a:moveTo>
                      <a:pt x="445650" y="222474"/>
                    </a:moveTo>
                    <a:lnTo>
                      <a:pt x="445650" y="271881"/>
                    </a:lnTo>
                    <a:lnTo>
                      <a:pt x="482788" y="271881"/>
                    </a:lnTo>
                    <a:lnTo>
                      <a:pt x="482788" y="222474"/>
                    </a:lnTo>
                    <a:close/>
                    <a:moveTo>
                      <a:pt x="445650" y="148316"/>
                    </a:moveTo>
                    <a:lnTo>
                      <a:pt x="445650" y="197724"/>
                    </a:lnTo>
                    <a:lnTo>
                      <a:pt x="482788" y="197724"/>
                    </a:lnTo>
                    <a:lnTo>
                      <a:pt x="482788" y="148316"/>
                    </a:lnTo>
                    <a:close/>
                    <a:moveTo>
                      <a:pt x="451901" y="86513"/>
                    </a:moveTo>
                    <a:lnTo>
                      <a:pt x="476669" y="86513"/>
                    </a:lnTo>
                    <a:lnTo>
                      <a:pt x="476669" y="111211"/>
                    </a:lnTo>
                    <a:lnTo>
                      <a:pt x="451901" y="111211"/>
                    </a:lnTo>
                    <a:close/>
                    <a:moveTo>
                      <a:pt x="129981" y="80361"/>
                    </a:moveTo>
                    <a:lnTo>
                      <a:pt x="129981" y="160651"/>
                    </a:lnTo>
                    <a:lnTo>
                      <a:pt x="346680" y="160651"/>
                    </a:lnTo>
                    <a:lnTo>
                      <a:pt x="346680" y="185406"/>
                    </a:lnTo>
                    <a:lnTo>
                      <a:pt x="129981" y="185406"/>
                    </a:lnTo>
                    <a:lnTo>
                      <a:pt x="129981" y="203948"/>
                    </a:lnTo>
                    <a:lnTo>
                      <a:pt x="365248" y="203948"/>
                    </a:lnTo>
                    <a:lnTo>
                      <a:pt x="365248" y="80361"/>
                    </a:lnTo>
                    <a:close/>
                    <a:moveTo>
                      <a:pt x="445650" y="74158"/>
                    </a:moveTo>
                    <a:lnTo>
                      <a:pt x="445650" y="123566"/>
                    </a:lnTo>
                    <a:lnTo>
                      <a:pt x="482788" y="123566"/>
                    </a:lnTo>
                    <a:lnTo>
                      <a:pt x="482788" y="74158"/>
                    </a:lnTo>
                    <a:close/>
                    <a:moveTo>
                      <a:pt x="117632" y="55606"/>
                    </a:moveTo>
                    <a:lnTo>
                      <a:pt x="377597" y="55606"/>
                    </a:lnTo>
                    <a:cubicBezTo>
                      <a:pt x="384467" y="55606"/>
                      <a:pt x="389945" y="61169"/>
                      <a:pt x="389945" y="67937"/>
                    </a:cubicBezTo>
                    <a:lnTo>
                      <a:pt x="389945" y="216279"/>
                    </a:lnTo>
                    <a:cubicBezTo>
                      <a:pt x="389945" y="223140"/>
                      <a:pt x="384467" y="228703"/>
                      <a:pt x="377597" y="228703"/>
                    </a:cubicBezTo>
                    <a:lnTo>
                      <a:pt x="117632" y="228703"/>
                    </a:lnTo>
                    <a:cubicBezTo>
                      <a:pt x="110762" y="228703"/>
                      <a:pt x="105284" y="223140"/>
                      <a:pt x="105284" y="216279"/>
                    </a:cubicBezTo>
                    <a:lnTo>
                      <a:pt x="105284" y="67937"/>
                    </a:lnTo>
                    <a:cubicBezTo>
                      <a:pt x="105284" y="61169"/>
                      <a:pt x="110762" y="55606"/>
                      <a:pt x="117632" y="55606"/>
                    </a:cubicBezTo>
                    <a:close/>
                    <a:moveTo>
                      <a:pt x="24789" y="24750"/>
                    </a:moveTo>
                    <a:lnTo>
                      <a:pt x="24789" y="580935"/>
                    </a:lnTo>
                    <a:lnTo>
                      <a:pt x="408513" y="580935"/>
                    </a:lnTo>
                    <a:cubicBezTo>
                      <a:pt x="415383" y="580935"/>
                      <a:pt x="420954" y="575373"/>
                      <a:pt x="420954" y="568513"/>
                    </a:cubicBezTo>
                    <a:lnTo>
                      <a:pt x="420954" y="37079"/>
                    </a:lnTo>
                    <a:cubicBezTo>
                      <a:pt x="420954" y="30219"/>
                      <a:pt x="415383" y="24750"/>
                      <a:pt x="408513" y="24750"/>
                    </a:cubicBezTo>
                    <a:lnTo>
                      <a:pt x="74275" y="24750"/>
                    </a:lnTo>
                    <a:lnTo>
                      <a:pt x="74275" y="531434"/>
                    </a:lnTo>
                    <a:lnTo>
                      <a:pt x="49579" y="531434"/>
                    </a:lnTo>
                    <a:lnTo>
                      <a:pt x="49579" y="24750"/>
                    </a:lnTo>
                    <a:close/>
                    <a:moveTo>
                      <a:pt x="12441" y="0"/>
                    </a:moveTo>
                    <a:lnTo>
                      <a:pt x="408513" y="0"/>
                    </a:lnTo>
                    <a:cubicBezTo>
                      <a:pt x="429031" y="0"/>
                      <a:pt x="445650" y="16593"/>
                      <a:pt x="445650" y="37079"/>
                    </a:cubicBezTo>
                    <a:lnTo>
                      <a:pt x="445650" y="49408"/>
                    </a:lnTo>
                    <a:lnTo>
                      <a:pt x="495229" y="49408"/>
                    </a:lnTo>
                    <a:cubicBezTo>
                      <a:pt x="502006" y="49408"/>
                      <a:pt x="507577" y="54970"/>
                      <a:pt x="507577" y="61829"/>
                    </a:cubicBezTo>
                    <a:lnTo>
                      <a:pt x="507577" y="358461"/>
                    </a:lnTo>
                    <a:cubicBezTo>
                      <a:pt x="507577" y="365228"/>
                      <a:pt x="502006" y="370790"/>
                      <a:pt x="495229" y="370790"/>
                    </a:cubicBezTo>
                    <a:lnTo>
                      <a:pt x="445650" y="370790"/>
                    </a:lnTo>
                    <a:lnTo>
                      <a:pt x="445650" y="568513"/>
                    </a:lnTo>
                    <a:cubicBezTo>
                      <a:pt x="445650" y="588999"/>
                      <a:pt x="429031" y="605592"/>
                      <a:pt x="408513" y="605592"/>
                    </a:cubicBezTo>
                    <a:lnTo>
                      <a:pt x="12441" y="605592"/>
                    </a:lnTo>
                    <a:cubicBezTo>
                      <a:pt x="5571" y="605592"/>
                      <a:pt x="0" y="600123"/>
                      <a:pt x="0" y="593263"/>
                    </a:cubicBezTo>
                    <a:lnTo>
                      <a:pt x="0" y="12329"/>
                    </a:lnTo>
                    <a:cubicBezTo>
                      <a:pt x="0" y="5562"/>
                      <a:pt x="5571" y="0"/>
                      <a:pt x="12441"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5" name="组合 14"/>
            <p:cNvGrpSpPr/>
            <p:nvPr/>
          </p:nvGrpSpPr>
          <p:grpSpPr>
            <a:xfrm>
              <a:off x="1982882" y="2216680"/>
              <a:ext cx="4113118" cy="1142248"/>
              <a:chOff x="7727479" y="3324875"/>
              <a:chExt cx="4113118" cy="1142248"/>
            </a:xfrm>
          </p:grpSpPr>
          <p:sp>
            <p:nvSpPr>
              <p:cNvPr id="16" name="矩形 15"/>
              <p:cNvSpPr/>
              <p:nvPr/>
            </p:nvSpPr>
            <p:spPr>
              <a:xfrm>
                <a:off x="7727479" y="3683533"/>
                <a:ext cx="4113118" cy="783590"/>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项目开发总结报告的编制是为了总结本项目开发工作的经验，说明实际取得的开发结果以及对整个开发工作的各个方面的评价。</a:t>
                </a:r>
              </a:p>
            </p:txBody>
          </p:sp>
          <p:sp>
            <p:nvSpPr>
              <p:cNvPr id="17" name="矩形 16"/>
              <p:cNvSpPr/>
              <p:nvPr/>
            </p:nvSpPr>
            <p:spPr>
              <a:xfrm>
                <a:off x="7727480" y="33248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使用目的</a:t>
                </a:r>
              </a:p>
            </p:txBody>
          </p:sp>
        </p:grpSp>
      </p:grpSp>
      <p:grpSp>
        <p:nvGrpSpPr>
          <p:cNvPr id="32" name="组合 31"/>
          <p:cNvGrpSpPr/>
          <p:nvPr/>
        </p:nvGrpSpPr>
        <p:grpSpPr>
          <a:xfrm>
            <a:off x="3662381" y="4310365"/>
            <a:ext cx="5015529" cy="1129548"/>
            <a:chOff x="1080471" y="4310365"/>
            <a:chExt cx="5015529" cy="1129548"/>
          </a:xfrm>
        </p:grpSpPr>
        <p:grpSp>
          <p:nvGrpSpPr>
            <p:cNvPr id="28" name="组合 27"/>
            <p:cNvGrpSpPr/>
            <p:nvPr/>
          </p:nvGrpSpPr>
          <p:grpSpPr>
            <a:xfrm>
              <a:off x="1080471" y="4506685"/>
              <a:ext cx="798285" cy="798285"/>
              <a:chOff x="2959100" y="1866900"/>
              <a:chExt cx="1536700" cy="1536700"/>
            </a:xfrm>
          </p:grpSpPr>
          <p:sp>
            <p:nvSpPr>
              <p:cNvPr id="29" name="椭圆 2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0" name="椭圆 2"/>
              <p:cNvSpPr/>
              <p:nvPr/>
            </p:nvSpPr>
            <p:spPr>
              <a:xfrm>
                <a:off x="3361590" y="2269986"/>
                <a:ext cx="731720" cy="730528"/>
              </a:xfrm>
              <a:custGeom>
                <a:avLst/>
                <a:gdLst>
                  <a:gd name="connsiteX0" fmla="*/ 521716 w 606580"/>
                  <a:gd name="connsiteY0" fmla="*/ 473869 h 605592"/>
                  <a:gd name="connsiteX1" fmla="*/ 474642 w 606580"/>
                  <a:gd name="connsiteY1" fmla="*/ 520867 h 605592"/>
                  <a:gd name="connsiteX2" fmla="*/ 521716 w 606580"/>
                  <a:gd name="connsiteY2" fmla="*/ 567772 h 605592"/>
                  <a:gd name="connsiteX3" fmla="*/ 568698 w 606580"/>
                  <a:gd name="connsiteY3" fmla="*/ 520867 h 605592"/>
                  <a:gd name="connsiteX4" fmla="*/ 521716 w 606580"/>
                  <a:gd name="connsiteY4" fmla="*/ 473869 h 605592"/>
                  <a:gd name="connsiteX5" fmla="*/ 60630 w 606580"/>
                  <a:gd name="connsiteY5" fmla="*/ 401194 h 605592"/>
                  <a:gd name="connsiteX6" fmla="*/ 37882 w 606580"/>
                  <a:gd name="connsiteY6" fmla="*/ 423905 h 605592"/>
                  <a:gd name="connsiteX7" fmla="*/ 60630 w 606580"/>
                  <a:gd name="connsiteY7" fmla="*/ 446616 h 605592"/>
                  <a:gd name="connsiteX8" fmla="*/ 83378 w 606580"/>
                  <a:gd name="connsiteY8" fmla="*/ 423905 h 605592"/>
                  <a:gd name="connsiteX9" fmla="*/ 60630 w 606580"/>
                  <a:gd name="connsiteY9" fmla="*/ 401194 h 605592"/>
                  <a:gd name="connsiteX10" fmla="*/ 242639 w 606580"/>
                  <a:gd name="connsiteY10" fmla="*/ 218047 h 605592"/>
                  <a:gd name="connsiteX11" fmla="*/ 291153 w 606580"/>
                  <a:gd name="connsiteY11" fmla="*/ 266490 h 605592"/>
                  <a:gd name="connsiteX12" fmla="*/ 242639 w 606580"/>
                  <a:gd name="connsiteY12" fmla="*/ 314933 h 605592"/>
                  <a:gd name="connsiteX13" fmla="*/ 194125 w 606580"/>
                  <a:gd name="connsiteY13" fmla="*/ 266490 h 605592"/>
                  <a:gd name="connsiteX14" fmla="*/ 242639 w 606580"/>
                  <a:gd name="connsiteY14" fmla="*/ 218047 h 605592"/>
                  <a:gd name="connsiteX15" fmla="*/ 242613 w 606580"/>
                  <a:gd name="connsiteY15" fmla="*/ 183170 h 605592"/>
                  <a:gd name="connsiteX16" fmla="*/ 159235 w 606580"/>
                  <a:gd name="connsiteY16" fmla="*/ 266505 h 605592"/>
                  <a:gd name="connsiteX17" fmla="*/ 242613 w 606580"/>
                  <a:gd name="connsiteY17" fmla="*/ 349747 h 605592"/>
                  <a:gd name="connsiteX18" fmla="*/ 326084 w 606580"/>
                  <a:gd name="connsiteY18" fmla="*/ 266505 h 605592"/>
                  <a:gd name="connsiteX19" fmla="*/ 242613 w 606580"/>
                  <a:gd name="connsiteY19" fmla="*/ 183170 h 605592"/>
                  <a:gd name="connsiteX20" fmla="*/ 448923 w 606580"/>
                  <a:gd name="connsiteY20" fmla="*/ 37821 h 605592"/>
                  <a:gd name="connsiteX21" fmla="*/ 426175 w 606580"/>
                  <a:gd name="connsiteY21" fmla="*/ 60532 h 605592"/>
                  <a:gd name="connsiteX22" fmla="*/ 448923 w 606580"/>
                  <a:gd name="connsiteY22" fmla="*/ 83242 h 605592"/>
                  <a:gd name="connsiteX23" fmla="*/ 471671 w 606580"/>
                  <a:gd name="connsiteY23" fmla="*/ 60532 h 605592"/>
                  <a:gd name="connsiteX24" fmla="*/ 448923 w 606580"/>
                  <a:gd name="connsiteY24" fmla="*/ 37821 h 605592"/>
                  <a:gd name="connsiteX25" fmla="*/ 448923 w 606580"/>
                  <a:gd name="connsiteY25" fmla="*/ 0 h 605592"/>
                  <a:gd name="connsiteX26" fmla="*/ 509553 w 606580"/>
                  <a:gd name="connsiteY26" fmla="*/ 60532 h 605592"/>
                  <a:gd name="connsiteX27" fmla="*/ 448923 w 606580"/>
                  <a:gd name="connsiteY27" fmla="*/ 121156 h 605592"/>
                  <a:gd name="connsiteX28" fmla="*/ 424132 w 606580"/>
                  <a:gd name="connsiteY28" fmla="*/ 115779 h 605592"/>
                  <a:gd name="connsiteX29" fmla="*/ 338340 w 606580"/>
                  <a:gd name="connsiteY29" fmla="*/ 192255 h 605592"/>
                  <a:gd name="connsiteX30" fmla="*/ 363967 w 606580"/>
                  <a:gd name="connsiteY30" fmla="*/ 266505 h 605592"/>
                  <a:gd name="connsiteX31" fmla="*/ 340662 w 606580"/>
                  <a:gd name="connsiteY31" fmla="*/ 337604 h 605592"/>
                  <a:gd name="connsiteX32" fmla="*/ 463036 w 606580"/>
                  <a:gd name="connsiteY32" fmla="*/ 459779 h 605592"/>
                  <a:gd name="connsiteX33" fmla="*/ 521716 w 606580"/>
                  <a:gd name="connsiteY33" fmla="*/ 436049 h 605592"/>
                  <a:gd name="connsiteX34" fmla="*/ 606580 w 606580"/>
                  <a:gd name="connsiteY34" fmla="*/ 520867 h 605592"/>
                  <a:gd name="connsiteX35" fmla="*/ 521624 w 606580"/>
                  <a:gd name="connsiteY35" fmla="*/ 605592 h 605592"/>
                  <a:gd name="connsiteX36" fmla="*/ 436760 w 606580"/>
                  <a:gd name="connsiteY36" fmla="*/ 520867 h 605592"/>
                  <a:gd name="connsiteX37" fmla="*/ 442052 w 606580"/>
                  <a:gd name="connsiteY37" fmla="*/ 492316 h 605592"/>
                  <a:gd name="connsiteX38" fmla="*/ 313921 w 606580"/>
                  <a:gd name="connsiteY38" fmla="*/ 364394 h 605592"/>
                  <a:gd name="connsiteX39" fmla="*/ 242613 w 606580"/>
                  <a:gd name="connsiteY39" fmla="*/ 387568 h 605592"/>
                  <a:gd name="connsiteX40" fmla="*/ 162764 w 606580"/>
                  <a:gd name="connsiteY40" fmla="*/ 357534 h 605592"/>
                  <a:gd name="connsiteX41" fmla="*/ 114947 w 606580"/>
                  <a:gd name="connsiteY41" fmla="*/ 397394 h 605592"/>
                  <a:gd name="connsiteX42" fmla="*/ 121353 w 606580"/>
                  <a:gd name="connsiteY42" fmla="*/ 423905 h 605592"/>
                  <a:gd name="connsiteX43" fmla="*/ 60630 w 606580"/>
                  <a:gd name="connsiteY43" fmla="*/ 484529 h 605592"/>
                  <a:gd name="connsiteX44" fmla="*/ 0 w 606580"/>
                  <a:gd name="connsiteY44" fmla="*/ 423905 h 605592"/>
                  <a:gd name="connsiteX45" fmla="*/ 60630 w 606580"/>
                  <a:gd name="connsiteY45" fmla="*/ 363374 h 605592"/>
                  <a:gd name="connsiteX46" fmla="*/ 88299 w 606580"/>
                  <a:gd name="connsiteY46" fmla="*/ 370326 h 605592"/>
                  <a:gd name="connsiteX47" fmla="*/ 138530 w 606580"/>
                  <a:gd name="connsiteY47" fmla="*/ 328427 h 605592"/>
                  <a:gd name="connsiteX48" fmla="*/ 121353 w 606580"/>
                  <a:gd name="connsiteY48" fmla="*/ 266505 h 605592"/>
                  <a:gd name="connsiteX49" fmla="*/ 151715 w 606580"/>
                  <a:gd name="connsiteY49" fmla="*/ 186507 h 605592"/>
                  <a:gd name="connsiteX50" fmla="*/ 90620 w 606580"/>
                  <a:gd name="connsiteY50" fmla="*/ 127830 h 605592"/>
                  <a:gd name="connsiteX51" fmla="*/ 81057 w 606580"/>
                  <a:gd name="connsiteY51" fmla="*/ 129313 h 605592"/>
                  <a:gd name="connsiteX52" fmla="*/ 44660 w 606580"/>
                  <a:gd name="connsiteY52" fmla="*/ 92976 h 605592"/>
                  <a:gd name="connsiteX53" fmla="*/ 81057 w 606580"/>
                  <a:gd name="connsiteY53" fmla="*/ 56638 h 605592"/>
                  <a:gd name="connsiteX54" fmla="*/ 117454 w 606580"/>
                  <a:gd name="connsiteY54" fmla="*/ 92976 h 605592"/>
                  <a:gd name="connsiteX55" fmla="*/ 116618 w 606580"/>
                  <a:gd name="connsiteY55" fmla="*/ 100299 h 605592"/>
                  <a:gd name="connsiteX56" fmla="*/ 181148 w 606580"/>
                  <a:gd name="connsiteY56" fmla="*/ 162221 h 605592"/>
                  <a:gd name="connsiteX57" fmla="*/ 242613 w 606580"/>
                  <a:gd name="connsiteY57" fmla="*/ 145350 h 605592"/>
                  <a:gd name="connsiteX58" fmla="*/ 310579 w 606580"/>
                  <a:gd name="connsiteY58" fmla="*/ 166114 h 605592"/>
                  <a:gd name="connsiteX59" fmla="*/ 396092 w 606580"/>
                  <a:gd name="connsiteY59" fmla="*/ 89917 h 605592"/>
                  <a:gd name="connsiteX60" fmla="*/ 388200 w 606580"/>
                  <a:gd name="connsiteY60" fmla="*/ 60532 h 605592"/>
                  <a:gd name="connsiteX61" fmla="*/ 448923 w 606580"/>
                  <a:gd name="connsiteY6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06580" h="605592">
                    <a:moveTo>
                      <a:pt x="521716" y="473869"/>
                    </a:moveTo>
                    <a:cubicBezTo>
                      <a:pt x="495812" y="473869"/>
                      <a:pt x="474642" y="494911"/>
                      <a:pt x="474642" y="520867"/>
                    </a:cubicBezTo>
                    <a:cubicBezTo>
                      <a:pt x="474642" y="546729"/>
                      <a:pt x="495812" y="567772"/>
                      <a:pt x="521716" y="567772"/>
                    </a:cubicBezTo>
                    <a:cubicBezTo>
                      <a:pt x="547621" y="567772"/>
                      <a:pt x="568698" y="546729"/>
                      <a:pt x="568698" y="520867"/>
                    </a:cubicBezTo>
                    <a:cubicBezTo>
                      <a:pt x="568698" y="495004"/>
                      <a:pt x="547621" y="473869"/>
                      <a:pt x="521716" y="473869"/>
                    </a:cubicBezTo>
                    <a:close/>
                    <a:moveTo>
                      <a:pt x="60630" y="401194"/>
                    </a:moveTo>
                    <a:cubicBezTo>
                      <a:pt x="48096" y="401194"/>
                      <a:pt x="37882" y="411391"/>
                      <a:pt x="37882" y="423905"/>
                    </a:cubicBezTo>
                    <a:cubicBezTo>
                      <a:pt x="37882" y="436512"/>
                      <a:pt x="48096" y="446616"/>
                      <a:pt x="60630" y="446616"/>
                    </a:cubicBezTo>
                    <a:cubicBezTo>
                      <a:pt x="73165" y="446616"/>
                      <a:pt x="83378" y="436512"/>
                      <a:pt x="83378" y="423905"/>
                    </a:cubicBezTo>
                    <a:cubicBezTo>
                      <a:pt x="83378" y="411391"/>
                      <a:pt x="73165" y="401194"/>
                      <a:pt x="60630" y="401194"/>
                    </a:cubicBezTo>
                    <a:close/>
                    <a:moveTo>
                      <a:pt x="242639" y="218047"/>
                    </a:moveTo>
                    <a:cubicBezTo>
                      <a:pt x="269433" y="218047"/>
                      <a:pt x="291153" y="239736"/>
                      <a:pt x="291153" y="266490"/>
                    </a:cubicBezTo>
                    <a:cubicBezTo>
                      <a:pt x="291153" y="293244"/>
                      <a:pt x="269433" y="314933"/>
                      <a:pt x="242639" y="314933"/>
                    </a:cubicBezTo>
                    <a:cubicBezTo>
                      <a:pt x="215845" y="314933"/>
                      <a:pt x="194125" y="293244"/>
                      <a:pt x="194125" y="266490"/>
                    </a:cubicBezTo>
                    <a:cubicBezTo>
                      <a:pt x="194125" y="239736"/>
                      <a:pt x="215845" y="218047"/>
                      <a:pt x="242639" y="218047"/>
                    </a:cubicBezTo>
                    <a:close/>
                    <a:moveTo>
                      <a:pt x="242613" y="183170"/>
                    </a:moveTo>
                    <a:cubicBezTo>
                      <a:pt x="196653" y="183170"/>
                      <a:pt x="159235" y="220527"/>
                      <a:pt x="159235" y="266505"/>
                    </a:cubicBezTo>
                    <a:cubicBezTo>
                      <a:pt x="159235" y="312390"/>
                      <a:pt x="196653" y="349747"/>
                      <a:pt x="242613" y="349747"/>
                    </a:cubicBezTo>
                    <a:cubicBezTo>
                      <a:pt x="288666" y="349747"/>
                      <a:pt x="326084" y="312390"/>
                      <a:pt x="326084" y="266505"/>
                    </a:cubicBezTo>
                    <a:cubicBezTo>
                      <a:pt x="326084" y="220527"/>
                      <a:pt x="288666" y="183170"/>
                      <a:pt x="242613" y="183170"/>
                    </a:cubicBezTo>
                    <a:close/>
                    <a:moveTo>
                      <a:pt x="448923" y="37821"/>
                    </a:moveTo>
                    <a:cubicBezTo>
                      <a:pt x="436389" y="37821"/>
                      <a:pt x="426175" y="48017"/>
                      <a:pt x="426175" y="60532"/>
                    </a:cubicBezTo>
                    <a:cubicBezTo>
                      <a:pt x="426175" y="73138"/>
                      <a:pt x="436389" y="83242"/>
                      <a:pt x="448923" y="83242"/>
                    </a:cubicBezTo>
                    <a:cubicBezTo>
                      <a:pt x="461458" y="83242"/>
                      <a:pt x="471671" y="73138"/>
                      <a:pt x="471671" y="60532"/>
                    </a:cubicBezTo>
                    <a:cubicBezTo>
                      <a:pt x="471671" y="48017"/>
                      <a:pt x="461458" y="37821"/>
                      <a:pt x="448923" y="37821"/>
                    </a:cubicBezTo>
                    <a:close/>
                    <a:moveTo>
                      <a:pt x="448923" y="0"/>
                    </a:moveTo>
                    <a:cubicBezTo>
                      <a:pt x="482349" y="0"/>
                      <a:pt x="509553" y="27160"/>
                      <a:pt x="509553" y="60532"/>
                    </a:cubicBezTo>
                    <a:cubicBezTo>
                      <a:pt x="509553" y="93995"/>
                      <a:pt x="482441" y="121156"/>
                      <a:pt x="448923" y="121156"/>
                    </a:cubicBezTo>
                    <a:cubicBezTo>
                      <a:pt x="440102" y="121156"/>
                      <a:pt x="431653" y="119116"/>
                      <a:pt x="424132" y="115779"/>
                    </a:cubicBezTo>
                    <a:lnTo>
                      <a:pt x="338340" y="192255"/>
                    </a:lnTo>
                    <a:cubicBezTo>
                      <a:pt x="354310" y="212741"/>
                      <a:pt x="363967" y="238510"/>
                      <a:pt x="363967" y="266505"/>
                    </a:cubicBezTo>
                    <a:cubicBezTo>
                      <a:pt x="363967" y="293109"/>
                      <a:pt x="355239" y="317674"/>
                      <a:pt x="340662" y="337604"/>
                    </a:cubicBezTo>
                    <a:lnTo>
                      <a:pt x="463036" y="459779"/>
                    </a:lnTo>
                    <a:cubicBezTo>
                      <a:pt x="478263" y="445133"/>
                      <a:pt x="498876" y="436049"/>
                      <a:pt x="521716" y="436049"/>
                    </a:cubicBezTo>
                    <a:cubicBezTo>
                      <a:pt x="568605" y="436049"/>
                      <a:pt x="606580" y="474055"/>
                      <a:pt x="606580" y="520867"/>
                    </a:cubicBezTo>
                    <a:cubicBezTo>
                      <a:pt x="606580" y="567679"/>
                      <a:pt x="568605" y="605592"/>
                      <a:pt x="521624" y="605592"/>
                    </a:cubicBezTo>
                    <a:cubicBezTo>
                      <a:pt x="474735" y="605592"/>
                      <a:pt x="436760" y="567679"/>
                      <a:pt x="436760" y="520867"/>
                    </a:cubicBezTo>
                    <a:cubicBezTo>
                      <a:pt x="436760" y="510763"/>
                      <a:pt x="438803" y="501215"/>
                      <a:pt x="442052" y="492316"/>
                    </a:cubicBezTo>
                    <a:lnTo>
                      <a:pt x="313921" y="364394"/>
                    </a:lnTo>
                    <a:cubicBezTo>
                      <a:pt x="293866" y="378947"/>
                      <a:pt x="269261" y="387568"/>
                      <a:pt x="242613" y="387568"/>
                    </a:cubicBezTo>
                    <a:cubicBezTo>
                      <a:pt x="211973" y="387568"/>
                      <a:pt x="184119" y="376166"/>
                      <a:pt x="162764" y="357534"/>
                    </a:cubicBezTo>
                    <a:lnTo>
                      <a:pt x="114947" y="397394"/>
                    </a:lnTo>
                    <a:cubicBezTo>
                      <a:pt x="118939" y="405458"/>
                      <a:pt x="121353" y="414357"/>
                      <a:pt x="121353" y="423905"/>
                    </a:cubicBezTo>
                    <a:cubicBezTo>
                      <a:pt x="121353" y="457369"/>
                      <a:pt x="94149" y="484529"/>
                      <a:pt x="60630" y="484529"/>
                    </a:cubicBezTo>
                    <a:cubicBezTo>
                      <a:pt x="27205" y="484529"/>
                      <a:pt x="0" y="457369"/>
                      <a:pt x="0" y="423905"/>
                    </a:cubicBezTo>
                    <a:cubicBezTo>
                      <a:pt x="0" y="390534"/>
                      <a:pt x="27205" y="363374"/>
                      <a:pt x="60630" y="363374"/>
                    </a:cubicBezTo>
                    <a:cubicBezTo>
                      <a:pt x="70658" y="363374"/>
                      <a:pt x="79943" y="366062"/>
                      <a:pt x="88299" y="370326"/>
                    </a:cubicBezTo>
                    <a:lnTo>
                      <a:pt x="138530" y="328427"/>
                    </a:lnTo>
                    <a:cubicBezTo>
                      <a:pt x="127667" y="310258"/>
                      <a:pt x="121353" y="289123"/>
                      <a:pt x="121353" y="266505"/>
                    </a:cubicBezTo>
                    <a:cubicBezTo>
                      <a:pt x="121353" y="235822"/>
                      <a:pt x="132866" y="207828"/>
                      <a:pt x="151715" y="186507"/>
                    </a:cubicBezTo>
                    <a:lnTo>
                      <a:pt x="90620" y="127830"/>
                    </a:lnTo>
                    <a:cubicBezTo>
                      <a:pt x="87556" y="128757"/>
                      <a:pt x="84399" y="129313"/>
                      <a:pt x="81057" y="129313"/>
                    </a:cubicBezTo>
                    <a:cubicBezTo>
                      <a:pt x="60909" y="129313"/>
                      <a:pt x="44660" y="113091"/>
                      <a:pt x="44660" y="92976"/>
                    </a:cubicBezTo>
                    <a:cubicBezTo>
                      <a:pt x="44660" y="72953"/>
                      <a:pt x="60909" y="56638"/>
                      <a:pt x="81057" y="56638"/>
                    </a:cubicBezTo>
                    <a:cubicBezTo>
                      <a:pt x="101112" y="56638"/>
                      <a:pt x="117454" y="72953"/>
                      <a:pt x="117454" y="92976"/>
                    </a:cubicBezTo>
                    <a:cubicBezTo>
                      <a:pt x="117454" y="95478"/>
                      <a:pt x="117175" y="97981"/>
                      <a:pt x="116618" y="100299"/>
                    </a:cubicBezTo>
                    <a:lnTo>
                      <a:pt x="181148" y="162221"/>
                    </a:lnTo>
                    <a:cubicBezTo>
                      <a:pt x="199160" y="151560"/>
                      <a:pt x="220144" y="145350"/>
                      <a:pt x="242613" y="145350"/>
                    </a:cubicBezTo>
                    <a:cubicBezTo>
                      <a:pt x="267868" y="145350"/>
                      <a:pt x="291266" y="153044"/>
                      <a:pt x="310579" y="166114"/>
                    </a:cubicBezTo>
                    <a:lnTo>
                      <a:pt x="396092" y="89917"/>
                    </a:lnTo>
                    <a:cubicBezTo>
                      <a:pt x="391264" y="81203"/>
                      <a:pt x="388200" y="71284"/>
                      <a:pt x="388200" y="60532"/>
                    </a:cubicBezTo>
                    <a:cubicBezTo>
                      <a:pt x="388200" y="27160"/>
                      <a:pt x="415405" y="0"/>
                      <a:pt x="44892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8" name="组合 17"/>
            <p:cNvGrpSpPr/>
            <p:nvPr/>
          </p:nvGrpSpPr>
          <p:grpSpPr>
            <a:xfrm>
              <a:off x="1982882" y="4310365"/>
              <a:ext cx="4113118" cy="1129548"/>
              <a:chOff x="7727479" y="3350275"/>
              <a:chExt cx="4113118" cy="1129548"/>
            </a:xfrm>
          </p:grpSpPr>
          <p:sp>
            <p:nvSpPr>
              <p:cNvPr id="19" name="矩形 18"/>
              <p:cNvSpPr/>
              <p:nvPr/>
            </p:nvSpPr>
            <p:spPr>
              <a:xfrm>
                <a:off x="7727479" y="3696233"/>
                <a:ext cx="4113118" cy="783590"/>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对生产效率、产品质量、技术方法等的评价，列出原计划进度与实际进度的对比，明确说明实际进度是提前了，还是延迟了，分析主要原因。最后总结经验教训。</a:t>
                </a:r>
              </a:p>
            </p:txBody>
          </p:sp>
          <p:sp>
            <p:nvSpPr>
              <p:cNvPr id="20" name="矩形 19"/>
              <p:cNvSpPr/>
              <p:nvPr/>
            </p:nvSpPr>
            <p:spPr>
              <a:xfrm>
                <a:off x="7727480" y="33502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总结内容</a:t>
                </a:r>
              </a:p>
            </p:txBody>
          </p:sp>
        </p:grpSp>
      </p:grpSp>
      <p:cxnSp>
        <p:nvCxnSpPr>
          <p:cNvPr id="22" name="直接连接符 21"/>
          <p:cNvCxnSpPr/>
          <p:nvPr/>
        </p:nvCxnSpPr>
        <p:spPr>
          <a:xfrm>
            <a:off x="3485197" y="3789363"/>
            <a:ext cx="5218113" cy="0"/>
          </a:xfrm>
          <a:prstGeom prst="line">
            <a:avLst/>
          </a:prstGeom>
          <a:ln w="28575">
            <a:solidFill>
              <a:srgbClr val="395F7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2409250"/>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p:tgtEl>
                                          <p:spTgt spid="31"/>
                                        </p:tgtEl>
                                        <p:attrNameLst>
                                          <p:attrName>ppt_x</p:attrName>
                                        </p:attrNameLst>
                                      </p:cBhvr>
                                      <p:tavLst>
                                        <p:tav tm="0">
                                          <p:val>
                                            <p:strVal val="#ppt_x-#ppt_w*1.125000"/>
                                          </p:val>
                                        </p:tav>
                                        <p:tav tm="100000">
                                          <p:val>
                                            <p:strVal val="#ppt_x"/>
                                          </p:val>
                                        </p:tav>
                                      </p:tavLst>
                                    </p:anim>
                                    <p:animEffect transition="in" filter="wipe(right)">
                                      <p:cBhvr>
                                        <p:cTn id="8" dur="500"/>
                                        <p:tgtEl>
                                          <p:spTgt spid="31"/>
                                        </p:tgtEl>
                                      </p:cBhvr>
                                    </p:animEffect>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additive="base">
                                        <p:cTn id="12" dur="500"/>
                                        <p:tgtEl>
                                          <p:spTgt spid="32"/>
                                        </p:tgtEl>
                                        <p:attrNameLst>
                                          <p:attrName>ppt_x</p:attrName>
                                        </p:attrNameLst>
                                      </p:cBhvr>
                                      <p:tavLst>
                                        <p:tav tm="0">
                                          <p:val>
                                            <p:strVal val="#ppt_x-#ppt_w*1.125000"/>
                                          </p:val>
                                        </p:tav>
                                        <p:tav tm="100000">
                                          <p:val>
                                            <p:strVal val="#ppt_x"/>
                                          </p:val>
                                        </p:tav>
                                      </p:tavLst>
                                    </p:anim>
                                    <p:animEffect transition="in" filter="wipe(right)">
                                      <p:cBhvr>
                                        <p:cTn id="13" dur="500"/>
                                        <p:tgtEl>
                                          <p:spTgt spid="32"/>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left)">
                                      <p:cBhvr>
                                        <p:cTn id="1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43050" y="501015"/>
            <a:ext cx="3857625" cy="460375"/>
          </a:xfrm>
          <a:prstGeom prst="rect">
            <a:avLst/>
          </a:prstGeom>
          <a:noFill/>
        </p:spPr>
        <p:txBody>
          <a:bodyPr wrap="square" rtlCol="0">
            <a:spAutoFit/>
            <a:scene3d>
              <a:camera prst="orthographicFront"/>
              <a:lightRig rig="threePt" dir="t"/>
            </a:scene3d>
            <a:sp3d contourW="12700"/>
          </a:bodyPr>
          <a:lstStyle/>
          <a:p>
            <a:r>
              <a:rPr lang="zh-CN" altLang="en-US" sz="2400" dirty="0"/>
              <a:t>软件产品规格说明(SPS)</a:t>
            </a:r>
          </a:p>
        </p:txBody>
      </p:sp>
      <p:grpSp>
        <p:nvGrpSpPr>
          <p:cNvPr id="32" name="组合 31"/>
          <p:cNvGrpSpPr/>
          <p:nvPr/>
        </p:nvGrpSpPr>
        <p:grpSpPr>
          <a:xfrm>
            <a:off x="2190995" y="2110014"/>
            <a:ext cx="1126671" cy="1126671"/>
            <a:chOff x="2959100" y="1866900"/>
            <a:chExt cx="1536700" cy="1536700"/>
          </a:xfrm>
        </p:grpSpPr>
        <p:sp>
          <p:nvSpPr>
            <p:cNvPr id="33" name="椭圆 3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4" name="椭圆 2"/>
            <p:cNvSpPr/>
            <p:nvPr/>
          </p:nvSpPr>
          <p:spPr>
            <a:xfrm>
              <a:off x="3361590" y="2378668"/>
              <a:ext cx="731720" cy="513164"/>
            </a:xfrm>
            <a:custGeom>
              <a:avLst/>
              <a:gdLst>
                <a:gd name="connsiteX0" fmla="*/ 303795 w 607639"/>
                <a:gd name="connsiteY0" fmla="*/ 223861 h 426145"/>
                <a:gd name="connsiteX1" fmla="*/ 303795 w 607639"/>
                <a:gd name="connsiteY1" fmla="*/ 296118 h 426145"/>
                <a:gd name="connsiteX2" fmla="*/ 347222 w 607639"/>
                <a:gd name="connsiteY2" fmla="*/ 296118 h 426145"/>
                <a:gd name="connsiteX3" fmla="*/ 347222 w 607639"/>
                <a:gd name="connsiteY3" fmla="*/ 223861 h 426145"/>
                <a:gd name="connsiteX4" fmla="*/ 130222 w 607639"/>
                <a:gd name="connsiteY4" fmla="*/ 194939 h 426145"/>
                <a:gd name="connsiteX5" fmla="*/ 130222 w 607639"/>
                <a:gd name="connsiteY5" fmla="*/ 296107 h 426145"/>
                <a:gd name="connsiteX6" fmla="*/ 173560 w 607639"/>
                <a:gd name="connsiteY6" fmla="*/ 296107 h 426145"/>
                <a:gd name="connsiteX7" fmla="*/ 173560 w 607639"/>
                <a:gd name="connsiteY7" fmla="*/ 194939 h 426145"/>
                <a:gd name="connsiteX8" fmla="*/ 260457 w 607639"/>
                <a:gd name="connsiteY8" fmla="*/ 180577 h 426145"/>
                <a:gd name="connsiteX9" fmla="*/ 390650 w 607639"/>
                <a:gd name="connsiteY9" fmla="*/ 180577 h 426145"/>
                <a:gd name="connsiteX10" fmla="*/ 390650 w 607639"/>
                <a:gd name="connsiteY10" fmla="*/ 339490 h 426145"/>
                <a:gd name="connsiteX11" fmla="*/ 260457 w 607639"/>
                <a:gd name="connsiteY11" fmla="*/ 339490 h 426145"/>
                <a:gd name="connsiteX12" fmla="*/ 86795 w 607639"/>
                <a:gd name="connsiteY12" fmla="*/ 151645 h 426145"/>
                <a:gd name="connsiteX13" fmla="*/ 216988 w 607639"/>
                <a:gd name="connsiteY13" fmla="*/ 151645 h 426145"/>
                <a:gd name="connsiteX14" fmla="*/ 216988 w 607639"/>
                <a:gd name="connsiteY14" fmla="*/ 339490 h 426145"/>
                <a:gd name="connsiteX15" fmla="*/ 86795 w 607639"/>
                <a:gd name="connsiteY15" fmla="*/ 339490 h 426145"/>
                <a:gd name="connsiteX16" fmla="*/ 477405 w 607639"/>
                <a:gd name="connsiteY16" fmla="*/ 137221 h 426145"/>
                <a:gd name="connsiteX17" fmla="*/ 477405 w 607639"/>
                <a:gd name="connsiteY17" fmla="*/ 296121 h 426145"/>
                <a:gd name="connsiteX18" fmla="*/ 520743 w 607639"/>
                <a:gd name="connsiteY18" fmla="*/ 296121 h 426145"/>
                <a:gd name="connsiteX19" fmla="*/ 520743 w 607639"/>
                <a:gd name="connsiteY19" fmla="*/ 137221 h 426145"/>
                <a:gd name="connsiteX20" fmla="*/ 433977 w 607639"/>
                <a:gd name="connsiteY20" fmla="*/ 93852 h 426145"/>
                <a:gd name="connsiteX21" fmla="*/ 564170 w 607639"/>
                <a:gd name="connsiteY21" fmla="*/ 93852 h 426145"/>
                <a:gd name="connsiteX22" fmla="*/ 564170 w 607639"/>
                <a:gd name="connsiteY22" fmla="*/ 339490 h 426145"/>
                <a:gd name="connsiteX23" fmla="*/ 433977 w 607639"/>
                <a:gd name="connsiteY23" fmla="*/ 339490 h 426145"/>
                <a:gd name="connsiteX24" fmla="*/ 0 w 607639"/>
                <a:gd name="connsiteY24" fmla="*/ 0 h 426145"/>
                <a:gd name="connsiteX25" fmla="*/ 43434 w 607639"/>
                <a:gd name="connsiteY25" fmla="*/ 0 h 426145"/>
                <a:gd name="connsiteX26" fmla="*/ 43434 w 607639"/>
                <a:gd name="connsiteY26" fmla="*/ 382775 h 426145"/>
                <a:gd name="connsiteX27" fmla="*/ 607639 w 607639"/>
                <a:gd name="connsiteY27" fmla="*/ 382775 h 426145"/>
                <a:gd name="connsiteX28" fmla="*/ 607639 w 607639"/>
                <a:gd name="connsiteY28" fmla="*/ 426145 h 426145"/>
                <a:gd name="connsiteX29" fmla="*/ 0 w 607639"/>
                <a:gd name="connsiteY29" fmla="*/ 426145 h 42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07639" h="426145">
                  <a:moveTo>
                    <a:pt x="303795" y="223861"/>
                  </a:moveTo>
                  <a:lnTo>
                    <a:pt x="303795" y="296118"/>
                  </a:lnTo>
                  <a:lnTo>
                    <a:pt x="347222" y="296118"/>
                  </a:lnTo>
                  <a:lnTo>
                    <a:pt x="347222" y="223861"/>
                  </a:lnTo>
                  <a:close/>
                  <a:moveTo>
                    <a:pt x="130222" y="194939"/>
                  </a:moveTo>
                  <a:lnTo>
                    <a:pt x="130222" y="296107"/>
                  </a:lnTo>
                  <a:lnTo>
                    <a:pt x="173560" y="296107"/>
                  </a:lnTo>
                  <a:lnTo>
                    <a:pt x="173560" y="194939"/>
                  </a:lnTo>
                  <a:close/>
                  <a:moveTo>
                    <a:pt x="260457" y="180577"/>
                  </a:moveTo>
                  <a:lnTo>
                    <a:pt x="390650" y="180577"/>
                  </a:lnTo>
                  <a:lnTo>
                    <a:pt x="390650" y="339490"/>
                  </a:lnTo>
                  <a:lnTo>
                    <a:pt x="260457" y="339490"/>
                  </a:lnTo>
                  <a:close/>
                  <a:moveTo>
                    <a:pt x="86795" y="151645"/>
                  </a:moveTo>
                  <a:lnTo>
                    <a:pt x="216988" y="151645"/>
                  </a:lnTo>
                  <a:lnTo>
                    <a:pt x="216988" y="339490"/>
                  </a:lnTo>
                  <a:lnTo>
                    <a:pt x="86795" y="339490"/>
                  </a:lnTo>
                  <a:close/>
                  <a:moveTo>
                    <a:pt x="477405" y="137221"/>
                  </a:moveTo>
                  <a:lnTo>
                    <a:pt x="477405" y="296121"/>
                  </a:lnTo>
                  <a:lnTo>
                    <a:pt x="520743" y="296121"/>
                  </a:lnTo>
                  <a:lnTo>
                    <a:pt x="520743" y="137221"/>
                  </a:lnTo>
                  <a:close/>
                  <a:moveTo>
                    <a:pt x="433977" y="93852"/>
                  </a:moveTo>
                  <a:lnTo>
                    <a:pt x="564170" y="93852"/>
                  </a:lnTo>
                  <a:lnTo>
                    <a:pt x="564170" y="339490"/>
                  </a:lnTo>
                  <a:lnTo>
                    <a:pt x="433977" y="339490"/>
                  </a:lnTo>
                  <a:close/>
                  <a:moveTo>
                    <a:pt x="0" y="0"/>
                  </a:moveTo>
                  <a:lnTo>
                    <a:pt x="43434" y="0"/>
                  </a:lnTo>
                  <a:lnTo>
                    <a:pt x="43434" y="382775"/>
                  </a:lnTo>
                  <a:lnTo>
                    <a:pt x="607639" y="382775"/>
                  </a:lnTo>
                  <a:lnTo>
                    <a:pt x="607639" y="426145"/>
                  </a:lnTo>
                  <a:lnTo>
                    <a:pt x="0" y="426145"/>
                  </a:ln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5" name="组合 34"/>
          <p:cNvGrpSpPr/>
          <p:nvPr/>
        </p:nvGrpSpPr>
        <p:grpSpPr>
          <a:xfrm>
            <a:off x="6630915" y="2091145"/>
            <a:ext cx="1126671" cy="1126671"/>
            <a:chOff x="2959100" y="1866900"/>
            <a:chExt cx="1536700" cy="1536700"/>
          </a:xfrm>
        </p:grpSpPr>
        <p:sp>
          <p:nvSpPr>
            <p:cNvPr id="36" name="椭圆 35"/>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7" name="椭圆 2"/>
            <p:cNvSpPr/>
            <p:nvPr/>
          </p:nvSpPr>
          <p:spPr>
            <a:xfrm>
              <a:off x="3422141" y="2269390"/>
              <a:ext cx="610617" cy="731720"/>
            </a:xfrm>
            <a:custGeom>
              <a:avLst/>
              <a:gdLst>
                <a:gd name="T0" fmla="*/ 5499 w 5689"/>
                <a:gd name="T1" fmla="*/ 3240 h 6827"/>
                <a:gd name="T2" fmla="*/ 5499 w 5689"/>
                <a:gd name="T3" fmla="*/ 284 h 6827"/>
                <a:gd name="T4" fmla="*/ 5215 w 5689"/>
                <a:gd name="T5" fmla="*/ 0 h 6827"/>
                <a:gd name="T6" fmla="*/ 1232 w 5689"/>
                <a:gd name="T7" fmla="*/ 0 h 6827"/>
                <a:gd name="T8" fmla="*/ 0 w 5689"/>
                <a:gd name="T9" fmla="*/ 1233 h 6827"/>
                <a:gd name="T10" fmla="*/ 0 w 5689"/>
                <a:gd name="T11" fmla="*/ 3508 h 6827"/>
                <a:gd name="T12" fmla="*/ 0 w 5689"/>
                <a:gd name="T13" fmla="*/ 4646 h 6827"/>
                <a:gd name="T14" fmla="*/ 0 w 5689"/>
                <a:gd name="T15" fmla="*/ 5594 h 6827"/>
                <a:gd name="T16" fmla="*/ 1232 w 5689"/>
                <a:gd name="T17" fmla="*/ 6827 h 6827"/>
                <a:gd name="T18" fmla="*/ 5215 w 5689"/>
                <a:gd name="T19" fmla="*/ 6827 h 6827"/>
                <a:gd name="T20" fmla="*/ 5499 w 5689"/>
                <a:gd name="T21" fmla="*/ 6542 h 6827"/>
                <a:gd name="T22" fmla="*/ 5499 w 5689"/>
                <a:gd name="T23" fmla="*/ 4914 h 6827"/>
                <a:gd name="T24" fmla="*/ 5689 w 5689"/>
                <a:gd name="T25" fmla="*/ 4646 h 6827"/>
                <a:gd name="T26" fmla="*/ 5689 w 5689"/>
                <a:gd name="T27" fmla="*/ 3508 h 6827"/>
                <a:gd name="T28" fmla="*/ 5499 w 5689"/>
                <a:gd name="T29" fmla="*/ 3240 h 6827"/>
                <a:gd name="T30" fmla="*/ 569 w 5689"/>
                <a:gd name="T31" fmla="*/ 1233 h 6827"/>
                <a:gd name="T32" fmla="*/ 1232 w 5689"/>
                <a:gd name="T33" fmla="*/ 569 h 6827"/>
                <a:gd name="T34" fmla="*/ 4930 w 5689"/>
                <a:gd name="T35" fmla="*/ 569 h 6827"/>
                <a:gd name="T36" fmla="*/ 4930 w 5689"/>
                <a:gd name="T37" fmla="*/ 3224 h 6827"/>
                <a:gd name="T38" fmla="*/ 4060 w 5689"/>
                <a:gd name="T39" fmla="*/ 3224 h 6827"/>
                <a:gd name="T40" fmla="*/ 3792 w 5689"/>
                <a:gd name="T41" fmla="*/ 3034 h 6827"/>
                <a:gd name="T42" fmla="*/ 3525 w 5689"/>
                <a:gd name="T43" fmla="*/ 3224 h 6827"/>
                <a:gd name="T44" fmla="*/ 569 w 5689"/>
                <a:gd name="T45" fmla="*/ 3224 h 6827"/>
                <a:gd name="T46" fmla="*/ 569 w 5689"/>
                <a:gd name="T47" fmla="*/ 1233 h 6827"/>
                <a:gd name="T48" fmla="*/ 569 w 5689"/>
                <a:gd name="T49" fmla="*/ 3793 h 6827"/>
                <a:gd name="T50" fmla="*/ 3508 w 5689"/>
                <a:gd name="T51" fmla="*/ 3793 h 6827"/>
                <a:gd name="T52" fmla="*/ 3508 w 5689"/>
                <a:gd name="T53" fmla="*/ 4361 h 6827"/>
                <a:gd name="T54" fmla="*/ 569 w 5689"/>
                <a:gd name="T55" fmla="*/ 4361 h 6827"/>
                <a:gd name="T56" fmla="*/ 569 w 5689"/>
                <a:gd name="T57" fmla="*/ 3793 h 6827"/>
                <a:gd name="T58" fmla="*/ 4930 w 5689"/>
                <a:gd name="T59" fmla="*/ 6258 h 6827"/>
                <a:gd name="T60" fmla="*/ 1232 w 5689"/>
                <a:gd name="T61" fmla="*/ 6258 h 6827"/>
                <a:gd name="T62" fmla="*/ 569 w 5689"/>
                <a:gd name="T63" fmla="*/ 5594 h 6827"/>
                <a:gd name="T64" fmla="*/ 569 w 5689"/>
                <a:gd name="T65" fmla="*/ 4930 h 6827"/>
                <a:gd name="T66" fmla="*/ 3525 w 5689"/>
                <a:gd name="T67" fmla="*/ 4930 h 6827"/>
                <a:gd name="T68" fmla="*/ 3792 w 5689"/>
                <a:gd name="T69" fmla="*/ 5120 h 6827"/>
                <a:gd name="T70" fmla="*/ 4060 w 5689"/>
                <a:gd name="T71" fmla="*/ 4930 h 6827"/>
                <a:gd name="T72" fmla="*/ 4930 w 5689"/>
                <a:gd name="T73" fmla="*/ 4930 h 6827"/>
                <a:gd name="T74" fmla="*/ 4930 w 5689"/>
                <a:gd name="T75" fmla="*/ 6258 h 6827"/>
                <a:gd name="T76" fmla="*/ 5120 w 5689"/>
                <a:gd name="T77" fmla="*/ 4361 h 6827"/>
                <a:gd name="T78" fmla="*/ 4077 w 5689"/>
                <a:gd name="T79" fmla="*/ 4361 h 6827"/>
                <a:gd name="T80" fmla="*/ 4077 w 5689"/>
                <a:gd name="T81" fmla="*/ 3793 h 6827"/>
                <a:gd name="T82" fmla="*/ 5120 w 5689"/>
                <a:gd name="T83" fmla="*/ 3793 h 6827"/>
                <a:gd name="T84" fmla="*/ 5120 w 5689"/>
                <a:gd name="T85" fmla="*/ 4361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89" h="6827">
                  <a:moveTo>
                    <a:pt x="5499" y="3240"/>
                  </a:moveTo>
                  <a:lnTo>
                    <a:pt x="5499" y="284"/>
                  </a:lnTo>
                  <a:cubicBezTo>
                    <a:pt x="5499" y="127"/>
                    <a:pt x="5372" y="0"/>
                    <a:pt x="5215" y="0"/>
                  </a:cubicBezTo>
                  <a:lnTo>
                    <a:pt x="1232" y="0"/>
                  </a:lnTo>
                  <a:cubicBezTo>
                    <a:pt x="553" y="0"/>
                    <a:pt x="0" y="553"/>
                    <a:pt x="0" y="1233"/>
                  </a:cubicBezTo>
                  <a:lnTo>
                    <a:pt x="0" y="3508"/>
                  </a:lnTo>
                  <a:lnTo>
                    <a:pt x="0" y="4646"/>
                  </a:lnTo>
                  <a:lnTo>
                    <a:pt x="0" y="5594"/>
                  </a:lnTo>
                  <a:cubicBezTo>
                    <a:pt x="0" y="6274"/>
                    <a:pt x="553" y="6827"/>
                    <a:pt x="1232" y="6827"/>
                  </a:cubicBezTo>
                  <a:lnTo>
                    <a:pt x="5215" y="6827"/>
                  </a:lnTo>
                  <a:cubicBezTo>
                    <a:pt x="5372" y="6827"/>
                    <a:pt x="5499" y="6699"/>
                    <a:pt x="5499" y="6542"/>
                  </a:cubicBezTo>
                  <a:lnTo>
                    <a:pt x="5499" y="4914"/>
                  </a:lnTo>
                  <a:cubicBezTo>
                    <a:pt x="5610" y="4875"/>
                    <a:pt x="5689" y="4770"/>
                    <a:pt x="5689" y="4646"/>
                  </a:cubicBezTo>
                  <a:lnTo>
                    <a:pt x="5689" y="3508"/>
                  </a:lnTo>
                  <a:cubicBezTo>
                    <a:pt x="5689" y="3384"/>
                    <a:pt x="5610" y="3279"/>
                    <a:pt x="5499" y="3240"/>
                  </a:cubicBezTo>
                  <a:close/>
                  <a:moveTo>
                    <a:pt x="569" y="1233"/>
                  </a:moveTo>
                  <a:cubicBezTo>
                    <a:pt x="569" y="867"/>
                    <a:pt x="867" y="569"/>
                    <a:pt x="1232" y="569"/>
                  </a:cubicBezTo>
                  <a:lnTo>
                    <a:pt x="4930" y="569"/>
                  </a:lnTo>
                  <a:lnTo>
                    <a:pt x="4930" y="3224"/>
                  </a:lnTo>
                  <a:lnTo>
                    <a:pt x="4060" y="3224"/>
                  </a:lnTo>
                  <a:cubicBezTo>
                    <a:pt x="4021" y="3113"/>
                    <a:pt x="3916" y="3034"/>
                    <a:pt x="3792" y="3034"/>
                  </a:cubicBezTo>
                  <a:cubicBezTo>
                    <a:pt x="3669" y="3034"/>
                    <a:pt x="3564" y="3113"/>
                    <a:pt x="3525" y="3224"/>
                  </a:cubicBezTo>
                  <a:lnTo>
                    <a:pt x="569" y="3224"/>
                  </a:lnTo>
                  <a:lnTo>
                    <a:pt x="569" y="1233"/>
                  </a:lnTo>
                  <a:close/>
                  <a:moveTo>
                    <a:pt x="569" y="3793"/>
                  </a:moveTo>
                  <a:lnTo>
                    <a:pt x="3508" y="3793"/>
                  </a:lnTo>
                  <a:lnTo>
                    <a:pt x="3508" y="4361"/>
                  </a:lnTo>
                  <a:lnTo>
                    <a:pt x="569" y="4361"/>
                  </a:lnTo>
                  <a:lnTo>
                    <a:pt x="569" y="3793"/>
                  </a:lnTo>
                  <a:close/>
                  <a:moveTo>
                    <a:pt x="4930" y="6258"/>
                  </a:moveTo>
                  <a:lnTo>
                    <a:pt x="1232" y="6258"/>
                  </a:lnTo>
                  <a:cubicBezTo>
                    <a:pt x="867" y="6258"/>
                    <a:pt x="569" y="5960"/>
                    <a:pt x="569" y="5594"/>
                  </a:cubicBezTo>
                  <a:lnTo>
                    <a:pt x="569" y="4930"/>
                  </a:lnTo>
                  <a:lnTo>
                    <a:pt x="3525" y="4930"/>
                  </a:lnTo>
                  <a:cubicBezTo>
                    <a:pt x="3564" y="5041"/>
                    <a:pt x="3669" y="5120"/>
                    <a:pt x="3792" y="5120"/>
                  </a:cubicBezTo>
                  <a:cubicBezTo>
                    <a:pt x="3916" y="5120"/>
                    <a:pt x="4021" y="5041"/>
                    <a:pt x="4060" y="4930"/>
                  </a:cubicBezTo>
                  <a:lnTo>
                    <a:pt x="4930" y="4930"/>
                  </a:lnTo>
                  <a:lnTo>
                    <a:pt x="4930" y="6258"/>
                  </a:lnTo>
                  <a:close/>
                  <a:moveTo>
                    <a:pt x="5120" y="4361"/>
                  </a:moveTo>
                  <a:lnTo>
                    <a:pt x="4077" y="4361"/>
                  </a:lnTo>
                  <a:lnTo>
                    <a:pt x="4077" y="3793"/>
                  </a:lnTo>
                  <a:lnTo>
                    <a:pt x="5120" y="3793"/>
                  </a:lnTo>
                  <a:lnTo>
                    <a:pt x="5120" y="4361"/>
                  </a:ln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1" name="组合 40"/>
          <p:cNvGrpSpPr/>
          <p:nvPr/>
        </p:nvGrpSpPr>
        <p:grpSpPr>
          <a:xfrm>
            <a:off x="2185280" y="4214585"/>
            <a:ext cx="1126671" cy="1126671"/>
            <a:chOff x="2959100" y="1866900"/>
            <a:chExt cx="1536700" cy="1536700"/>
          </a:xfrm>
        </p:grpSpPr>
        <p:sp>
          <p:nvSpPr>
            <p:cNvPr id="42" name="椭圆 41"/>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3" name="椭圆 2"/>
            <p:cNvSpPr/>
            <p:nvPr/>
          </p:nvSpPr>
          <p:spPr>
            <a:xfrm>
              <a:off x="3361590" y="2381828"/>
              <a:ext cx="731720" cy="506843"/>
            </a:xfrm>
            <a:custGeom>
              <a:avLst/>
              <a:gdLst>
                <a:gd name="connsiteX0" fmla="*/ 358308 w 609614"/>
                <a:gd name="connsiteY0" fmla="*/ 280146 h 422264"/>
                <a:gd name="connsiteX1" fmla="*/ 358308 w 609614"/>
                <a:gd name="connsiteY1" fmla="*/ 310770 h 422264"/>
                <a:gd name="connsiteX2" fmla="*/ 517691 w 609614"/>
                <a:gd name="connsiteY2" fmla="*/ 310770 h 422264"/>
                <a:gd name="connsiteX3" fmla="*/ 517691 w 609614"/>
                <a:gd name="connsiteY3" fmla="*/ 280146 h 422264"/>
                <a:gd name="connsiteX4" fmla="*/ 347770 w 609614"/>
                <a:gd name="connsiteY4" fmla="*/ 259117 h 422264"/>
                <a:gd name="connsiteX5" fmla="*/ 528229 w 609614"/>
                <a:gd name="connsiteY5" fmla="*/ 259117 h 422264"/>
                <a:gd name="connsiteX6" fmla="*/ 538767 w 609614"/>
                <a:gd name="connsiteY6" fmla="*/ 269632 h 422264"/>
                <a:gd name="connsiteX7" fmla="*/ 538767 w 609614"/>
                <a:gd name="connsiteY7" fmla="*/ 321284 h 422264"/>
                <a:gd name="connsiteX8" fmla="*/ 528229 w 609614"/>
                <a:gd name="connsiteY8" fmla="*/ 331799 h 422264"/>
                <a:gd name="connsiteX9" fmla="*/ 347770 w 609614"/>
                <a:gd name="connsiteY9" fmla="*/ 331799 h 422264"/>
                <a:gd name="connsiteX10" fmla="*/ 337232 w 609614"/>
                <a:gd name="connsiteY10" fmla="*/ 321284 h 422264"/>
                <a:gd name="connsiteX11" fmla="*/ 337232 w 609614"/>
                <a:gd name="connsiteY11" fmla="*/ 269632 h 422264"/>
                <a:gd name="connsiteX12" fmla="*/ 347770 w 609614"/>
                <a:gd name="connsiteY12" fmla="*/ 259117 h 422264"/>
                <a:gd name="connsiteX13" fmla="*/ 21071 w 609614"/>
                <a:gd name="connsiteY13" fmla="*/ 168538 h 422264"/>
                <a:gd name="connsiteX14" fmla="*/ 21071 w 609614"/>
                <a:gd name="connsiteY14" fmla="*/ 401230 h 422264"/>
                <a:gd name="connsiteX15" fmla="*/ 588543 w 609614"/>
                <a:gd name="connsiteY15" fmla="*/ 401230 h 422264"/>
                <a:gd name="connsiteX16" fmla="*/ 588543 w 609614"/>
                <a:gd name="connsiteY16" fmla="*/ 168538 h 422264"/>
                <a:gd name="connsiteX17" fmla="*/ 21071 w 609614"/>
                <a:gd name="connsiteY17" fmla="*/ 112534 h 422264"/>
                <a:gd name="connsiteX18" fmla="*/ 21071 w 609614"/>
                <a:gd name="connsiteY18" fmla="*/ 147503 h 422264"/>
                <a:gd name="connsiteX19" fmla="*/ 588543 w 609614"/>
                <a:gd name="connsiteY19" fmla="*/ 147503 h 422264"/>
                <a:gd name="connsiteX20" fmla="*/ 588543 w 609614"/>
                <a:gd name="connsiteY20" fmla="*/ 112534 h 422264"/>
                <a:gd name="connsiteX21" fmla="*/ 21071 w 609614"/>
                <a:gd name="connsiteY21" fmla="*/ 21034 h 422264"/>
                <a:gd name="connsiteX22" fmla="*/ 21071 w 609614"/>
                <a:gd name="connsiteY22" fmla="*/ 91499 h 422264"/>
                <a:gd name="connsiteX23" fmla="*/ 588543 w 609614"/>
                <a:gd name="connsiteY23" fmla="*/ 91499 h 422264"/>
                <a:gd name="connsiteX24" fmla="*/ 588543 w 609614"/>
                <a:gd name="connsiteY24" fmla="*/ 21034 h 422264"/>
                <a:gd name="connsiteX25" fmla="*/ 10536 w 609614"/>
                <a:gd name="connsiteY25" fmla="*/ 0 h 422264"/>
                <a:gd name="connsiteX26" fmla="*/ 599078 w 609614"/>
                <a:gd name="connsiteY26" fmla="*/ 0 h 422264"/>
                <a:gd name="connsiteX27" fmla="*/ 609614 w 609614"/>
                <a:gd name="connsiteY27" fmla="*/ 10517 h 422264"/>
                <a:gd name="connsiteX28" fmla="*/ 609614 w 609614"/>
                <a:gd name="connsiteY28" fmla="*/ 102016 h 422264"/>
                <a:gd name="connsiteX29" fmla="*/ 609614 w 609614"/>
                <a:gd name="connsiteY29" fmla="*/ 158020 h 422264"/>
                <a:gd name="connsiteX30" fmla="*/ 609614 w 609614"/>
                <a:gd name="connsiteY30" fmla="*/ 411747 h 422264"/>
                <a:gd name="connsiteX31" fmla="*/ 599078 w 609614"/>
                <a:gd name="connsiteY31" fmla="*/ 422264 h 422264"/>
                <a:gd name="connsiteX32" fmla="*/ 10536 w 609614"/>
                <a:gd name="connsiteY32" fmla="*/ 422264 h 422264"/>
                <a:gd name="connsiteX33" fmla="*/ 0 w 609614"/>
                <a:gd name="connsiteY33" fmla="*/ 411747 h 422264"/>
                <a:gd name="connsiteX34" fmla="*/ 0 w 609614"/>
                <a:gd name="connsiteY34" fmla="*/ 158020 h 422264"/>
                <a:gd name="connsiteX35" fmla="*/ 0 w 609614"/>
                <a:gd name="connsiteY35" fmla="*/ 102016 h 422264"/>
                <a:gd name="connsiteX36" fmla="*/ 0 w 609614"/>
                <a:gd name="connsiteY36" fmla="*/ 10517 h 422264"/>
                <a:gd name="connsiteX37" fmla="*/ 10536 w 609614"/>
                <a:gd name="connsiteY37" fmla="*/ 0 h 42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09614" h="422264">
                  <a:moveTo>
                    <a:pt x="358308" y="280146"/>
                  </a:moveTo>
                  <a:lnTo>
                    <a:pt x="358308" y="310770"/>
                  </a:lnTo>
                  <a:lnTo>
                    <a:pt x="517691" y="310770"/>
                  </a:lnTo>
                  <a:lnTo>
                    <a:pt x="517691" y="280146"/>
                  </a:lnTo>
                  <a:close/>
                  <a:moveTo>
                    <a:pt x="347770" y="259117"/>
                  </a:moveTo>
                  <a:lnTo>
                    <a:pt x="528229" y="259117"/>
                  </a:lnTo>
                  <a:cubicBezTo>
                    <a:pt x="534157" y="259117"/>
                    <a:pt x="538767" y="263849"/>
                    <a:pt x="538767" y="269632"/>
                  </a:cubicBezTo>
                  <a:lnTo>
                    <a:pt x="538767" y="321284"/>
                  </a:lnTo>
                  <a:cubicBezTo>
                    <a:pt x="538767" y="327067"/>
                    <a:pt x="534157" y="331799"/>
                    <a:pt x="528229" y="331799"/>
                  </a:cubicBezTo>
                  <a:lnTo>
                    <a:pt x="347770" y="331799"/>
                  </a:lnTo>
                  <a:cubicBezTo>
                    <a:pt x="341974" y="331799"/>
                    <a:pt x="337232" y="327067"/>
                    <a:pt x="337232" y="321284"/>
                  </a:cubicBezTo>
                  <a:lnTo>
                    <a:pt x="337232" y="269632"/>
                  </a:lnTo>
                  <a:cubicBezTo>
                    <a:pt x="337232" y="263849"/>
                    <a:pt x="341974" y="259117"/>
                    <a:pt x="347770" y="259117"/>
                  </a:cubicBezTo>
                  <a:close/>
                  <a:moveTo>
                    <a:pt x="21071" y="168538"/>
                  </a:moveTo>
                  <a:lnTo>
                    <a:pt x="21071" y="401230"/>
                  </a:lnTo>
                  <a:lnTo>
                    <a:pt x="588543" y="401230"/>
                  </a:lnTo>
                  <a:lnTo>
                    <a:pt x="588543" y="168538"/>
                  </a:lnTo>
                  <a:close/>
                  <a:moveTo>
                    <a:pt x="21071" y="112534"/>
                  </a:moveTo>
                  <a:lnTo>
                    <a:pt x="21071" y="147503"/>
                  </a:lnTo>
                  <a:lnTo>
                    <a:pt x="588543" y="147503"/>
                  </a:lnTo>
                  <a:lnTo>
                    <a:pt x="588543" y="112534"/>
                  </a:lnTo>
                  <a:close/>
                  <a:moveTo>
                    <a:pt x="21071" y="21034"/>
                  </a:moveTo>
                  <a:lnTo>
                    <a:pt x="21071" y="91499"/>
                  </a:lnTo>
                  <a:lnTo>
                    <a:pt x="588543" y="91499"/>
                  </a:lnTo>
                  <a:lnTo>
                    <a:pt x="588543" y="21034"/>
                  </a:lnTo>
                  <a:close/>
                  <a:moveTo>
                    <a:pt x="10536" y="0"/>
                  </a:moveTo>
                  <a:lnTo>
                    <a:pt x="599078" y="0"/>
                  </a:lnTo>
                  <a:cubicBezTo>
                    <a:pt x="604873" y="0"/>
                    <a:pt x="609614" y="4733"/>
                    <a:pt x="609614" y="10517"/>
                  </a:cubicBezTo>
                  <a:lnTo>
                    <a:pt x="609614" y="102016"/>
                  </a:lnTo>
                  <a:lnTo>
                    <a:pt x="609614" y="158020"/>
                  </a:lnTo>
                  <a:lnTo>
                    <a:pt x="609614" y="411747"/>
                  </a:lnTo>
                  <a:cubicBezTo>
                    <a:pt x="609614" y="417663"/>
                    <a:pt x="604873" y="422264"/>
                    <a:pt x="599078" y="422264"/>
                  </a:cubicBezTo>
                  <a:lnTo>
                    <a:pt x="10536" y="422264"/>
                  </a:lnTo>
                  <a:cubicBezTo>
                    <a:pt x="4741" y="422264"/>
                    <a:pt x="0" y="417663"/>
                    <a:pt x="0" y="411747"/>
                  </a:cubicBezTo>
                  <a:lnTo>
                    <a:pt x="0" y="158020"/>
                  </a:lnTo>
                  <a:lnTo>
                    <a:pt x="0" y="102016"/>
                  </a:lnTo>
                  <a:lnTo>
                    <a:pt x="0" y="10517"/>
                  </a:lnTo>
                  <a:cubicBezTo>
                    <a:pt x="0" y="4733"/>
                    <a:pt x="4741" y="0"/>
                    <a:pt x="10536"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0" name="组合 19"/>
          <p:cNvGrpSpPr/>
          <p:nvPr/>
        </p:nvGrpSpPr>
        <p:grpSpPr>
          <a:xfrm>
            <a:off x="3427612" y="1888981"/>
            <a:ext cx="2414388" cy="1383548"/>
            <a:chOff x="7727480" y="3464575"/>
            <a:chExt cx="2414388" cy="1383548"/>
          </a:xfrm>
        </p:grpSpPr>
        <p:sp>
          <p:nvSpPr>
            <p:cNvPr id="21" name="矩形 20"/>
            <p:cNvSpPr/>
            <p:nvPr/>
          </p:nvSpPr>
          <p:spPr>
            <a:xfrm>
              <a:off x="7727480" y="3747033"/>
              <a:ext cx="2414388" cy="110109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rPr>
                <a:t>《软件产品规格说明》(SPS)包含有或引用了可执行软件、源文件以及软件支持的信息。包括一个计算机软件配置项(CSCI)“已建成”的设计信息和编辑、构造及修改的过程等。</a:t>
              </a:r>
            </a:p>
          </p:txBody>
        </p:sp>
        <p:sp>
          <p:nvSpPr>
            <p:cNvPr id="22" name="矩形 21"/>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包含内容</a:t>
              </a:r>
            </a:p>
          </p:txBody>
        </p:sp>
      </p:grpSp>
      <p:grpSp>
        <p:nvGrpSpPr>
          <p:cNvPr id="23" name="组合 22"/>
          <p:cNvGrpSpPr/>
          <p:nvPr/>
        </p:nvGrpSpPr>
        <p:grpSpPr>
          <a:xfrm>
            <a:off x="7867532" y="2152052"/>
            <a:ext cx="2414388" cy="979688"/>
            <a:chOff x="7727480" y="3464575"/>
            <a:chExt cx="2414388" cy="979688"/>
          </a:xfrm>
        </p:grpSpPr>
        <p:sp>
          <p:nvSpPr>
            <p:cNvPr id="24" name="矩形 23"/>
            <p:cNvSpPr/>
            <p:nvPr/>
          </p:nvSpPr>
          <p:spPr>
            <a:xfrm>
              <a:off x="7727480" y="3747033"/>
              <a:ext cx="2414388" cy="69723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rPr>
                <a:t>SPS可被用于订购可执行软件和/或对应于该CSCI的源文件。它是针对该CSCI的基本的软件支持文档。</a:t>
              </a:r>
            </a:p>
          </p:txBody>
        </p:sp>
        <p:sp>
          <p:nvSpPr>
            <p:cNvPr id="25" name="矩形 24"/>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基本功能</a:t>
              </a:r>
            </a:p>
          </p:txBody>
        </p:sp>
      </p:grpSp>
      <p:grpSp>
        <p:nvGrpSpPr>
          <p:cNvPr id="29" name="组合 28"/>
          <p:cNvGrpSpPr/>
          <p:nvPr/>
        </p:nvGrpSpPr>
        <p:grpSpPr>
          <a:xfrm>
            <a:off x="3421897" y="4263427"/>
            <a:ext cx="2414388" cy="1066048"/>
            <a:chOff x="7727480" y="3464575"/>
            <a:chExt cx="2414388" cy="1066048"/>
          </a:xfrm>
        </p:grpSpPr>
        <p:sp>
          <p:nvSpPr>
            <p:cNvPr id="30" name="矩形 29"/>
            <p:cNvSpPr/>
            <p:nvPr/>
          </p:nvSpPr>
          <p:spPr>
            <a:xfrm>
              <a:off x="7727480" y="3747033"/>
              <a:ext cx="2414388" cy="783590"/>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sym typeface="+mn-ea"/>
                </a:rPr>
                <a:t>不同的组织对软件的订购和移交有着不同的策略。这种策略应在使用这个文档之前决定。</a:t>
              </a:r>
              <a:endParaRPr lang="zh-CN" altLang="en-US" sz="1200" dirty="0" smtClean="0">
                <a:solidFill>
                  <a:schemeClr val="tx1">
                    <a:lumMod val="75000"/>
                    <a:lumOff val="25000"/>
                  </a:schemeClr>
                </a:solidFill>
                <a:latin typeface="+mn-ea"/>
              </a:endParaRPr>
            </a:p>
          </p:txBody>
        </p:sp>
        <p:sp>
          <p:nvSpPr>
            <p:cNvPr id="31" name="矩形 30"/>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注意事项</a:t>
              </a:r>
            </a:p>
          </p:txBody>
        </p:sp>
      </p:grpSp>
    </p:spTree>
    <p:extLst>
      <p:ext uri="{BB962C8B-B14F-4D97-AF65-F5344CB8AC3E}">
        <p14:creationId xmlns:p14="http://schemas.microsoft.com/office/powerpoint/2010/main" val="4168797079"/>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1+#ppt_w/2"/>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500" fill="hold"/>
                                        <p:tgtEl>
                                          <p:spTgt spid="35"/>
                                        </p:tgtEl>
                                        <p:attrNameLst>
                                          <p:attrName>ppt_x</p:attrName>
                                        </p:attrNameLst>
                                      </p:cBhvr>
                                      <p:tavLst>
                                        <p:tav tm="0">
                                          <p:val>
                                            <p:strVal val="1+#ppt_w/2"/>
                                          </p:val>
                                        </p:tav>
                                        <p:tav tm="100000">
                                          <p:val>
                                            <p:strVal val="#ppt_x"/>
                                          </p:val>
                                        </p:tav>
                                      </p:tavLst>
                                    </p:anim>
                                    <p:anim calcmode="lin" valueType="num">
                                      <p:cBhvr additive="base">
                                        <p:cTn id="12" dur="500" fill="hold"/>
                                        <p:tgtEl>
                                          <p:spTgt spid="35"/>
                                        </p:tgtEl>
                                        <p:attrNameLst>
                                          <p:attrName>ppt_y</p:attrName>
                                        </p:attrNameLst>
                                      </p:cBhvr>
                                      <p:tavLst>
                                        <p:tav tm="0">
                                          <p:val>
                                            <p:strVal val="1+#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additive="base">
                                        <p:cTn id="15" dur="500" fill="hold"/>
                                        <p:tgtEl>
                                          <p:spTgt spid="41"/>
                                        </p:tgtEl>
                                        <p:attrNameLst>
                                          <p:attrName>ppt_x</p:attrName>
                                        </p:attrNameLst>
                                      </p:cBhvr>
                                      <p:tavLst>
                                        <p:tav tm="0">
                                          <p:val>
                                            <p:strVal val="1+#ppt_w/2"/>
                                          </p:val>
                                        </p:tav>
                                        <p:tav tm="100000">
                                          <p:val>
                                            <p:strVal val="#ppt_x"/>
                                          </p:val>
                                        </p:tav>
                                      </p:tavLst>
                                    </p:anim>
                                    <p:anim calcmode="lin" valueType="num">
                                      <p:cBhvr additive="base">
                                        <p:cTn id="16" dur="500" fill="hold"/>
                                        <p:tgtEl>
                                          <p:spTgt spid="41"/>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12" presetClass="entr" presetSubtype="8" fill="hold" nodeType="afterEffect">
                                  <p:stCondLst>
                                    <p:cond delay="0"/>
                                  </p:stCondLst>
                                  <p:childTnLst>
                                    <p:set>
                                      <p:cBhvr>
                                        <p:cTn id="19" dur="1" fill="hold">
                                          <p:stCondLst>
                                            <p:cond delay="0"/>
                                          </p:stCondLst>
                                        </p:cTn>
                                        <p:tgtEl>
                                          <p:spTgt spid="20"/>
                                        </p:tgtEl>
                                        <p:attrNameLst>
                                          <p:attrName>style.visibility</p:attrName>
                                        </p:attrNameLst>
                                      </p:cBhvr>
                                      <p:to>
                                        <p:strVal val="visible"/>
                                      </p:to>
                                    </p:set>
                                    <p:anim calcmode="lin" valueType="num">
                                      <p:cBhvr additive="base">
                                        <p:cTn id="20" dur="500"/>
                                        <p:tgtEl>
                                          <p:spTgt spid="20"/>
                                        </p:tgtEl>
                                        <p:attrNameLst>
                                          <p:attrName>ppt_x</p:attrName>
                                        </p:attrNameLst>
                                      </p:cBhvr>
                                      <p:tavLst>
                                        <p:tav tm="0">
                                          <p:val>
                                            <p:strVal val="#ppt_x-#ppt_w*1.125000"/>
                                          </p:val>
                                        </p:tav>
                                        <p:tav tm="100000">
                                          <p:val>
                                            <p:strVal val="#ppt_x"/>
                                          </p:val>
                                        </p:tav>
                                      </p:tavLst>
                                    </p:anim>
                                    <p:animEffect transition="in" filter="wipe(right)">
                                      <p:cBhvr>
                                        <p:cTn id="21" dur="500"/>
                                        <p:tgtEl>
                                          <p:spTgt spid="20"/>
                                        </p:tgtEl>
                                      </p:cBhvr>
                                    </p:animEffect>
                                  </p:childTnLst>
                                </p:cTn>
                              </p:par>
                            </p:childTnLst>
                          </p:cTn>
                        </p:par>
                        <p:par>
                          <p:cTn id="22" fill="hold">
                            <p:stCondLst>
                              <p:cond delay="1000"/>
                            </p:stCondLst>
                            <p:childTnLst>
                              <p:par>
                                <p:cTn id="23" presetID="12" presetClass="entr" presetSubtype="8" fill="hold" nodeType="afterEffect">
                                  <p:stCondLst>
                                    <p:cond delay="0"/>
                                  </p:stCondLst>
                                  <p:childTnLst>
                                    <p:set>
                                      <p:cBhvr>
                                        <p:cTn id="24" dur="1" fill="hold">
                                          <p:stCondLst>
                                            <p:cond delay="0"/>
                                          </p:stCondLst>
                                        </p:cTn>
                                        <p:tgtEl>
                                          <p:spTgt spid="23"/>
                                        </p:tgtEl>
                                        <p:attrNameLst>
                                          <p:attrName>style.visibility</p:attrName>
                                        </p:attrNameLst>
                                      </p:cBhvr>
                                      <p:to>
                                        <p:strVal val="visible"/>
                                      </p:to>
                                    </p:set>
                                    <p:anim calcmode="lin" valueType="num">
                                      <p:cBhvr additive="base">
                                        <p:cTn id="25" dur="500"/>
                                        <p:tgtEl>
                                          <p:spTgt spid="23"/>
                                        </p:tgtEl>
                                        <p:attrNameLst>
                                          <p:attrName>ppt_x</p:attrName>
                                        </p:attrNameLst>
                                      </p:cBhvr>
                                      <p:tavLst>
                                        <p:tav tm="0">
                                          <p:val>
                                            <p:strVal val="#ppt_x-#ppt_w*1.125000"/>
                                          </p:val>
                                        </p:tav>
                                        <p:tav tm="100000">
                                          <p:val>
                                            <p:strVal val="#ppt_x"/>
                                          </p:val>
                                        </p:tav>
                                      </p:tavLst>
                                    </p:anim>
                                    <p:animEffect transition="in" filter="wipe(right)">
                                      <p:cBhvr>
                                        <p:cTn id="26" dur="500"/>
                                        <p:tgtEl>
                                          <p:spTgt spid="23"/>
                                        </p:tgtEl>
                                      </p:cBhvr>
                                    </p:animEffect>
                                  </p:childTnLst>
                                </p:cTn>
                              </p:par>
                            </p:childTnLst>
                          </p:cTn>
                        </p:par>
                        <p:par>
                          <p:cTn id="27" fill="hold">
                            <p:stCondLst>
                              <p:cond delay="1500"/>
                            </p:stCondLst>
                            <p:childTnLst>
                              <p:par>
                                <p:cTn id="28" presetID="12" presetClass="entr" presetSubtype="8" fill="hold" nodeType="afterEffect">
                                  <p:stCondLst>
                                    <p:cond delay="0"/>
                                  </p:stCondLst>
                                  <p:childTnLst>
                                    <p:set>
                                      <p:cBhvr>
                                        <p:cTn id="29" dur="1" fill="hold">
                                          <p:stCondLst>
                                            <p:cond delay="0"/>
                                          </p:stCondLst>
                                        </p:cTn>
                                        <p:tgtEl>
                                          <p:spTgt spid="29"/>
                                        </p:tgtEl>
                                        <p:attrNameLst>
                                          <p:attrName>style.visibility</p:attrName>
                                        </p:attrNameLst>
                                      </p:cBhvr>
                                      <p:to>
                                        <p:strVal val="visible"/>
                                      </p:to>
                                    </p:set>
                                    <p:anim calcmode="lin" valueType="num">
                                      <p:cBhvr additive="base">
                                        <p:cTn id="30" dur="500"/>
                                        <p:tgtEl>
                                          <p:spTgt spid="29"/>
                                        </p:tgtEl>
                                        <p:attrNameLst>
                                          <p:attrName>ppt_x</p:attrName>
                                        </p:attrNameLst>
                                      </p:cBhvr>
                                      <p:tavLst>
                                        <p:tav tm="0">
                                          <p:val>
                                            <p:strVal val="#ppt_x-#ppt_w*1.125000"/>
                                          </p:val>
                                        </p:tav>
                                        <p:tav tm="100000">
                                          <p:val>
                                            <p:strVal val="#ppt_x"/>
                                          </p:val>
                                        </p:tav>
                                      </p:tavLst>
                                    </p:anim>
                                    <p:animEffect transition="in" filter="wipe(right)">
                                      <p:cBhvr>
                                        <p:cTn id="3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285" y="493395"/>
            <a:ext cx="3295015" cy="460375"/>
          </a:xfrm>
          <a:prstGeom prst="rect">
            <a:avLst/>
          </a:prstGeom>
          <a:noFill/>
        </p:spPr>
        <p:txBody>
          <a:bodyPr wrap="square" rtlCol="0">
            <a:spAutoFit/>
            <a:scene3d>
              <a:camera prst="orthographicFront"/>
              <a:lightRig rig="threePt" dir="t"/>
            </a:scene3d>
            <a:sp3d contourW="12700"/>
          </a:bodyPr>
          <a:lstStyle/>
          <a:p>
            <a:r>
              <a:rPr lang="zh-CN" altLang="en-US" sz="2400" dirty="0"/>
              <a:t>软件版本说明(SVD)</a:t>
            </a:r>
          </a:p>
        </p:txBody>
      </p:sp>
      <p:grpSp>
        <p:nvGrpSpPr>
          <p:cNvPr id="36" name="组合 35"/>
          <p:cNvGrpSpPr/>
          <p:nvPr/>
        </p:nvGrpSpPr>
        <p:grpSpPr>
          <a:xfrm>
            <a:off x="3645916" y="1930399"/>
            <a:ext cx="850900" cy="850900"/>
            <a:chOff x="2959100" y="1866900"/>
            <a:chExt cx="1536700" cy="1536700"/>
          </a:xfrm>
        </p:grpSpPr>
        <p:sp>
          <p:nvSpPr>
            <p:cNvPr id="37" name="椭圆 36"/>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8" name="椭圆 2"/>
            <p:cNvSpPr/>
            <p:nvPr/>
          </p:nvSpPr>
          <p:spPr>
            <a:xfrm>
              <a:off x="3361590" y="2269986"/>
              <a:ext cx="731720" cy="730528"/>
            </a:xfrm>
            <a:custGeom>
              <a:avLst/>
              <a:gdLst>
                <a:gd name="connsiteX0" fmla="*/ 442692 w 606580"/>
                <a:gd name="connsiteY0" fmla="*/ 252483 h 605592"/>
                <a:gd name="connsiteX1" fmla="*/ 468625 w 606580"/>
                <a:gd name="connsiteY1" fmla="*/ 278353 h 605592"/>
                <a:gd name="connsiteX2" fmla="*/ 468625 w 606580"/>
                <a:gd name="connsiteY2" fmla="*/ 426525 h 605592"/>
                <a:gd name="connsiteX3" fmla="*/ 442692 w 606580"/>
                <a:gd name="connsiteY3" fmla="*/ 452395 h 605592"/>
                <a:gd name="connsiteX4" fmla="*/ 416759 w 606580"/>
                <a:gd name="connsiteY4" fmla="*/ 426525 h 605592"/>
                <a:gd name="connsiteX5" fmla="*/ 416759 w 606580"/>
                <a:gd name="connsiteY5" fmla="*/ 278353 h 605592"/>
                <a:gd name="connsiteX6" fmla="*/ 442692 w 606580"/>
                <a:gd name="connsiteY6" fmla="*/ 252483 h 605592"/>
                <a:gd name="connsiteX7" fmla="*/ 256904 w 606580"/>
                <a:gd name="connsiteY7" fmla="*/ 252483 h 605592"/>
                <a:gd name="connsiteX8" fmla="*/ 282685 w 606580"/>
                <a:gd name="connsiteY8" fmla="*/ 278353 h 605592"/>
                <a:gd name="connsiteX9" fmla="*/ 282685 w 606580"/>
                <a:gd name="connsiteY9" fmla="*/ 426525 h 605592"/>
                <a:gd name="connsiteX10" fmla="*/ 256904 w 606580"/>
                <a:gd name="connsiteY10" fmla="*/ 452395 h 605592"/>
                <a:gd name="connsiteX11" fmla="*/ 231031 w 606580"/>
                <a:gd name="connsiteY11" fmla="*/ 426525 h 605592"/>
                <a:gd name="connsiteX12" fmla="*/ 231031 w 606580"/>
                <a:gd name="connsiteY12" fmla="*/ 278353 h 605592"/>
                <a:gd name="connsiteX13" fmla="*/ 256904 w 606580"/>
                <a:gd name="connsiteY13" fmla="*/ 252483 h 605592"/>
                <a:gd name="connsiteX14" fmla="*/ 349733 w 606580"/>
                <a:gd name="connsiteY14" fmla="*/ 151998 h 605592"/>
                <a:gd name="connsiteX15" fmla="*/ 375549 w 606580"/>
                <a:gd name="connsiteY15" fmla="*/ 177866 h 605592"/>
                <a:gd name="connsiteX16" fmla="*/ 375549 w 606580"/>
                <a:gd name="connsiteY16" fmla="*/ 426527 h 605592"/>
                <a:gd name="connsiteX17" fmla="*/ 349733 w 606580"/>
                <a:gd name="connsiteY17" fmla="*/ 452395 h 605592"/>
                <a:gd name="connsiteX18" fmla="*/ 323825 w 606580"/>
                <a:gd name="connsiteY18" fmla="*/ 426527 h 605592"/>
                <a:gd name="connsiteX19" fmla="*/ 323825 w 606580"/>
                <a:gd name="connsiteY19" fmla="*/ 177866 h 605592"/>
                <a:gd name="connsiteX20" fmla="*/ 349733 w 606580"/>
                <a:gd name="connsiteY20" fmla="*/ 151998 h 605592"/>
                <a:gd name="connsiteX21" fmla="*/ 163877 w 606580"/>
                <a:gd name="connsiteY21" fmla="*/ 151998 h 605592"/>
                <a:gd name="connsiteX22" fmla="*/ 189750 w 606580"/>
                <a:gd name="connsiteY22" fmla="*/ 177866 h 605592"/>
                <a:gd name="connsiteX23" fmla="*/ 189750 w 606580"/>
                <a:gd name="connsiteY23" fmla="*/ 426527 h 605592"/>
                <a:gd name="connsiteX24" fmla="*/ 163877 w 606580"/>
                <a:gd name="connsiteY24" fmla="*/ 452395 h 605592"/>
                <a:gd name="connsiteX25" fmla="*/ 138096 w 606580"/>
                <a:gd name="connsiteY25" fmla="*/ 426527 h 605592"/>
                <a:gd name="connsiteX26" fmla="*/ 138096 w 606580"/>
                <a:gd name="connsiteY26" fmla="*/ 177866 h 605592"/>
                <a:gd name="connsiteX27" fmla="*/ 163877 w 606580"/>
                <a:gd name="connsiteY27" fmla="*/ 151998 h 605592"/>
                <a:gd name="connsiteX28" fmla="*/ 303336 w 606580"/>
                <a:gd name="connsiteY28" fmla="*/ 50335 h 605592"/>
                <a:gd name="connsiteX29" fmla="*/ 50417 w 606580"/>
                <a:gd name="connsiteY29" fmla="*/ 302842 h 605592"/>
                <a:gd name="connsiteX30" fmla="*/ 303336 w 606580"/>
                <a:gd name="connsiteY30" fmla="*/ 555350 h 605592"/>
                <a:gd name="connsiteX31" fmla="*/ 556256 w 606580"/>
                <a:gd name="connsiteY31" fmla="*/ 302842 h 605592"/>
                <a:gd name="connsiteX32" fmla="*/ 303336 w 606580"/>
                <a:gd name="connsiteY32" fmla="*/ 50335 h 605592"/>
                <a:gd name="connsiteX33" fmla="*/ 303336 w 606580"/>
                <a:gd name="connsiteY33" fmla="*/ 0 h 605592"/>
                <a:gd name="connsiteX34" fmla="*/ 606580 w 606580"/>
                <a:gd name="connsiteY34" fmla="*/ 302842 h 605592"/>
                <a:gd name="connsiteX35" fmla="*/ 303336 w 606580"/>
                <a:gd name="connsiteY35" fmla="*/ 605592 h 605592"/>
                <a:gd name="connsiteX36" fmla="*/ 0 w 606580"/>
                <a:gd name="connsiteY36" fmla="*/ 302842 h 605592"/>
                <a:gd name="connsiteX37" fmla="*/ 303336 w 606580"/>
                <a:gd name="connsiteY37"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06580" h="605592">
                  <a:moveTo>
                    <a:pt x="442692" y="252483"/>
                  </a:moveTo>
                  <a:cubicBezTo>
                    <a:pt x="456913" y="252483"/>
                    <a:pt x="468439" y="264073"/>
                    <a:pt x="468625" y="278353"/>
                  </a:cubicBezTo>
                  <a:lnTo>
                    <a:pt x="468625" y="426525"/>
                  </a:lnTo>
                  <a:cubicBezTo>
                    <a:pt x="468625" y="442103"/>
                    <a:pt x="456913" y="452395"/>
                    <a:pt x="442692" y="452395"/>
                  </a:cubicBezTo>
                  <a:cubicBezTo>
                    <a:pt x="428471" y="452395"/>
                    <a:pt x="416759" y="440805"/>
                    <a:pt x="416759" y="426525"/>
                  </a:cubicBezTo>
                  <a:lnTo>
                    <a:pt x="416759" y="278353"/>
                  </a:lnTo>
                  <a:cubicBezTo>
                    <a:pt x="416759" y="264073"/>
                    <a:pt x="428471" y="252483"/>
                    <a:pt x="442692" y="252483"/>
                  </a:cubicBezTo>
                  <a:close/>
                  <a:moveTo>
                    <a:pt x="256904" y="252483"/>
                  </a:moveTo>
                  <a:cubicBezTo>
                    <a:pt x="271000" y="252483"/>
                    <a:pt x="282592" y="264073"/>
                    <a:pt x="282685" y="278353"/>
                  </a:cubicBezTo>
                  <a:lnTo>
                    <a:pt x="282685" y="426525"/>
                  </a:lnTo>
                  <a:cubicBezTo>
                    <a:pt x="282685" y="442103"/>
                    <a:pt x="271093" y="452395"/>
                    <a:pt x="256904" y="452395"/>
                  </a:cubicBezTo>
                  <a:cubicBezTo>
                    <a:pt x="242623" y="452395"/>
                    <a:pt x="231031" y="440805"/>
                    <a:pt x="231031" y="426525"/>
                  </a:cubicBezTo>
                  <a:lnTo>
                    <a:pt x="231031" y="278353"/>
                  </a:lnTo>
                  <a:cubicBezTo>
                    <a:pt x="231031" y="264073"/>
                    <a:pt x="242623" y="252483"/>
                    <a:pt x="256904" y="252483"/>
                  </a:cubicBezTo>
                  <a:close/>
                  <a:moveTo>
                    <a:pt x="349733" y="151998"/>
                  </a:moveTo>
                  <a:cubicBezTo>
                    <a:pt x="363941" y="151998"/>
                    <a:pt x="375549" y="163587"/>
                    <a:pt x="375549" y="177866"/>
                  </a:cubicBezTo>
                  <a:lnTo>
                    <a:pt x="375549" y="426527"/>
                  </a:lnTo>
                  <a:cubicBezTo>
                    <a:pt x="375549" y="442104"/>
                    <a:pt x="363941" y="452395"/>
                    <a:pt x="349733" y="452395"/>
                  </a:cubicBezTo>
                  <a:cubicBezTo>
                    <a:pt x="335433" y="452395"/>
                    <a:pt x="323825" y="440806"/>
                    <a:pt x="323825" y="426527"/>
                  </a:cubicBezTo>
                  <a:lnTo>
                    <a:pt x="323825" y="177866"/>
                  </a:lnTo>
                  <a:cubicBezTo>
                    <a:pt x="323825" y="163587"/>
                    <a:pt x="335433" y="151998"/>
                    <a:pt x="349733" y="151998"/>
                  </a:cubicBezTo>
                  <a:close/>
                  <a:moveTo>
                    <a:pt x="163877" y="151998"/>
                  </a:moveTo>
                  <a:cubicBezTo>
                    <a:pt x="178158" y="151998"/>
                    <a:pt x="189750" y="163587"/>
                    <a:pt x="189750" y="177866"/>
                  </a:cubicBezTo>
                  <a:lnTo>
                    <a:pt x="189750" y="426527"/>
                  </a:lnTo>
                  <a:cubicBezTo>
                    <a:pt x="189750" y="442104"/>
                    <a:pt x="178158" y="452395"/>
                    <a:pt x="163877" y="452395"/>
                  </a:cubicBezTo>
                  <a:cubicBezTo>
                    <a:pt x="149688" y="452395"/>
                    <a:pt x="138096" y="440806"/>
                    <a:pt x="138096" y="426527"/>
                  </a:cubicBezTo>
                  <a:lnTo>
                    <a:pt x="138096" y="177866"/>
                  </a:lnTo>
                  <a:cubicBezTo>
                    <a:pt x="138096" y="163587"/>
                    <a:pt x="149688" y="151998"/>
                    <a:pt x="163877" y="151998"/>
                  </a:cubicBezTo>
                  <a:close/>
                  <a:moveTo>
                    <a:pt x="303336" y="50335"/>
                  </a:moveTo>
                  <a:cubicBezTo>
                    <a:pt x="163878" y="50335"/>
                    <a:pt x="50417" y="163611"/>
                    <a:pt x="50417" y="302842"/>
                  </a:cubicBezTo>
                  <a:cubicBezTo>
                    <a:pt x="50417" y="441981"/>
                    <a:pt x="163878" y="555350"/>
                    <a:pt x="303336" y="555350"/>
                  </a:cubicBezTo>
                  <a:cubicBezTo>
                    <a:pt x="442702" y="555350"/>
                    <a:pt x="556256" y="441981"/>
                    <a:pt x="556256" y="302842"/>
                  </a:cubicBezTo>
                  <a:cubicBezTo>
                    <a:pt x="556256" y="163611"/>
                    <a:pt x="442702" y="50335"/>
                    <a:pt x="303336" y="50335"/>
                  </a:cubicBezTo>
                  <a:close/>
                  <a:moveTo>
                    <a:pt x="303336" y="0"/>
                  </a:moveTo>
                  <a:cubicBezTo>
                    <a:pt x="471021" y="0"/>
                    <a:pt x="606580" y="135338"/>
                    <a:pt x="606580" y="302842"/>
                  </a:cubicBezTo>
                  <a:cubicBezTo>
                    <a:pt x="606580" y="470254"/>
                    <a:pt x="471021" y="605592"/>
                    <a:pt x="303336" y="605592"/>
                  </a:cubicBezTo>
                  <a:cubicBezTo>
                    <a:pt x="135559" y="605592"/>
                    <a:pt x="0" y="470254"/>
                    <a:pt x="0" y="302842"/>
                  </a:cubicBezTo>
                  <a:cubicBezTo>
                    <a:pt x="0" y="135338"/>
                    <a:pt x="135559" y="0"/>
                    <a:pt x="303336"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9" name="组合 38"/>
          <p:cNvGrpSpPr/>
          <p:nvPr/>
        </p:nvGrpSpPr>
        <p:grpSpPr>
          <a:xfrm>
            <a:off x="3645916" y="3290379"/>
            <a:ext cx="850900" cy="850900"/>
            <a:chOff x="2959100" y="1866900"/>
            <a:chExt cx="1536700" cy="1536700"/>
          </a:xfrm>
        </p:grpSpPr>
        <p:sp>
          <p:nvSpPr>
            <p:cNvPr id="40" name="椭圆 39"/>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1" name="椭圆 2"/>
            <p:cNvSpPr/>
            <p:nvPr/>
          </p:nvSpPr>
          <p:spPr>
            <a:xfrm>
              <a:off x="3361590" y="2269986"/>
              <a:ext cx="731720" cy="730528"/>
            </a:xfrm>
            <a:custGeom>
              <a:avLst/>
              <a:gdLst>
                <a:gd name="connsiteX0" fmla="*/ 575475 w 606580"/>
                <a:gd name="connsiteY0" fmla="*/ 220373 h 605592"/>
                <a:gd name="connsiteX1" fmla="*/ 344742 w 606580"/>
                <a:gd name="connsiteY1" fmla="*/ 448112 h 605592"/>
                <a:gd name="connsiteX2" fmla="*/ 186525 w 606580"/>
                <a:gd name="connsiteY2" fmla="*/ 286739 h 605592"/>
                <a:gd name="connsiteX3" fmla="*/ 44743 w 606580"/>
                <a:gd name="connsiteY3" fmla="*/ 421139 h 605592"/>
                <a:gd name="connsiteX4" fmla="*/ 303331 w 606580"/>
                <a:gd name="connsiteY4" fmla="*/ 586683 h 605592"/>
                <a:gd name="connsiteX5" fmla="*/ 587639 w 606580"/>
                <a:gd name="connsiteY5" fmla="*/ 302867 h 605592"/>
                <a:gd name="connsiteX6" fmla="*/ 575475 w 606580"/>
                <a:gd name="connsiteY6" fmla="*/ 220373 h 605592"/>
                <a:gd name="connsiteX7" fmla="*/ 583460 w 606580"/>
                <a:gd name="connsiteY7" fmla="*/ 185799 h 605592"/>
                <a:gd name="connsiteX8" fmla="*/ 588567 w 606580"/>
                <a:gd name="connsiteY8" fmla="*/ 199703 h 605592"/>
                <a:gd name="connsiteX9" fmla="*/ 606580 w 606580"/>
                <a:gd name="connsiteY9" fmla="*/ 302867 h 605592"/>
                <a:gd name="connsiteX10" fmla="*/ 303331 w 606580"/>
                <a:gd name="connsiteY10" fmla="*/ 605592 h 605592"/>
                <a:gd name="connsiteX11" fmla="*/ 24687 w 606580"/>
                <a:gd name="connsiteY11" fmla="*/ 422622 h 605592"/>
                <a:gd name="connsiteX12" fmla="*/ 22087 w 606580"/>
                <a:gd name="connsiteY12" fmla="*/ 416505 h 605592"/>
                <a:gd name="connsiteX13" fmla="*/ 186989 w 606580"/>
                <a:gd name="connsiteY13" fmla="*/ 260229 h 605592"/>
                <a:gd name="connsiteX14" fmla="*/ 344928 w 606580"/>
                <a:gd name="connsiteY14" fmla="*/ 421232 h 605592"/>
                <a:gd name="connsiteX15" fmla="*/ 303342 w 606580"/>
                <a:gd name="connsiteY15" fmla="*/ 18912 h 605592"/>
                <a:gd name="connsiteX16" fmla="*/ 18942 w 606580"/>
                <a:gd name="connsiteY16" fmla="*/ 302863 h 605592"/>
                <a:gd name="connsiteX17" fmla="*/ 20242 w 606580"/>
                <a:gd name="connsiteY17" fmla="*/ 329840 h 605592"/>
                <a:gd name="connsiteX18" fmla="*/ 188672 w 606580"/>
                <a:gd name="connsiteY18" fmla="*/ 170111 h 605592"/>
                <a:gd name="connsiteX19" fmla="*/ 345682 w 606580"/>
                <a:gd name="connsiteY19" fmla="*/ 330303 h 605592"/>
                <a:gd name="connsiteX20" fmla="*/ 537140 w 606580"/>
                <a:gd name="connsiteY20" fmla="*/ 141281 h 605592"/>
                <a:gd name="connsiteX21" fmla="*/ 303342 w 606580"/>
                <a:gd name="connsiteY21" fmla="*/ 18912 h 605592"/>
                <a:gd name="connsiteX22" fmla="*/ 303342 w 606580"/>
                <a:gd name="connsiteY22" fmla="*/ 0 h 605592"/>
                <a:gd name="connsiteX23" fmla="*/ 557288 w 606580"/>
                <a:gd name="connsiteY23" fmla="*/ 137387 h 605592"/>
                <a:gd name="connsiteX24" fmla="*/ 561559 w 606580"/>
                <a:gd name="connsiteY24" fmla="*/ 143876 h 605592"/>
                <a:gd name="connsiteX25" fmla="*/ 345496 w 606580"/>
                <a:gd name="connsiteY25" fmla="*/ 357095 h 605592"/>
                <a:gd name="connsiteX26" fmla="*/ 188208 w 606580"/>
                <a:gd name="connsiteY26" fmla="*/ 196717 h 605592"/>
                <a:gd name="connsiteX27" fmla="*/ 6685 w 606580"/>
                <a:gd name="connsiteY27" fmla="*/ 368775 h 605592"/>
                <a:gd name="connsiteX28" fmla="*/ 3900 w 606580"/>
                <a:gd name="connsiteY28" fmla="*/ 350976 h 605592"/>
                <a:gd name="connsiteX29" fmla="*/ 0 w 606580"/>
                <a:gd name="connsiteY29" fmla="*/ 302863 h 605592"/>
                <a:gd name="connsiteX30" fmla="*/ 303342 w 606580"/>
                <a:gd name="connsiteY30"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6580" h="605592">
                  <a:moveTo>
                    <a:pt x="575475" y="220373"/>
                  </a:moveTo>
                  <a:lnTo>
                    <a:pt x="344742" y="448112"/>
                  </a:lnTo>
                  <a:lnTo>
                    <a:pt x="186525" y="286739"/>
                  </a:lnTo>
                  <a:lnTo>
                    <a:pt x="44743" y="421139"/>
                  </a:lnTo>
                  <a:cubicBezTo>
                    <a:pt x="91075" y="521893"/>
                    <a:pt x="191818" y="586683"/>
                    <a:pt x="303331" y="586683"/>
                  </a:cubicBezTo>
                  <a:cubicBezTo>
                    <a:pt x="460062" y="586683"/>
                    <a:pt x="587639" y="459327"/>
                    <a:pt x="587639" y="302867"/>
                  </a:cubicBezTo>
                  <a:cubicBezTo>
                    <a:pt x="587639" y="274689"/>
                    <a:pt x="583553" y="246975"/>
                    <a:pt x="575475" y="220373"/>
                  </a:cubicBezTo>
                  <a:close/>
                  <a:moveTo>
                    <a:pt x="583460" y="185799"/>
                  </a:moveTo>
                  <a:lnTo>
                    <a:pt x="588567" y="199703"/>
                  </a:lnTo>
                  <a:cubicBezTo>
                    <a:pt x="600545" y="232700"/>
                    <a:pt x="606580" y="267459"/>
                    <a:pt x="606580" y="302867"/>
                  </a:cubicBezTo>
                  <a:cubicBezTo>
                    <a:pt x="606580" y="469801"/>
                    <a:pt x="470554" y="605592"/>
                    <a:pt x="303331" y="605592"/>
                  </a:cubicBezTo>
                  <a:cubicBezTo>
                    <a:pt x="182068" y="605592"/>
                    <a:pt x="72691" y="533757"/>
                    <a:pt x="24687" y="422622"/>
                  </a:cubicBezTo>
                  <a:lnTo>
                    <a:pt x="22087" y="416505"/>
                  </a:lnTo>
                  <a:lnTo>
                    <a:pt x="186989" y="260229"/>
                  </a:lnTo>
                  <a:lnTo>
                    <a:pt x="344928" y="421232"/>
                  </a:lnTo>
                  <a:close/>
                  <a:moveTo>
                    <a:pt x="303342" y="18912"/>
                  </a:moveTo>
                  <a:cubicBezTo>
                    <a:pt x="146518" y="18912"/>
                    <a:pt x="18942" y="146287"/>
                    <a:pt x="18942" y="302863"/>
                  </a:cubicBezTo>
                  <a:cubicBezTo>
                    <a:pt x="18942" y="311763"/>
                    <a:pt x="19406" y="320755"/>
                    <a:pt x="20242" y="329840"/>
                  </a:cubicBezTo>
                  <a:lnTo>
                    <a:pt x="188672" y="170111"/>
                  </a:lnTo>
                  <a:lnTo>
                    <a:pt x="345682" y="330303"/>
                  </a:lnTo>
                  <a:lnTo>
                    <a:pt x="537140" y="141281"/>
                  </a:lnTo>
                  <a:cubicBezTo>
                    <a:pt x="483843" y="64522"/>
                    <a:pt x="397028" y="18912"/>
                    <a:pt x="303342" y="18912"/>
                  </a:cubicBezTo>
                  <a:close/>
                  <a:moveTo>
                    <a:pt x="303342" y="0"/>
                  </a:moveTo>
                  <a:cubicBezTo>
                    <a:pt x="406035" y="0"/>
                    <a:pt x="500928" y="51358"/>
                    <a:pt x="557288" y="137387"/>
                  </a:cubicBezTo>
                  <a:lnTo>
                    <a:pt x="561559" y="143876"/>
                  </a:lnTo>
                  <a:lnTo>
                    <a:pt x="345496" y="357095"/>
                  </a:lnTo>
                  <a:lnTo>
                    <a:pt x="188208" y="196717"/>
                  </a:lnTo>
                  <a:lnTo>
                    <a:pt x="6685" y="368775"/>
                  </a:lnTo>
                  <a:lnTo>
                    <a:pt x="3900" y="350976"/>
                  </a:lnTo>
                  <a:cubicBezTo>
                    <a:pt x="1300" y="335031"/>
                    <a:pt x="0" y="318808"/>
                    <a:pt x="0" y="302863"/>
                  </a:cubicBezTo>
                  <a:cubicBezTo>
                    <a:pt x="0" y="135811"/>
                    <a:pt x="136026" y="0"/>
                    <a:pt x="30334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2" name="组合 41"/>
          <p:cNvGrpSpPr/>
          <p:nvPr/>
        </p:nvGrpSpPr>
        <p:grpSpPr>
          <a:xfrm>
            <a:off x="3645916" y="4650359"/>
            <a:ext cx="850900" cy="850900"/>
            <a:chOff x="2959100" y="1866900"/>
            <a:chExt cx="1536700" cy="1536700"/>
          </a:xfrm>
        </p:grpSpPr>
        <p:sp>
          <p:nvSpPr>
            <p:cNvPr id="43" name="椭圆 4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4" name="椭圆 2"/>
            <p:cNvSpPr/>
            <p:nvPr/>
          </p:nvSpPr>
          <p:spPr>
            <a:xfrm>
              <a:off x="3361590" y="2269905"/>
              <a:ext cx="731720" cy="730689"/>
            </a:xfrm>
            <a:custGeom>
              <a:avLst/>
              <a:gdLst>
                <a:gd name="connsiteX0" fmla="*/ 215718 w 600864"/>
                <a:gd name="connsiteY0" fmla="*/ 368211 h 600018"/>
                <a:gd name="connsiteX1" fmla="*/ 248486 w 600864"/>
                <a:gd name="connsiteY1" fmla="*/ 368211 h 600018"/>
                <a:gd name="connsiteX2" fmla="*/ 278592 w 600864"/>
                <a:gd name="connsiteY2" fmla="*/ 415069 h 600018"/>
                <a:gd name="connsiteX3" fmla="*/ 278592 w 600864"/>
                <a:gd name="connsiteY3" fmla="*/ 449855 h 600018"/>
                <a:gd name="connsiteX4" fmla="*/ 215718 w 600864"/>
                <a:gd name="connsiteY4" fmla="*/ 368211 h 600018"/>
                <a:gd name="connsiteX5" fmla="*/ 322272 w 600864"/>
                <a:gd name="connsiteY5" fmla="*/ 286566 h 600018"/>
                <a:gd name="connsiteX6" fmla="*/ 385146 w 600864"/>
                <a:gd name="connsiteY6" fmla="*/ 368210 h 600018"/>
                <a:gd name="connsiteX7" fmla="*/ 322272 w 600864"/>
                <a:gd name="connsiteY7" fmla="*/ 449854 h 600018"/>
                <a:gd name="connsiteX8" fmla="*/ 322272 w 600864"/>
                <a:gd name="connsiteY8" fmla="*/ 415068 h 600018"/>
                <a:gd name="connsiteX9" fmla="*/ 352378 w 600864"/>
                <a:gd name="connsiteY9" fmla="*/ 368210 h 600018"/>
                <a:gd name="connsiteX10" fmla="*/ 322272 w 600864"/>
                <a:gd name="connsiteY10" fmla="*/ 321352 h 600018"/>
                <a:gd name="connsiteX11" fmla="*/ 322272 w 600864"/>
                <a:gd name="connsiteY11" fmla="*/ 150163 h 600018"/>
                <a:gd name="connsiteX12" fmla="*/ 385146 w 600864"/>
                <a:gd name="connsiteY12" fmla="*/ 231807 h 600018"/>
                <a:gd name="connsiteX13" fmla="*/ 352378 w 600864"/>
                <a:gd name="connsiteY13" fmla="*/ 231807 h 600018"/>
                <a:gd name="connsiteX14" fmla="*/ 322272 w 600864"/>
                <a:gd name="connsiteY14" fmla="*/ 184949 h 600018"/>
                <a:gd name="connsiteX15" fmla="*/ 278592 w 600864"/>
                <a:gd name="connsiteY15" fmla="*/ 150163 h 600018"/>
                <a:gd name="connsiteX16" fmla="*/ 278592 w 600864"/>
                <a:gd name="connsiteY16" fmla="*/ 184935 h 600018"/>
                <a:gd name="connsiteX17" fmla="*/ 248486 w 600864"/>
                <a:gd name="connsiteY17" fmla="*/ 231776 h 600018"/>
                <a:gd name="connsiteX18" fmla="*/ 278592 w 600864"/>
                <a:gd name="connsiteY18" fmla="*/ 278821 h 600018"/>
                <a:gd name="connsiteX19" fmla="*/ 278592 w 600864"/>
                <a:gd name="connsiteY19" fmla="*/ 313593 h 600018"/>
                <a:gd name="connsiteX20" fmla="*/ 215718 w 600864"/>
                <a:gd name="connsiteY20" fmla="*/ 231776 h 600018"/>
                <a:gd name="connsiteX21" fmla="*/ 278592 w 600864"/>
                <a:gd name="connsiteY21" fmla="*/ 150163 h 600018"/>
                <a:gd name="connsiteX22" fmla="*/ 286848 w 600864"/>
                <a:gd name="connsiteY22" fmla="*/ 138097 h 600018"/>
                <a:gd name="connsiteX23" fmla="*/ 314086 w 600864"/>
                <a:gd name="connsiteY23" fmla="*/ 138097 h 600018"/>
                <a:gd name="connsiteX24" fmla="*/ 314086 w 600864"/>
                <a:gd name="connsiteY24" fmla="*/ 462134 h 600018"/>
                <a:gd name="connsiteX25" fmla="*/ 286848 w 600864"/>
                <a:gd name="connsiteY25" fmla="*/ 462134 h 600018"/>
                <a:gd name="connsiteX26" fmla="*/ 300534 w 600864"/>
                <a:gd name="connsiteY26" fmla="*/ 61388 h 600018"/>
                <a:gd name="connsiteX27" fmla="*/ 61471 w 600864"/>
                <a:gd name="connsiteY27" fmla="*/ 300111 h 600018"/>
                <a:gd name="connsiteX28" fmla="*/ 300534 w 600864"/>
                <a:gd name="connsiteY28" fmla="*/ 538629 h 600018"/>
                <a:gd name="connsiteX29" fmla="*/ 539393 w 600864"/>
                <a:gd name="connsiteY29" fmla="*/ 300111 h 600018"/>
                <a:gd name="connsiteX30" fmla="*/ 300534 w 600864"/>
                <a:gd name="connsiteY30" fmla="*/ 61388 h 600018"/>
                <a:gd name="connsiteX31" fmla="*/ 300534 w 600864"/>
                <a:gd name="connsiteY31" fmla="*/ 53206 h 600018"/>
                <a:gd name="connsiteX32" fmla="*/ 547587 w 600864"/>
                <a:gd name="connsiteY32" fmla="*/ 300111 h 600018"/>
                <a:gd name="connsiteX33" fmla="*/ 300534 w 600864"/>
                <a:gd name="connsiteY33" fmla="*/ 546811 h 600018"/>
                <a:gd name="connsiteX34" fmla="*/ 53277 w 600864"/>
                <a:gd name="connsiteY34" fmla="*/ 300111 h 600018"/>
                <a:gd name="connsiteX35" fmla="*/ 300534 w 600864"/>
                <a:gd name="connsiteY35" fmla="*/ 53206 h 600018"/>
                <a:gd name="connsiteX36" fmla="*/ 300535 w 600864"/>
                <a:gd name="connsiteY36" fmla="*/ 27208 h 600018"/>
                <a:gd name="connsiteX37" fmla="*/ 27247 w 600864"/>
                <a:gd name="connsiteY37" fmla="*/ 300111 h 600018"/>
                <a:gd name="connsiteX38" fmla="*/ 300535 w 600864"/>
                <a:gd name="connsiteY38" fmla="*/ 572810 h 600018"/>
                <a:gd name="connsiteX39" fmla="*/ 573617 w 600864"/>
                <a:gd name="connsiteY39" fmla="*/ 300111 h 600018"/>
                <a:gd name="connsiteX40" fmla="*/ 300535 w 600864"/>
                <a:gd name="connsiteY40" fmla="*/ 27208 h 600018"/>
                <a:gd name="connsiteX41" fmla="*/ 300535 w 600864"/>
                <a:gd name="connsiteY41" fmla="*/ 0 h 600018"/>
                <a:gd name="connsiteX42" fmla="*/ 600864 w 600864"/>
                <a:gd name="connsiteY42" fmla="*/ 300111 h 600018"/>
                <a:gd name="connsiteX43" fmla="*/ 300535 w 600864"/>
                <a:gd name="connsiteY43" fmla="*/ 600018 h 600018"/>
                <a:gd name="connsiteX44" fmla="*/ 0 w 600864"/>
                <a:gd name="connsiteY44" fmla="*/ 300111 h 600018"/>
                <a:gd name="connsiteX45" fmla="*/ 300535 w 600864"/>
                <a:gd name="connsiteY45" fmla="*/ 0 h 600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00864" h="600018">
                  <a:moveTo>
                    <a:pt x="215718" y="368211"/>
                  </a:moveTo>
                  <a:lnTo>
                    <a:pt x="248486" y="368211"/>
                  </a:lnTo>
                  <a:cubicBezTo>
                    <a:pt x="248486" y="389082"/>
                    <a:pt x="260979" y="406884"/>
                    <a:pt x="278592" y="415069"/>
                  </a:cubicBezTo>
                  <a:lnTo>
                    <a:pt x="278592" y="449855"/>
                  </a:lnTo>
                  <a:cubicBezTo>
                    <a:pt x="242547" y="440238"/>
                    <a:pt x="215718" y="407294"/>
                    <a:pt x="215718" y="368211"/>
                  </a:cubicBezTo>
                  <a:close/>
                  <a:moveTo>
                    <a:pt x="322272" y="286566"/>
                  </a:moveTo>
                  <a:cubicBezTo>
                    <a:pt x="358522" y="296183"/>
                    <a:pt x="385146" y="329127"/>
                    <a:pt x="385146" y="368210"/>
                  </a:cubicBezTo>
                  <a:cubicBezTo>
                    <a:pt x="385146" y="407293"/>
                    <a:pt x="358522" y="440237"/>
                    <a:pt x="322272" y="449854"/>
                  </a:cubicBezTo>
                  <a:lnTo>
                    <a:pt x="322272" y="415068"/>
                  </a:lnTo>
                  <a:cubicBezTo>
                    <a:pt x="340090" y="406883"/>
                    <a:pt x="352378" y="389081"/>
                    <a:pt x="352378" y="368210"/>
                  </a:cubicBezTo>
                  <a:cubicBezTo>
                    <a:pt x="352378" y="347339"/>
                    <a:pt x="340090" y="329537"/>
                    <a:pt x="322272" y="321352"/>
                  </a:cubicBezTo>
                  <a:close/>
                  <a:moveTo>
                    <a:pt x="322272" y="150163"/>
                  </a:moveTo>
                  <a:cubicBezTo>
                    <a:pt x="358522" y="159780"/>
                    <a:pt x="385146" y="192724"/>
                    <a:pt x="385146" y="231807"/>
                  </a:cubicBezTo>
                  <a:lnTo>
                    <a:pt x="352378" y="231807"/>
                  </a:lnTo>
                  <a:cubicBezTo>
                    <a:pt x="352378" y="211140"/>
                    <a:pt x="340090" y="193134"/>
                    <a:pt x="322272" y="184949"/>
                  </a:cubicBezTo>
                  <a:close/>
                  <a:moveTo>
                    <a:pt x="278592" y="150163"/>
                  </a:moveTo>
                  <a:lnTo>
                    <a:pt x="278592" y="184935"/>
                  </a:lnTo>
                  <a:cubicBezTo>
                    <a:pt x="260979" y="193117"/>
                    <a:pt x="248486" y="211117"/>
                    <a:pt x="248486" y="231776"/>
                  </a:cubicBezTo>
                  <a:cubicBezTo>
                    <a:pt x="248486" y="252639"/>
                    <a:pt x="260979" y="270434"/>
                    <a:pt x="278592" y="278821"/>
                  </a:cubicBezTo>
                  <a:lnTo>
                    <a:pt x="278592" y="313593"/>
                  </a:lnTo>
                  <a:cubicBezTo>
                    <a:pt x="242547" y="303775"/>
                    <a:pt x="215718" y="270843"/>
                    <a:pt x="215718" y="231776"/>
                  </a:cubicBezTo>
                  <a:cubicBezTo>
                    <a:pt x="215718" y="192708"/>
                    <a:pt x="242547" y="159777"/>
                    <a:pt x="278592" y="150163"/>
                  </a:cubicBezTo>
                  <a:close/>
                  <a:moveTo>
                    <a:pt x="286848" y="138097"/>
                  </a:moveTo>
                  <a:lnTo>
                    <a:pt x="314086" y="138097"/>
                  </a:lnTo>
                  <a:lnTo>
                    <a:pt x="314086" y="462134"/>
                  </a:lnTo>
                  <a:lnTo>
                    <a:pt x="286848" y="462134"/>
                  </a:lnTo>
                  <a:close/>
                  <a:moveTo>
                    <a:pt x="300534" y="61388"/>
                  </a:moveTo>
                  <a:cubicBezTo>
                    <a:pt x="168609" y="61388"/>
                    <a:pt x="61471" y="168374"/>
                    <a:pt x="61471" y="300111"/>
                  </a:cubicBezTo>
                  <a:cubicBezTo>
                    <a:pt x="61471" y="431643"/>
                    <a:pt x="168609" y="538629"/>
                    <a:pt x="300534" y="538629"/>
                  </a:cubicBezTo>
                  <a:cubicBezTo>
                    <a:pt x="432255" y="538629"/>
                    <a:pt x="539393" y="431643"/>
                    <a:pt x="539393" y="300111"/>
                  </a:cubicBezTo>
                  <a:cubicBezTo>
                    <a:pt x="539393" y="168374"/>
                    <a:pt x="432255" y="61388"/>
                    <a:pt x="300534" y="61388"/>
                  </a:cubicBezTo>
                  <a:close/>
                  <a:moveTo>
                    <a:pt x="300534" y="53206"/>
                  </a:moveTo>
                  <a:cubicBezTo>
                    <a:pt x="436762" y="53206"/>
                    <a:pt x="547587" y="163873"/>
                    <a:pt x="547587" y="300111"/>
                  </a:cubicBezTo>
                  <a:cubicBezTo>
                    <a:pt x="547587" y="436144"/>
                    <a:pt x="436762" y="546811"/>
                    <a:pt x="300534" y="546811"/>
                  </a:cubicBezTo>
                  <a:cubicBezTo>
                    <a:pt x="164102" y="546811"/>
                    <a:pt x="53277" y="436144"/>
                    <a:pt x="53277" y="300111"/>
                  </a:cubicBezTo>
                  <a:cubicBezTo>
                    <a:pt x="53277" y="163873"/>
                    <a:pt x="164102" y="53206"/>
                    <a:pt x="300534" y="53206"/>
                  </a:cubicBezTo>
                  <a:close/>
                  <a:moveTo>
                    <a:pt x="300535" y="27208"/>
                  </a:moveTo>
                  <a:cubicBezTo>
                    <a:pt x="149755" y="27208"/>
                    <a:pt x="27247" y="149544"/>
                    <a:pt x="27247" y="300111"/>
                  </a:cubicBezTo>
                  <a:cubicBezTo>
                    <a:pt x="27247" y="450474"/>
                    <a:pt x="149755" y="572810"/>
                    <a:pt x="300535" y="572810"/>
                  </a:cubicBezTo>
                  <a:cubicBezTo>
                    <a:pt x="451109" y="572810"/>
                    <a:pt x="573617" y="450474"/>
                    <a:pt x="573617" y="300111"/>
                  </a:cubicBezTo>
                  <a:cubicBezTo>
                    <a:pt x="573617" y="149544"/>
                    <a:pt x="451109" y="27208"/>
                    <a:pt x="300535" y="27208"/>
                  </a:cubicBezTo>
                  <a:close/>
                  <a:moveTo>
                    <a:pt x="300535" y="0"/>
                  </a:moveTo>
                  <a:cubicBezTo>
                    <a:pt x="466064" y="0"/>
                    <a:pt x="600864" y="134610"/>
                    <a:pt x="600864" y="300111"/>
                  </a:cubicBezTo>
                  <a:cubicBezTo>
                    <a:pt x="600864" y="465408"/>
                    <a:pt x="466064" y="600018"/>
                    <a:pt x="300535" y="600018"/>
                  </a:cubicBezTo>
                  <a:cubicBezTo>
                    <a:pt x="134800" y="600018"/>
                    <a:pt x="0" y="465408"/>
                    <a:pt x="0" y="300111"/>
                  </a:cubicBezTo>
                  <a:cubicBezTo>
                    <a:pt x="0" y="134610"/>
                    <a:pt x="134800" y="0"/>
                    <a:pt x="300535"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8" name="组合 17"/>
          <p:cNvGrpSpPr/>
          <p:nvPr/>
        </p:nvGrpSpPr>
        <p:grpSpPr>
          <a:xfrm>
            <a:off x="4719682" y="1784230"/>
            <a:ext cx="4007123" cy="1066048"/>
            <a:chOff x="7727479" y="3464575"/>
            <a:chExt cx="4007123" cy="1066048"/>
          </a:xfrm>
        </p:grpSpPr>
        <p:sp>
          <p:nvSpPr>
            <p:cNvPr id="19" name="矩形 18"/>
            <p:cNvSpPr/>
            <p:nvPr/>
          </p:nvSpPr>
          <p:spPr>
            <a:xfrm>
              <a:off x="7727479" y="3747033"/>
              <a:ext cx="4007123" cy="783590"/>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《软件版本说明》(SVD)标识并描述了由一个或多个计算机软件配置项(CSCI)组成的一个软件的版本。它被用于发行、追踪以及控制软件的版本。</a:t>
              </a:r>
            </a:p>
          </p:txBody>
        </p:sp>
        <p:sp>
          <p:nvSpPr>
            <p:cNvPr id="20" name="矩形 19"/>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描述概况</a:t>
              </a:r>
            </a:p>
          </p:txBody>
        </p:sp>
      </p:grpSp>
      <p:grpSp>
        <p:nvGrpSpPr>
          <p:cNvPr id="21" name="组合 20"/>
          <p:cNvGrpSpPr/>
          <p:nvPr/>
        </p:nvGrpSpPr>
        <p:grpSpPr>
          <a:xfrm>
            <a:off x="4719682" y="3213175"/>
            <a:ext cx="4007123" cy="979688"/>
            <a:chOff x="7727479" y="3464575"/>
            <a:chExt cx="4007123" cy="979688"/>
          </a:xfrm>
        </p:grpSpPr>
        <p:sp>
          <p:nvSpPr>
            <p:cNvPr id="22" name="矩形 21"/>
            <p:cNvSpPr/>
            <p:nvPr/>
          </p:nvSpPr>
          <p:spPr>
            <a:xfrm>
              <a:off x="7727479" y="3747033"/>
              <a:ext cx="4007123" cy="69723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rPr>
                <a:t>术语”版本”可用于软件的最初发行，用于其后续的发行，或用于在几乎同时发行的软件的多种形式之一(例如，用于不同的场所等)。</a:t>
              </a:r>
            </a:p>
          </p:txBody>
        </p:sp>
        <p:sp>
          <p:nvSpPr>
            <p:cNvPr id="23" name="矩形 22"/>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b="1" dirty="0">
                  <a:latin typeface="+mn-ea"/>
                </a:rPr>
                <a:t>“</a:t>
              </a:r>
              <a:r>
                <a:rPr lang="zh-CN" altLang="en-US" sz="1600" b="1" dirty="0">
                  <a:latin typeface="+mn-ea"/>
                </a:rPr>
                <a:t>版本</a:t>
              </a:r>
              <a:r>
                <a:rPr lang="en-US" altLang="zh-CN" sz="1600" b="1" dirty="0">
                  <a:latin typeface="+mn-ea"/>
                </a:rPr>
                <a:t>”</a:t>
              </a:r>
              <a:r>
                <a:rPr lang="zh-CN" altLang="en-US" sz="1600" b="1" dirty="0">
                  <a:latin typeface="+mn-ea"/>
                </a:rPr>
                <a:t>解释</a:t>
              </a:r>
            </a:p>
          </p:txBody>
        </p:sp>
      </p:grpSp>
      <p:grpSp>
        <p:nvGrpSpPr>
          <p:cNvPr id="24" name="组合 23"/>
          <p:cNvGrpSpPr/>
          <p:nvPr/>
        </p:nvGrpSpPr>
        <p:grpSpPr>
          <a:xfrm>
            <a:off x="4719682" y="4589915"/>
            <a:ext cx="4007123" cy="1066048"/>
            <a:chOff x="7727479" y="3464575"/>
            <a:chExt cx="4007123" cy="1066048"/>
          </a:xfrm>
        </p:grpSpPr>
        <p:sp>
          <p:nvSpPr>
            <p:cNvPr id="25" name="矩形 24"/>
            <p:cNvSpPr/>
            <p:nvPr/>
          </p:nvSpPr>
          <p:spPr>
            <a:xfrm>
              <a:off x="7727479" y="3747033"/>
              <a:ext cx="4007123" cy="783590"/>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描述系统和软件的一般特性；概述系统的开发、运行与维护的历史；标识项目的投资方、需方、用户、开发方和支持机构。</a:t>
              </a:r>
            </a:p>
          </p:txBody>
        </p:sp>
        <p:sp>
          <p:nvSpPr>
            <p:cNvPr id="26" name="矩形 25"/>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主要功能</a:t>
              </a:r>
            </a:p>
          </p:txBody>
        </p:sp>
      </p:grpSp>
    </p:spTree>
    <p:extLst>
      <p:ext uri="{BB962C8B-B14F-4D97-AF65-F5344CB8AC3E}">
        <p14:creationId xmlns:p14="http://schemas.microsoft.com/office/powerpoint/2010/main" val="946607902"/>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par>
                                <p:cTn id="10" presetID="53" presetClass="entr" presetSubtype="16" fill="hold" nodeType="withEffect">
                                  <p:stCondLst>
                                    <p:cond delay="0"/>
                                  </p:stCondLst>
                                  <p:childTnLst>
                                    <p:set>
                                      <p:cBhvr>
                                        <p:cTn id="11" dur="1" fill="hold">
                                          <p:stCondLst>
                                            <p:cond delay="0"/>
                                          </p:stCondLst>
                                        </p:cTn>
                                        <p:tgtEl>
                                          <p:spTgt spid="39"/>
                                        </p:tgtEl>
                                        <p:attrNameLst>
                                          <p:attrName>style.visibility</p:attrName>
                                        </p:attrNameLst>
                                      </p:cBhvr>
                                      <p:to>
                                        <p:strVal val="visible"/>
                                      </p:to>
                                    </p:set>
                                    <p:anim calcmode="lin" valueType="num">
                                      <p:cBhvr>
                                        <p:cTn id="12" dur="500" fill="hold"/>
                                        <p:tgtEl>
                                          <p:spTgt spid="39"/>
                                        </p:tgtEl>
                                        <p:attrNameLst>
                                          <p:attrName>ppt_w</p:attrName>
                                        </p:attrNameLst>
                                      </p:cBhvr>
                                      <p:tavLst>
                                        <p:tav tm="0">
                                          <p:val>
                                            <p:fltVal val="0"/>
                                          </p:val>
                                        </p:tav>
                                        <p:tav tm="100000">
                                          <p:val>
                                            <p:strVal val="#ppt_w"/>
                                          </p:val>
                                        </p:tav>
                                      </p:tavLst>
                                    </p:anim>
                                    <p:anim calcmode="lin" valueType="num">
                                      <p:cBhvr>
                                        <p:cTn id="13" dur="500" fill="hold"/>
                                        <p:tgtEl>
                                          <p:spTgt spid="39"/>
                                        </p:tgtEl>
                                        <p:attrNameLst>
                                          <p:attrName>ppt_h</p:attrName>
                                        </p:attrNameLst>
                                      </p:cBhvr>
                                      <p:tavLst>
                                        <p:tav tm="0">
                                          <p:val>
                                            <p:fltVal val="0"/>
                                          </p:val>
                                        </p:tav>
                                        <p:tav tm="100000">
                                          <p:val>
                                            <p:strVal val="#ppt_h"/>
                                          </p:val>
                                        </p:tav>
                                      </p:tavLst>
                                    </p:anim>
                                    <p:animEffect transition="in" filter="fade">
                                      <p:cBhvr>
                                        <p:cTn id="14" dur="500"/>
                                        <p:tgtEl>
                                          <p:spTgt spid="39"/>
                                        </p:tgtEl>
                                      </p:cBhvr>
                                    </p:animEffect>
                                  </p:childTnLst>
                                </p:cTn>
                              </p:par>
                              <p:par>
                                <p:cTn id="15" presetID="53" presetClass="entr" presetSubtype="16" fill="hold" nodeType="withEffect">
                                  <p:stCondLst>
                                    <p:cond delay="0"/>
                                  </p:stCondLst>
                                  <p:childTnLst>
                                    <p:set>
                                      <p:cBhvr>
                                        <p:cTn id="16" dur="1" fill="hold">
                                          <p:stCondLst>
                                            <p:cond delay="0"/>
                                          </p:stCondLst>
                                        </p:cTn>
                                        <p:tgtEl>
                                          <p:spTgt spid="42"/>
                                        </p:tgtEl>
                                        <p:attrNameLst>
                                          <p:attrName>style.visibility</p:attrName>
                                        </p:attrNameLst>
                                      </p:cBhvr>
                                      <p:to>
                                        <p:strVal val="visible"/>
                                      </p:to>
                                    </p:set>
                                    <p:anim calcmode="lin" valueType="num">
                                      <p:cBhvr>
                                        <p:cTn id="17" dur="500" fill="hold"/>
                                        <p:tgtEl>
                                          <p:spTgt spid="42"/>
                                        </p:tgtEl>
                                        <p:attrNameLst>
                                          <p:attrName>ppt_w</p:attrName>
                                        </p:attrNameLst>
                                      </p:cBhvr>
                                      <p:tavLst>
                                        <p:tav tm="0">
                                          <p:val>
                                            <p:fltVal val="0"/>
                                          </p:val>
                                        </p:tav>
                                        <p:tav tm="100000">
                                          <p:val>
                                            <p:strVal val="#ppt_w"/>
                                          </p:val>
                                        </p:tav>
                                      </p:tavLst>
                                    </p:anim>
                                    <p:anim calcmode="lin" valueType="num">
                                      <p:cBhvr>
                                        <p:cTn id="18" dur="500" fill="hold"/>
                                        <p:tgtEl>
                                          <p:spTgt spid="42"/>
                                        </p:tgtEl>
                                        <p:attrNameLst>
                                          <p:attrName>ppt_h</p:attrName>
                                        </p:attrNameLst>
                                      </p:cBhvr>
                                      <p:tavLst>
                                        <p:tav tm="0">
                                          <p:val>
                                            <p:fltVal val="0"/>
                                          </p:val>
                                        </p:tav>
                                        <p:tav tm="100000">
                                          <p:val>
                                            <p:strVal val="#ppt_h"/>
                                          </p:val>
                                        </p:tav>
                                      </p:tavLst>
                                    </p:anim>
                                    <p:animEffect transition="in" filter="fade">
                                      <p:cBhvr>
                                        <p:cTn id="19" dur="500"/>
                                        <p:tgtEl>
                                          <p:spTgt spid="42"/>
                                        </p:tgtEl>
                                      </p:cBhvr>
                                    </p:animEffect>
                                  </p:childTnLst>
                                </p:cTn>
                              </p:par>
                            </p:childTnLst>
                          </p:cTn>
                        </p:par>
                        <p:par>
                          <p:cTn id="20" fill="hold">
                            <p:stCondLst>
                              <p:cond delay="500"/>
                            </p:stCondLst>
                            <p:childTnLst>
                              <p:par>
                                <p:cTn id="21" presetID="2" presetClass="entr" presetSubtype="2" fill="hold" nodeType="after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childTnLst>
                          </p:cTn>
                        </p:par>
                        <p:par>
                          <p:cTn id="25" fill="hold">
                            <p:stCondLst>
                              <p:cond delay="1000"/>
                            </p:stCondLst>
                            <p:childTnLst>
                              <p:par>
                                <p:cTn id="26" presetID="2" presetClass="entr" presetSubtype="2" fill="hold" nodeType="after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500" fill="hold"/>
                                        <p:tgtEl>
                                          <p:spTgt spid="21"/>
                                        </p:tgtEl>
                                        <p:attrNameLst>
                                          <p:attrName>ppt_x</p:attrName>
                                        </p:attrNameLst>
                                      </p:cBhvr>
                                      <p:tavLst>
                                        <p:tav tm="0">
                                          <p:val>
                                            <p:strVal val="1+#ppt_w/2"/>
                                          </p:val>
                                        </p:tav>
                                        <p:tav tm="100000">
                                          <p:val>
                                            <p:strVal val="#ppt_x"/>
                                          </p:val>
                                        </p:tav>
                                      </p:tavLst>
                                    </p:anim>
                                    <p:anim calcmode="lin" valueType="num">
                                      <p:cBhvr additive="base">
                                        <p:cTn id="29" dur="500" fill="hold"/>
                                        <p:tgtEl>
                                          <p:spTgt spid="21"/>
                                        </p:tgtEl>
                                        <p:attrNameLst>
                                          <p:attrName>ppt_y</p:attrName>
                                        </p:attrNameLst>
                                      </p:cBhvr>
                                      <p:tavLst>
                                        <p:tav tm="0">
                                          <p:val>
                                            <p:strVal val="#ppt_y"/>
                                          </p:val>
                                        </p:tav>
                                        <p:tav tm="100000">
                                          <p:val>
                                            <p:strVal val="#ppt_y"/>
                                          </p:val>
                                        </p:tav>
                                      </p:tavLst>
                                    </p:anim>
                                  </p:childTnLst>
                                </p:cTn>
                              </p:par>
                            </p:childTnLst>
                          </p:cTn>
                        </p:par>
                        <p:par>
                          <p:cTn id="30" fill="hold">
                            <p:stCondLst>
                              <p:cond delay="1500"/>
                            </p:stCondLst>
                            <p:childTnLst>
                              <p:par>
                                <p:cTn id="31" presetID="2" presetClass="entr" presetSubtype="2" fill="hold" nodeType="after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500" fill="hold"/>
                                        <p:tgtEl>
                                          <p:spTgt spid="24"/>
                                        </p:tgtEl>
                                        <p:attrNameLst>
                                          <p:attrName>ppt_x</p:attrName>
                                        </p:attrNameLst>
                                      </p:cBhvr>
                                      <p:tavLst>
                                        <p:tav tm="0">
                                          <p:val>
                                            <p:strVal val="1+#ppt_w/2"/>
                                          </p:val>
                                        </p:tav>
                                        <p:tav tm="100000">
                                          <p:val>
                                            <p:strVal val="#ppt_x"/>
                                          </p:val>
                                        </p:tav>
                                      </p:tavLst>
                                    </p:anim>
                                    <p:anim calcmode="lin" valueType="num">
                                      <p:cBhvr additive="base">
                                        <p:cTn id="34"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43050" y="501015"/>
            <a:ext cx="3857625" cy="460375"/>
          </a:xfrm>
          <a:prstGeom prst="rect">
            <a:avLst/>
          </a:prstGeom>
          <a:noFill/>
        </p:spPr>
        <p:txBody>
          <a:bodyPr wrap="square" rtlCol="0">
            <a:spAutoFit/>
            <a:scene3d>
              <a:camera prst="orthographicFront"/>
              <a:lightRig rig="threePt" dir="t"/>
            </a:scene3d>
            <a:sp3d contourW="12700"/>
          </a:bodyPr>
          <a:lstStyle/>
          <a:p>
            <a:r>
              <a:rPr lang="zh-CN" altLang="en-US" sz="2400" dirty="0"/>
              <a:t>软件用户手册(SUM)</a:t>
            </a:r>
          </a:p>
        </p:txBody>
      </p:sp>
      <p:grpSp>
        <p:nvGrpSpPr>
          <p:cNvPr id="32" name="组合 31"/>
          <p:cNvGrpSpPr/>
          <p:nvPr/>
        </p:nvGrpSpPr>
        <p:grpSpPr>
          <a:xfrm>
            <a:off x="2190995" y="2110014"/>
            <a:ext cx="1126671" cy="1126671"/>
            <a:chOff x="2959100" y="1866900"/>
            <a:chExt cx="1536700" cy="1536700"/>
          </a:xfrm>
        </p:grpSpPr>
        <p:sp>
          <p:nvSpPr>
            <p:cNvPr id="33" name="椭圆 3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4" name="椭圆 2"/>
            <p:cNvSpPr/>
            <p:nvPr/>
          </p:nvSpPr>
          <p:spPr>
            <a:xfrm>
              <a:off x="3361590" y="2378668"/>
              <a:ext cx="731720" cy="513164"/>
            </a:xfrm>
            <a:custGeom>
              <a:avLst/>
              <a:gdLst>
                <a:gd name="connsiteX0" fmla="*/ 303795 w 607639"/>
                <a:gd name="connsiteY0" fmla="*/ 223861 h 426145"/>
                <a:gd name="connsiteX1" fmla="*/ 303795 w 607639"/>
                <a:gd name="connsiteY1" fmla="*/ 296118 h 426145"/>
                <a:gd name="connsiteX2" fmla="*/ 347222 w 607639"/>
                <a:gd name="connsiteY2" fmla="*/ 296118 h 426145"/>
                <a:gd name="connsiteX3" fmla="*/ 347222 w 607639"/>
                <a:gd name="connsiteY3" fmla="*/ 223861 h 426145"/>
                <a:gd name="connsiteX4" fmla="*/ 130222 w 607639"/>
                <a:gd name="connsiteY4" fmla="*/ 194939 h 426145"/>
                <a:gd name="connsiteX5" fmla="*/ 130222 w 607639"/>
                <a:gd name="connsiteY5" fmla="*/ 296107 h 426145"/>
                <a:gd name="connsiteX6" fmla="*/ 173560 w 607639"/>
                <a:gd name="connsiteY6" fmla="*/ 296107 h 426145"/>
                <a:gd name="connsiteX7" fmla="*/ 173560 w 607639"/>
                <a:gd name="connsiteY7" fmla="*/ 194939 h 426145"/>
                <a:gd name="connsiteX8" fmla="*/ 260457 w 607639"/>
                <a:gd name="connsiteY8" fmla="*/ 180577 h 426145"/>
                <a:gd name="connsiteX9" fmla="*/ 390650 w 607639"/>
                <a:gd name="connsiteY9" fmla="*/ 180577 h 426145"/>
                <a:gd name="connsiteX10" fmla="*/ 390650 w 607639"/>
                <a:gd name="connsiteY10" fmla="*/ 339490 h 426145"/>
                <a:gd name="connsiteX11" fmla="*/ 260457 w 607639"/>
                <a:gd name="connsiteY11" fmla="*/ 339490 h 426145"/>
                <a:gd name="connsiteX12" fmla="*/ 86795 w 607639"/>
                <a:gd name="connsiteY12" fmla="*/ 151645 h 426145"/>
                <a:gd name="connsiteX13" fmla="*/ 216988 w 607639"/>
                <a:gd name="connsiteY13" fmla="*/ 151645 h 426145"/>
                <a:gd name="connsiteX14" fmla="*/ 216988 w 607639"/>
                <a:gd name="connsiteY14" fmla="*/ 339490 h 426145"/>
                <a:gd name="connsiteX15" fmla="*/ 86795 w 607639"/>
                <a:gd name="connsiteY15" fmla="*/ 339490 h 426145"/>
                <a:gd name="connsiteX16" fmla="*/ 477405 w 607639"/>
                <a:gd name="connsiteY16" fmla="*/ 137221 h 426145"/>
                <a:gd name="connsiteX17" fmla="*/ 477405 w 607639"/>
                <a:gd name="connsiteY17" fmla="*/ 296121 h 426145"/>
                <a:gd name="connsiteX18" fmla="*/ 520743 w 607639"/>
                <a:gd name="connsiteY18" fmla="*/ 296121 h 426145"/>
                <a:gd name="connsiteX19" fmla="*/ 520743 w 607639"/>
                <a:gd name="connsiteY19" fmla="*/ 137221 h 426145"/>
                <a:gd name="connsiteX20" fmla="*/ 433977 w 607639"/>
                <a:gd name="connsiteY20" fmla="*/ 93852 h 426145"/>
                <a:gd name="connsiteX21" fmla="*/ 564170 w 607639"/>
                <a:gd name="connsiteY21" fmla="*/ 93852 h 426145"/>
                <a:gd name="connsiteX22" fmla="*/ 564170 w 607639"/>
                <a:gd name="connsiteY22" fmla="*/ 339490 h 426145"/>
                <a:gd name="connsiteX23" fmla="*/ 433977 w 607639"/>
                <a:gd name="connsiteY23" fmla="*/ 339490 h 426145"/>
                <a:gd name="connsiteX24" fmla="*/ 0 w 607639"/>
                <a:gd name="connsiteY24" fmla="*/ 0 h 426145"/>
                <a:gd name="connsiteX25" fmla="*/ 43434 w 607639"/>
                <a:gd name="connsiteY25" fmla="*/ 0 h 426145"/>
                <a:gd name="connsiteX26" fmla="*/ 43434 w 607639"/>
                <a:gd name="connsiteY26" fmla="*/ 382775 h 426145"/>
                <a:gd name="connsiteX27" fmla="*/ 607639 w 607639"/>
                <a:gd name="connsiteY27" fmla="*/ 382775 h 426145"/>
                <a:gd name="connsiteX28" fmla="*/ 607639 w 607639"/>
                <a:gd name="connsiteY28" fmla="*/ 426145 h 426145"/>
                <a:gd name="connsiteX29" fmla="*/ 0 w 607639"/>
                <a:gd name="connsiteY29" fmla="*/ 426145 h 42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07639" h="426145">
                  <a:moveTo>
                    <a:pt x="303795" y="223861"/>
                  </a:moveTo>
                  <a:lnTo>
                    <a:pt x="303795" y="296118"/>
                  </a:lnTo>
                  <a:lnTo>
                    <a:pt x="347222" y="296118"/>
                  </a:lnTo>
                  <a:lnTo>
                    <a:pt x="347222" y="223861"/>
                  </a:lnTo>
                  <a:close/>
                  <a:moveTo>
                    <a:pt x="130222" y="194939"/>
                  </a:moveTo>
                  <a:lnTo>
                    <a:pt x="130222" y="296107"/>
                  </a:lnTo>
                  <a:lnTo>
                    <a:pt x="173560" y="296107"/>
                  </a:lnTo>
                  <a:lnTo>
                    <a:pt x="173560" y="194939"/>
                  </a:lnTo>
                  <a:close/>
                  <a:moveTo>
                    <a:pt x="260457" y="180577"/>
                  </a:moveTo>
                  <a:lnTo>
                    <a:pt x="390650" y="180577"/>
                  </a:lnTo>
                  <a:lnTo>
                    <a:pt x="390650" y="339490"/>
                  </a:lnTo>
                  <a:lnTo>
                    <a:pt x="260457" y="339490"/>
                  </a:lnTo>
                  <a:close/>
                  <a:moveTo>
                    <a:pt x="86795" y="151645"/>
                  </a:moveTo>
                  <a:lnTo>
                    <a:pt x="216988" y="151645"/>
                  </a:lnTo>
                  <a:lnTo>
                    <a:pt x="216988" y="339490"/>
                  </a:lnTo>
                  <a:lnTo>
                    <a:pt x="86795" y="339490"/>
                  </a:lnTo>
                  <a:close/>
                  <a:moveTo>
                    <a:pt x="477405" y="137221"/>
                  </a:moveTo>
                  <a:lnTo>
                    <a:pt x="477405" y="296121"/>
                  </a:lnTo>
                  <a:lnTo>
                    <a:pt x="520743" y="296121"/>
                  </a:lnTo>
                  <a:lnTo>
                    <a:pt x="520743" y="137221"/>
                  </a:lnTo>
                  <a:close/>
                  <a:moveTo>
                    <a:pt x="433977" y="93852"/>
                  </a:moveTo>
                  <a:lnTo>
                    <a:pt x="564170" y="93852"/>
                  </a:lnTo>
                  <a:lnTo>
                    <a:pt x="564170" y="339490"/>
                  </a:lnTo>
                  <a:lnTo>
                    <a:pt x="433977" y="339490"/>
                  </a:lnTo>
                  <a:close/>
                  <a:moveTo>
                    <a:pt x="0" y="0"/>
                  </a:moveTo>
                  <a:lnTo>
                    <a:pt x="43434" y="0"/>
                  </a:lnTo>
                  <a:lnTo>
                    <a:pt x="43434" y="382775"/>
                  </a:lnTo>
                  <a:lnTo>
                    <a:pt x="607639" y="382775"/>
                  </a:lnTo>
                  <a:lnTo>
                    <a:pt x="607639" y="426145"/>
                  </a:lnTo>
                  <a:lnTo>
                    <a:pt x="0" y="426145"/>
                  </a:ln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5" name="组合 34"/>
          <p:cNvGrpSpPr/>
          <p:nvPr/>
        </p:nvGrpSpPr>
        <p:grpSpPr>
          <a:xfrm>
            <a:off x="2190995" y="4214585"/>
            <a:ext cx="1126671" cy="1126671"/>
            <a:chOff x="2959100" y="1866900"/>
            <a:chExt cx="1536700" cy="1536700"/>
          </a:xfrm>
        </p:grpSpPr>
        <p:sp>
          <p:nvSpPr>
            <p:cNvPr id="36" name="椭圆 35"/>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7" name="椭圆 2"/>
            <p:cNvSpPr/>
            <p:nvPr/>
          </p:nvSpPr>
          <p:spPr>
            <a:xfrm>
              <a:off x="3422141" y="2269390"/>
              <a:ext cx="610617" cy="731720"/>
            </a:xfrm>
            <a:custGeom>
              <a:avLst/>
              <a:gdLst>
                <a:gd name="T0" fmla="*/ 5499 w 5689"/>
                <a:gd name="T1" fmla="*/ 3240 h 6827"/>
                <a:gd name="T2" fmla="*/ 5499 w 5689"/>
                <a:gd name="T3" fmla="*/ 284 h 6827"/>
                <a:gd name="T4" fmla="*/ 5215 w 5689"/>
                <a:gd name="T5" fmla="*/ 0 h 6827"/>
                <a:gd name="T6" fmla="*/ 1232 w 5689"/>
                <a:gd name="T7" fmla="*/ 0 h 6827"/>
                <a:gd name="T8" fmla="*/ 0 w 5689"/>
                <a:gd name="T9" fmla="*/ 1233 h 6827"/>
                <a:gd name="T10" fmla="*/ 0 w 5689"/>
                <a:gd name="T11" fmla="*/ 3508 h 6827"/>
                <a:gd name="T12" fmla="*/ 0 w 5689"/>
                <a:gd name="T13" fmla="*/ 4646 h 6827"/>
                <a:gd name="T14" fmla="*/ 0 w 5689"/>
                <a:gd name="T15" fmla="*/ 5594 h 6827"/>
                <a:gd name="T16" fmla="*/ 1232 w 5689"/>
                <a:gd name="T17" fmla="*/ 6827 h 6827"/>
                <a:gd name="T18" fmla="*/ 5215 w 5689"/>
                <a:gd name="T19" fmla="*/ 6827 h 6827"/>
                <a:gd name="T20" fmla="*/ 5499 w 5689"/>
                <a:gd name="T21" fmla="*/ 6542 h 6827"/>
                <a:gd name="T22" fmla="*/ 5499 w 5689"/>
                <a:gd name="T23" fmla="*/ 4914 h 6827"/>
                <a:gd name="T24" fmla="*/ 5689 w 5689"/>
                <a:gd name="T25" fmla="*/ 4646 h 6827"/>
                <a:gd name="T26" fmla="*/ 5689 w 5689"/>
                <a:gd name="T27" fmla="*/ 3508 h 6827"/>
                <a:gd name="T28" fmla="*/ 5499 w 5689"/>
                <a:gd name="T29" fmla="*/ 3240 h 6827"/>
                <a:gd name="T30" fmla="*/ 569 w 5689"/>
                <a:gd name="T31" fmla="*/ 1233 h 6827"/>
                <a:gd name="T32" fmla="*/ 1232 w 5689"/>
                <a:gd name="T33" fmla="*/ 569 h 6827"/>
                <a:gd name="T34" fmla="*/ 4930 w 5689"/>
                <a:gd name="T35" fmla="*/ 569 h 6827"/>
                <a:gd name="T36" fmla="*/ 4930 w 5689"/>
                <a:gd name="T37" fmla="*/ 3224 h 6827"/>
                <a:gd name="T38" fmla="*/ 4060 w 5689"/>
                <a:gd name="T39" fmla="*/ 3224 h 6827"/>
                <a:gd name="T40" fmla="*/ 3792 w 5689"/>
                <a:gd name="T41" fmla="*/ 3034 h 6827"/>
                <a:gd name="T42" fmla="*/ 3525 w 5689"/>
                <a:gd name="T43" fmla="*/ 3224 h 6827"/>
                <a:gd name="T44" fmla="*/ 569 w 5689"/>
                <a:gd name="T45" fmla="*/ 3224 h 6827"/>
                <a:gd name="T46" fmla="*/ 569 w 5689"/>
                <a:gd name="T47" fmla="*/ 1233 h 6827"/>
                <a:gd name="T48" fmla="*/ 569 w 5689"/>
                <a:gd name="T49" fmla="*/ 3793 h 6827"/>
                <a:gd name="T50" fmla="*/ 3508 w 5689"/>
                <a:gd name="T51" fmla="*/ 3793 h 6827"/>
                <a:gd name="T52" fmla="*/ 3508 w 5689"/>
                <a:gd name="T53" fmla="*/ 4361 h 6827"/>
                <a:gd name="T54" fmla="*/ 569 w 5689"/>
                <a:gd name="T55" fmla="*/ 4361 h 6827"/>
                <a:gd name="T56" fmla="*/ 569 w 5689"/>
                <a:gd name="T57" fmla="*/ 3793 h 6827"/>
                <a:gd name="T58" fmla="*/ 4930 w 5689"/>
                <a:gd name="T59" fmla="*/ 6258 h 6827"/>
                <a:gd name="T60" fmla="*/ 1232 w 5689"/>
                <a:gd name="T61" fmla="*/ 6258 h 6827"/>
                <a:gd name="T62" fmla="*/ 569 w 5689"/>
                <a:gd name="T63" fmla="*/ 5594 h 6827"/>
                <a:gd name="T64" fmla="*/ 569 w 5689"/>
                <a:gd name="T65" fmla="*/ 4930 h 6827"/>
                <a:gd name="T66" fmla="*/ 3525 w 5689"/>
                <a:gd name="T67" fmla="*/ 4930 h 6827"/>
                <a:gd name="T68" fmla="*/ 3792 w 5689"/>
                <a:gd name="T69" fmla="*/ 5120 h 6827"/>
                <a:gd name="T70" fmla="*/ 4060 w 5689"/>
                <a:gd name="T71" fmla="*/ 4930 h 6827"/>
                <a:gd name="T72" fmla="*/ 4930 w 5689"/>
                <a:gd name="T73" fmla="*/ 4930 h 6827"/>
                <a:gd name="T74" fmla="*/ 4930 w 5689"/>
                <a:gd name="T75" fmla="*/ 6258 h 6827"/>
                <a:gd name="T76" fmla="*/ 5120 w 5689"/>
                <a:gd name="T77" fmla="*/ 4361 h 6827"/>
                <a:gd name="T78" fmla="*/ 4077 w 5689"/>
                <a:gd name="T79" fmla="*/ 4361 h 6827"/>
                <a:gd name="T80" fmla="*/ 4077 w 5689"/>
                <a:gd name="T81" fmla="*/ 3793 h 6827"/>
                <a:gd name="T82" fmla="*/ 5120 w 5689"/>
                <a:gd name="T83" fmla="*/ 3793 h 6827"/>
                <a:gd name="T84" fmla="*/ 5120 w 5689"/>
                <a:gd name="T85" fmla="*/ 4361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89" h="6827">
                  <a:moveTo>
                    <a:pt x="5499" y="3240"/>
                  </a:moveTo>
                  <a:lnTo>
                    <a:pt x="5499" y="284"/>
                  </a:lnTo>
                  <a:cubicBezTo>
                    <a:pt x="5499" y="127"/>
                    <a:pt x="5372" y="0"/>
                    <a:pt x="5215" y="0"/>
                  </a:cubicBezTo>
                  <a:lnTo>
                    <a:pt x="1232" y="0"/>
                  </a:lnTo>
                  <a:cubicBezTo>
                    <a:pt x="553" y="0"/>
                    <a:pt x="0" y="553"/>
                    <a:pt x="0" y="1233"/>
                  </a:cubicBezTo>
                  <a:lnTo>
                    <a:pt x="0" y="3508"/>
                  </a:lnTo>
                  <a:lnTo>
                    <a:pt x="0" y="4646"/>
                  </a:lnTo>
                  <a:lnTo>
                    <a:pt x="0" y="5594"/>
                  </a:lnTo>
                  <a:cubicBezTo>
                    <a:pt x="0" y="6274"/>
                    <a:pt x="553" y="6827"/>
                    <a:pt x="1232" y="6827"/>
                  </a:cubicBezTo>
                  <a:lnTo>
                    <a:pt x="5215" y="6827"/>
                  </a:lnTo>
                  <a:cubicBezTo>
                    <a:pt x="5372" y="6827"/>
                    <a:pt x="5499" y="6699"/>
                    <a:pt x="5499" y="6542"/>
                  </a:cubicBezTo>
                  <a:lnTo>
                    <a:pt x="5499" y="4914"/>
                  </a:lnTo>
                  <a:cubicBezTo>
                    <a:pt x="5610" y="4875"/>
                    <a:pt x="5689" y="4770"/>
                    <a:pt x="5689" y="4646"/>
                  </a:cubicBezTo>
                  <a:lnTo>
                    <a:pt x="5689" y="3508"/>
                  </a:lnTo>
                  <a:cubicBezTo>
                    <a:pt x="5689" y="3384"/>
                    <a:pt x="5610" y="3279"/>
                    <a:pt x="5499" y="3240"/>
                  </a:cubicBezTo>
                  <a:close/>
                  <a:moveTo>
                    <a:pt x="569" y="1233"/>
                  </a:moveTo>
                  <a:cubicBezTo>
                    <a:pt x="569" y="867"/>
                    <a:pt x="867" y="569"/>
                    <a:pt x="1232" y="569"/>
                  </a:cubicBezTo>
                  <a:lnTo>
                    <a:pt x="4930" y="569"/>
                  </a:lnTo>
                  <a:lnTo>
                    <a:pt x="4930" y="3224"/>
                  </a:lnTo>
                  <a:lnTo>
                    <a:pt x="4060" y="3224"/>
                  </a:lnTo>
                  <a:cubicBezTo>
                    <a:pt x="4021" y="3113"/>
                    <a:pt x="3916" y="3034"/>
                    <a:pt x="3792" y="3034"/>
                  </a:cubicBezTo>
                  <a:cubicBezTo>
                    <a:pt x="3669" y="3034"/>
                    <a:pt x="3564" y="3113"/>
                    <a:pt x="3525" y="3224"/>
                  </a:cubicBezTo>
                  <a:lnTo>
                    <a:pt x="569" y="3224"/>
                  </a:lnTo>
                  <a:lnTo>
                    <a:pt x="569" y="1233"/>
                  </a:lnTo>
                  <a:close/>
                  <a:moveTo>
                    <a:pt x="569" y="3793"/>
                  </a:moveTo>
                  <a:lnTo>
                    <a:pt x="3508" y="3793"/>
                  </a:lnTo>
                  <a:lnTo>
                    <a:pt x="3508" y="4361"/>
                  </a:lnTo>
                  <a:lnTo>
                    <a:pt x="569" y="4361"/>
                  </a:lnTo>
                  <a:lnTo>
                    <a:pt x="569" y="3793"/>
                  </a:lnTo>
                  <a:close/>
                  <a:moveTo>
                    <a:pt x="4930" y="6258"/>
                  </a:moveTo>
                  <a:lnTo>
                    <a:pt x="1232" y="6258"/>
                  </a:lnTo>
                  <a:cubicBezTo>
                    <a:pt x="867" y="6258"/>
                    <a:pt x="569" y="5960"/>
                    <a:pt x="569" y="5594"/>
                  </a:cubicBezTo>
                  <a:lnTo>
                    <a:pt x="569" y="4930"/>
                  </a:lnTo>
                  <a:lnTo>
                    <a:pt x="3525" y="4930"/>
                  </a:lnTo>
                  <a:cubicBezTo>
                    <a:pt x="3564" y="5041"/>
                    <a:pt x="3669" y="5120"/>
                    <a:pt x="3792" y="5120"/>
                  </a:cubicBezTo>
                  <a:cubicBezTo>
                    <a:pt x="3916" y="5120"/>
                    <a:pt x="4021" y="5041"/>
                    <a:pt x="4060" y="4930"/>
                  </a:cubicBezTo>
                  <a:lnTo>
                    <a:pt x="4930" y="4930"/>
                  </a:lnTo>
                  <a:lnTo>
                    <a:pt x="4930" y="6258"/>
                  </a:lnTo>
                  <a:close/>
                  <a:moveTo>
                    <a:pt x="5120" y="4361"/>
                  </a:moveTo>
                  <a:lnTo>
                    <a:pt x="4077" y="4361"/>
                  </a:lnTo>
                  <a:lnTo>
                    <a:pt x="4077" y="3793"/>
                  </a:lnTo>
                  <a:lnTo>
                    <a:pt x="5120" y="3793"/>
                  </a:lnTo>
                  <a:lnTo>
                    <a:pt x="5120" y="4361"/>
                  </a:ln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8" name="组合 37"/>
          <p:cNvGrpSpPr/>
          <p:nvPr/>
        </p:nvGrpSpPr>
        <p:grpSpPr>
          <a:xfrm>
            <a:off x="6661395" y="2110014"/>
            <a:ext cx="1126671" cy="1126671"/>
            <a:chOff x="2959100" y="1866900"/>
            <a:chExt cx="1536700" cy="1536700"/>
          </a:xfrm>
        </p:grpSpPr>
        <p:sp>
          <p:nvSpPr>
            <p:cNvPr id="39" name="椭圆 3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0" name="椭圆 2"/>
            <p:cNvSpPr/>
            <p:nvPr/>
          </p:nvSpPr>
          <p:spPr>
            <a:xfrm>
              <a:off x="3361590" y="2361281"/>
              <a:ext cx="731720" cy="547938"/>
            </a:xfrm>
            <a:custGeom>
              <a:avLst/>
              <a:gdLst>
                <a:gd name="connsiteX0" fmla="*/ 334899 w 606580"/>
                <a:gd name="connsiteY0" fmla="*/ 192149 h 454229"/>
                <a:gd name="connsiteX1" fmla="*/ 370186 w 606580"/>
                <a:gd name="connsiteY1" fmla="*/ 199474 h 454229"/>
                <a:gd name="connsiteX2" fmla="*/ 363036 w 606580"/>
                <a:gd name="connsiteY2" fmla="*/ 232856 h 454229"/>
                <a:gd name="connsiteX3" fmla="*/ 333041 w 606580"/>
                <a:gd name="connsiteY3" fmla="*/ 222563 h 454229"/>
                <a:gd name="connsiteX4" fmla="*/ 301283 w 606580"/>
                <a:gd name="connsiteY4" fmla="*/ 236750 h 454229"/>
                <a:gd name="connsiteX5" fmla="*/ 291439 w 606580"/>
                <a:gd name="connsiteY5" fmla="*/ 256594 h 454229"/>
                <a:gd name="connsiteX6" fmla="*/ 357835 w 606580"/>
                <a:gd name="connsiteY6" fmla="*/ 256594 h 454229"/>
                <a:gd name="connsiteX7" fmla="*/ 354028 w 606580"/>
                <a:gd name="connsiteY7" fmla="*/ 275325 h 454229"/>
                <a:gd name="connsiteX8" fmla="*/ 289025 w 606580"/>
                <a:gd name="connsiteY8" fmla="*/ 275325 h 454229"/>
                <a:gd name="connsiteX9" fmla="*/ 288932 w 606580"/>
                <a:gd name="connsiteY9" fmla="*/ 282465 h 454229"/>
                <a:gd name="connsiteX10" fmla="*/ 289118 w 606580"/>
                <a:gd name="connsiteY10" fmla="*/ 291274 h 454229"/>
                <a:gd name="connsiteX11" fmla="*/ 350592 w 606580"/>
                <a:gd name="connsiteY11" fmla="*/ 291274 h 454229"/>
                <a:gd name="connsiteX12" fmla="*/ 346785 w 606580"/>
                <a:gd name="connsiteY12" fmla="*/ 309912 h 454229"/>
                <a:gd name="connsiteX13" fmla="*/ 291625 w 606580"/>
                <a:gd name="connsiteY13" fmla="*/ 309912 h 454229"/>
                <a:gd name="connsiteX14" fmla="*/ 300911 w 606580"/>
                <a:gd name="connsiteY14" fmla="*/ 330219 h 454229"/>
                <a:gd name="connsiteX15" fmla="*/ 332391 w 606580"/>
                <a:gd name="connsiteY15" fmla="*/ 344499 h 454229"/>
                <a:gd name="connsiteX16" fmla="*/ 369350 w 606580"/>
                <a:gd name="connsiteY16" fmla="*/ 330219 h 454229"/>
                <a:gd name="connsiteX17" fmla="*/ 369350 w 606580"/>
                <a:gd name="connsiteY17" fmla="*/ 367124 h 454229"/>
                <a:gd name="connsiteX18" fmla="*/ 332763 w 606580"/>
                <a:gd name="connsiteY18" fmla="*/ 374913 h 454229"/>
                <a:gd name="connsiteX19" fmla="*/ 274724 w 606580"/>
                <a:gd name="connsiteY19" fmla="*/ 350804 h 454229"/>
                <a:gd name="connsiteX20" fmla="*/ 254387 w 606580"/>
                <a:gd name="connsiteY20" fmla="*/ 309912 h 454229"/>
                <a:gd name="connsiteX21" fmla="*/ 236465 w 606580"/>
                <a:gd name="connsiteY21" fmla="*/ 309912 h 454229"/>
                <a:gd name="connsiteX22" fmla="*/ 240365 w 606580"/>
                <a:gd name="connsiteY22" fmla="*/ 291274 h 454229"/>
                <a:gd name="connsiteX23" fmla="*/ 252159 w 606580"/>
                <a:gd name="connsiteY23" fmla="*/ 291274 h 454229"/>
                <a:gd name="connsiteX24" fmla="*/ 252066 w 606580"/>
                <a:gd name="connsiteY24" fmla="*/ 285061 h 454229"/>
                <a:gd name="connsiteX25" fmla="*/ 252252 w 606580"/>
                <a:gd name="connsiteY25" fmla="*/ 275325 h 454229"/>
                <a:gd name="connsiteX26" fmla="*/ 236465 w 606580"/>
                <a:gd name="connsiteY26" fmla="*/ 275325 h 454229"/>
                <a:gd name="connsiteX27" fmla="*/ 240272 w 606580"/>
                <a:gd name="connsiteY27" fmla="*/ 256594 h 454229"/>
                <a:gd name="connsiteX28" fmla="*/ 254666 w 606580"/>
                <a:gd name="connsiteY28" fmla="*/ 256594 h 454229"/>
                <a:gd name="connsiteX29" fmla="*/ 274817 w 606580"/>
                <a:gd name="connsiteY29" fmla="*/ 216443 h 454229"/>
                <a:gd name="connsiteX30" fmla="*/ 334899 w 606580"/>
                <a:gd name="connsiteY30" fmla="*/ 192149 h 454229"/>
                <a:gd name="connsiteX31" fmla="*/ 75858 w 606580"/>
                <a:gd name="connsiteY31" fmla="*/ 113540 h 454229"/>
                <a:gd name="connsiteX32" fmla="*/ 530793 w 606580"/>
                <a:gd name="connsiteY32" fmla="*/ 113540 h 454229"/>
                <a:gd name="connsiteX33" fmla="*/ 530793 w 606580"/>
                <a:gd name="connsiteY33" fmla="*/ 151363 h 454229"/>
                <a:gd name="connsiteX34" fmla="*/ 75858 w 606580"/>
                <a:gd name="connsiteY34" fmla="*/ 151363 h 454229"/>
                <a:gd name="connsiteX35" fmla="*/ 209297 w 606580"/>
                <a:gd name="connsiteY35" fmla="*/ 56876 h 454229"/>
                <a:gd name="connsiteX36" fmla="*/ 228279 w 606580"/>
                <a:gd name="connsiteY36" fmla="*/ 75788 h 454229"/>
                <a:gd name="connsiteX37" fmla="*/ 209297 w 606580"/>
                <a:gd name="connsiteY37" fmla="*/ 94700 h 454229"/>
                <a:gd name="connsiteX38" fmla="*/ 190315 w 606580"/>
                <a:gd name="connsiteY38" fmla="*/ 75788 h 454229"/>
                <a:gd name="connsiteX39" fmla="*/ 209297 w 606580"/>
                <a:gd name="connsiteY39" fmla="*/ 56876 h 454229"/>
                <a:gd name="connsiteX40" fmla="*/ 152034 w 606580"/>
                <a:gd name="connsiteY40" fmla="*/ 56876 h 454229"/>
                <a:gd name="connsiteX41" fmla="*/ 171052 w 606580"/>
                <a:gd name="connsiteY41" fmla="*/ 75788 h 454229"/>
                <a:gd name="connsiteX42" fmla="*/ 152034 w 606580"/>
                <a:gd name="connsiteY42" fmla="*/ 94700 h 454229"/>
                <a:gd name="connsiteX43" fmla="*/ 133016 w 606580"/>
                <a:gd name="connsiteY43" fmla="*/ 75788 h 454229"/>
                <a:gd name="connsiteX44" fmla="*/ 152034 w 606580"/>
                <a:gd name="connsiteY44" fmla="*/ 56876 h 454229"/>
                <a:gd name="connsiteX45" fmla="*/ 94805 w 606580"/>
                <a:gd name="connsiteY45" fmla="*/ 56876 h 454229"/>
                <a:gd name="connsiteX46" fmla="*/ 113752 w 606580"/>
                <a:gd name="connsiteY46" fmla="*/ 75788 h 454229"/>
                <a:gd name="connsiteX47" fmla="*/ 94805 w 606580"/>
                <a:gd name="connsiteY47" fmla="*/ 94700 h 454229"/>
                <a:gd name="connsiteX48" fmla="*/ 75858 w 606580"/>
                <a:gd name="connsiteY48" fmla="*/ 75788 h 454229"/>
                <a:gd name="connsiteX49" fmla="*/ 94805 w 606580"/>
                <a:gd name="connsiteY49" fmla="*/ 56876 h 454229"/>
                <a:gd name="connsiteX50" fmla="*/ 37882 w 606580"/>
                <a:gd name="connsiteY50" fmla="*/ 37822 h 454229"/>
                <a:gd name="connsiteX51" fmla="*/ 37882 w 606580"/>
                <a:gd name="connsiteY51" fmla="*/ 416315 h 454229"/>
                <a:gd name="connsiteX52" fmla="*/ 568698 w 606580"/>
                <a:gd name="connsiteY52" fmla="*/ 416315 h 454229"/>
                <a:gd name="connsiteX53" fmla="*/ 568698 w 606580"/>
                <a:gd name="connsiteY53" fmla="*/ 37822 h 454229"/>
                <a:gd name="connsiteX54" fmla="*/ 18755 w 606580"/>
                <a:gd name="connsiteY54" fmla="*/ 0 h 454229"/>
                <a:gd name="connsiteX55" fmla="*/ 587825 w 606580"/>
                <a:gd name="connsiteY55" fmla="*/ 0 h 454229"/>
                <a:gd name="connsiteX56" fmla="*/ 606580 w 606580"/>
                <a:gd name="connsiteY56" fmla="*/ 18725 h 454229"/>
                <a:gd name="connsiteX57" fmla="*/ 606580 w 606580"/>
                <a:gd name="connsiteY57" fmla="*/ 435411 h 454229"/>
                <a:gd name="connsiteX58" fmla="*/ 587825 w 606580"/>
                <a:gd name="connsiteY58" fmla="*/ 454229 h 454229"/>
                <a:gd name="connsiteX59" fmla="*/ 18755 w 606580"/>
                <a:gd name="connsiteY59" fmla="*/ 454229 h 454229"/>
                <a:gd name="connsiteX60" fmla="*/ 0 w 606580"/>
                <a:gd name="connsiteY60" fmla="*/ 435411 h 454229"/>
                <a:gd name="connsiteX61" fmla="*/ 0 w 606580"/>
                <a:gd name="connsiteY61" fmla="*/ 18725 h 454229"/>
                <a:gd name="connsiteX62" fmla="*/ 18755 w 606580"/>
                <a:gd name="connsiteY62" fmla="*/ 0 h 454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6580" h="454229">
                  <a:moveTo>
                    <a:pt x="334899" y="192149"/>
                  </a:moveTo>
                  <a:cubicBezTo>
                    <a:pt x="348363" y="192149"/>
                    <a:pt x="360157" y="194560"/>
                    <a:pt x="370186" y="199474"/>
                  </a:cubicBezTo>
                  <a:lnTo>
                    <a:pt x="363036" y="232856"/>
                  </a:lnTo>
                  <a:cubicBezTo>
                    <a:pt x="356164" y="225994"/>
                    <a:pt x="346135" y="222563"/>
                    <a:pt x="333041" y="222563"/>
                  </a:cubicBezTo>
                  <a:cubicBezTo>
                    <a:pt x="319948" y="222563"/>
                    <a:pt x="309269" y="227292"/>
                    <a:pt x="301283" y="236750"/>
                  </a:cubicBezTo>
                  <a:cubicBezTo>
                    <a:pt x="296639" y="242036"/>
                    <a:pt x="293389" y="248712"/>
                    <a:pt x="291439" y="256594"/>
                  </a:cubicBezTo>
                  <a:lnTo>
                    <a:pt x="357835" y="256594"/>
                  </a:lnTo>
                  <a:lnTo>
                    <a:pt x="354028" y="275325"/>
                  </a:lnTo>
                  <a:lnTo>
                    <a:pt x="289025" y="275325"/>
                  </a:lnTo>
                  <a:cubicBezTo>
                    <a:pt x="288932" y="277179"/>
                    <a:pt x="288932" y="279590"/>
                    <a:pt x="288932" y="282465"/>
                  </a:cubicBezTo>
                  <a:cubicBezTo>
                    <a:pt x="288932" y="285246"/>
                    <a:pt x="289025" y="288214"/>
                    <a:pt x="289118" y="291274"/>
                  </a:cubicBezTo>
                  <a:lnTo>
                    <a:pt x="350592" y="291274"/>
                  </a:lnTo>
                  <a:lnTo>
                    <a:pt x="346785" y="309912"/>
                  </a:lnTo>
                  <a:lnTo>
                    <a:pt x="291625" y="309912"/>
                  </a:lnTo>
                  <a:cubicBezTo>
                    <a:pt x="293668" y="318535"/>
                    <a:pt x="296732" y="325304"/>
                    <a:pt x="300911" y="330219"/>
                  </a:cubicBezTo>
                  <a:cubicBezTo>
                    <a:pt x="308990" y="339677"/>
                    <a:pt x="319483" y="344499"/>
                    <a:pt x="332391" y="344499"/>
                  </a:cubicBezTo>
                  <a:cubicBezTo>
                    <a:pt x="347806" y="344499"/>
                    <a:pt x="360157" y="339677"/>
                    <a:pt x="369350" y="330219"/>
                  </a:cubicBezTo>
                  <a:lnTo>
                    <a:pt x="369350" y="367124"/>
                  </a:lnTo>
                  <a:cubicBezTo>
                    <a:pt x="358857" y="372317"/>
                    <a:pt x="346692" y="374913"/>
                    <a:pt x="332763" y="374913"/>
                  </a:cubicBezTo>
                  <a:cubicBezTo>
                    <a:pt x="309176" y="374913"/>
                    <a:pt x="289861" y="366939"/>
                    <a:pt x="274724" y="350804"/>
                  </a:cubicBezTo>
                  <a:cubicBezTo>
                    <a:pt x="264416" y="339862"/>
                    <a:pt x="257638" y="326232"/>
                    <a:pt x="254387" y="309912"/>
                  </a:cubicBezTo>
                  <a:lnTo>
                    <a:pt x="236465" y="309912"/>
                  </a:lnTo>
                  <a:lnTo>
                    <a:pt x="240365" y="291274"/>
                  </a:lnTo>
                  <a:lnTo>
                    <a:pt x="252159" y="291274"/>
                  </a:lnTo>
                  <a:cubicBezTo>
                    <a:pt x="252066" y="289326"/>
                    <a:pt x="252066" y="287286"/>
                    <a:pt x="252066" y="285061"/>
                  </a:cubicBezTo>
                  <a:cubicBezTo>
                    <a:pt x="252066" y="281445"/>
                    <a:pt x="252066" y="278199"/>
                    <a:pt x="252252" y="275325"/>
                  </a:cubicBezTo>
                  <a:lnTo>
                    <a:pt x="236465" y="275325"/>
                  </a:lnTo>
                  <a:lnTo>
                    <a:pt x="240272" y="256594"/>
                  </a:lnTo>
                  <a:lnTo>
                    <a:pt x="254666" y="256594"/>
                  </a:lnTo>
                  <a:cubicBezTo>
                    <a:pt x="258102" y="240645"/>
                    <a:pt x="264788" y="227292"/>
                    <a:pt x="274817" y="216443"/>
                  </a:cubicBezTo>
                  <a:cubicBezTo>
                    <a:pt x="290046" y="200216"/>
                    <a:pt x="310104" y="192149"/>
                    <a:pt x="334899" y="192149"/>
                  </a:cubicBezTo>
                  <a:close/>
                  <a:moveTo>
                    <a:pt x="75858" y="113540"/>
                  </a:moveTo>
                  <a:lnTo>
                    <a:pt x="530793" y="113540"/>
                  </a:lnTo>
                  <a:lnTo>
                    <a:pt x="530793" y="151363"/>
                  </a:lnTo>
                  <a:lnTo>
                    <a:pt x="75858" y="151363"/>
                  </a:lnTo>
                  <a:close/>
                  <a:moveTo>
                    <a:pt x="209297" y="56876"/>
                  </a:moveTo>
                  <a:cubicBezTo>
                    <a:pt x="219780" y="56876"/>
                    <a:pt x="228279" y="65343"/>
                    <a:pt x="228279" y="75788"/>
                  </a:cubicBezTo>
                  <a:cubicBezTo>
                    <a:pt x="228279" y="86233"/>
                    <a:pt x="219780" y="94700"/>
                    <a:pt x="209297" y="94700"/>
                  </a:cubicBezTo>
                  <a:cubicBezTo>
                    <a:pt x="198814" y="94700"/>
                    <a:pt x="190315" y="86233"/>
                    <a:pt x="190315" y="75788"/>
                  </a:cubicBezTo>
                  <a:cubicBezTo>
                    <a:pt x="190315" y="65343"/>
                    <a:pt x="198814" y="56876"/>
                    <a:pt x="209297" y="56876"/>
                  </a:cubicBezTo>
                  <a:close/>
                  <a:moveTo>
                    <a:pt x="152034" y="56876"/>
                  </a:moveTo>
                  <a:cubicBezTo>
                    <a:pt x="162537" y="56876"/>
                    <a:pt x="171052" y="65343"/>
                    <a:pt x="171052" y="75788"/>
                  </a:cubicBezTo>
                  <a:cubicBezTo>
                    <a:pt x="171052" y="86233"/>
                    <a:pt x="162537" y="94700"/>
                    <a:pt x="152034" y="94700"/>
                  </a:cubicBezTo>
                  <a:cubicBezTo>
                    <a:pt x="141531" y="94700"/>
                    <a:pt x="133016" y="86233"/>
                    <a:pt x="133016" y="75788"/>
                  </a:cubicBezTo>
                  <a:cubicBezTo>
                    <a:pt x="133016" y="65343"/>
                    <a:pt x="141531" y="56876"/>
                    <a:pt x="152034" y="56876"/>
                  </a:cubicBezTo>
                  <a:close/>
                  <a:moveTo>
                    <a:pt x="94805" y="56876"/>
                  </a:moveTo>
                  <a:cubicBezTo>
                    <a:pt x="105269" y="56876"/>
                    <a:pt x="113752" y="65343"/>
                    <a:pt x="113752" y="75788"/>
                  </a:cubicBezTo>
                  <a:cubicBezTo>
                    <a:pt x="113752" y="86233"/>
                    <a:pt x="105269" y="94700"/>
                    <a:pt x="94805" y="94700"/>
                  </a:cubicBezTo>
                  <a:cubicBezTo>
                    <a:pt x="84341" y="94700"/>
                    <a:pt x="75858" y="86233"/>
                    <a:pt x="75858" y="75788"/>
                  </a:cubicBezTo>
                  <a:cubicBezTo>
                    <a:pt x="75858" y="65343"/>
                    <a:pt x="84341" y="56876"/>
                    <a:pt x="94805" y="56876"/>
                  </a:cubicBezTo>
                  <a:close/>
                  <a:moveTo>
                    <a:pt x="37882" y="37822"/>
                  </a:moveTo>
                  <a:lnTo>
                    <a:pt x="37882" y="416315"/>
                  </a:lnTo>
                  <a:lnTo>
                    <a:pt x="568698" y="416315"/>
                  </a:lnTo>
                  <a:lnTo>
                    <a:pt x="568698" y="37822"/>
                  </a:lnTo>
                  <a:close/>
                  <a:moveTo>
                    <a:pt x="18755" y="0"/>
                  </a:moveTo>
                  <a:lnTo>
                    <a:pt x="587825" y="0"/>
                  </a:lnTo>
                  <a:cubicBezTo>
                    <a:pt x="598131" y="0"/>
                    <a:pt x="606580" y="8436"/>
                    <a:pt x="606580" y="18725"/>
                  </a:cubicBezTo>
                  <a:lnTo>
                    <a:pt x="606580" y="435411"/>
                  </a:lnTo>
                  <a:cubicBezTo>
                    <a:pt x="606580" y="445793"/>
                    <a:pt x="598131" y="454229"/>
                    <a:pt x="587825" y="454229"/>
                  </a:cubicBezTo>
                  <a:lnTo>
                    <a:pt x="18755" y="454229"/>
                  </a:lnTo>
                  <a:cubicBezTo>
                    <a:pt x="8449" y="454229"/>
                    <a:pt x="0" y="445793"/>
                    <a:pt x="0" y="435411"/>
                  </a:cubicBezTo>
                  <a:lnTo>
                    <a:pt x="0" y="18725"/>
                  </a:lnTo>
                  <a:cubicBezTo>
                    <a:pt x="0" y="8436"/>
                    <a:pt x="8449" y="0"/>
                    <a:pt x="18755"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1" name="组合 40"/>
          <p:cNvGrpSpPr/>
          <p:nvPr/>
        </p:nvGrpSpPr>
        <p:grpSpPr>
          <a:xfrm>
            <a:off x="6661395" y="4214585"/>
            <a:ext cx="1126671" cy="1126671"/>
            <a:chOff x="2959100" y="1866900"/>
            <a:chExt cx="1536700" cy="1536700"/>
          </a:xfrm>
        </p:grpSpPr>
        <p:sp>
          <p:nvSpPr>
            <p:cNvPr id="42" name="椭圆 41"/>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3" name="椭圆 2"/>
            <p:cNvSpPr/>
            <p:nvPr/>
          </p:nvSpPr>
          <p:spPr>
            <a:xfrm>
              <a:off x="3361590" y="2381828"/>
              <a:ext cx="731720" cy="506843"/>
            </a:xfrm>
            <a:custGeom>
              <a:avLst/>
              <a:gdLst>
                <a:gd name="connsiteX0" fmla="*/ 358308 w 609614"/>
                <a:gd name="connsiteY0" fmla="*/ 280146 h 422264"/>
                <a:gd name="connsiteX1" fmla="*/ 358308 w 609614"/>
                <a:gd name="connsiteY1" fmla="*/ 310770 h 422264"/>
                <a:gd name="connsiteX2" fmla="*/ 517691 w 609614"/>
                <a:gd name="connsiteY2" fmla="*/ 310770 h 422264"/>
                <a:gd name="connsiteX3" fmla="*/ 517691 w 609614"/>
                <a:gd name="connsiteY3" fmla="*/ 280146 h 422264"/>
                <a:gd name="connsiteX4" fmla="*/ 347770 w 609614"/>
                <a:gd name="connsiteY4" fmla="*/ 259117 h 422264"/>
                <a:gd name="connsiteX5" fmla="*/ 528229 w 609614"/>
                <a:gd name="connsiteY5" fmla="*/ 259117 h 422264"/>
                <a:gd name="connsiteX6" fmla="*/ 538767 w 609614"/>
                <a:gd name="connsiteY6" fmla="*/ 269632 h 422264"/>
                <a:gd name="connsiteX7" fmla="*/ 538767 w 609614"/>
                <a:gd name="connsiteY7" fmla="*/ 321284 h 422264"/>
                <a:gd name="connsiteX8" fmla="*/ 528229 w 609614"/>
                <a:gd name="connsiteY8" fmla="*/ 331799 h 422264"/>
                <a:gd name="connsiteX9" fmla="*/ 347770 w 609614"/>
                <a:gd name="connsiteY9" fmla="*/ 331799 h 422264"/>
                <a:gd name="connsiteX10" fmla="*/ 337232 w 609614"/>
                <a:gd name="connsiteY10" fmla="*/ 321284 h 422264"/>
                <a:gd name="connsiteX11" fmla="*/ 337232 w 609614"/>
                <a:gd name="connsiteY11" fmla="*/ 269632 h 422264"/>
                <a:gd name="connsiteX12" fmla="*/ 347770 w 609614"/>
                <a:gd name="connsiteY12" fmla="*/ 259117 h 422264"/>
                <a:gd name="connsiteX13" fmla="*/ 21071 w 609614"/>
                <a:gd name="connsiteY13" fmla="*/ 168538 h 422264"/>
                <a:gd name="connsiteX14" fmla="*/ 21071 w 609614"/>
                <a:gd name="connsiteY14" fmla="*/ 401230 h 422264"/>
                <a:gd name="connsiteX15" fmla="*/ 588543 w 609614"/>
                <a:gd name="connsiteY15" fmla="*/ 401230 h 422264"/>
                <a:gd name="connsiteX16" fmla="*/ 588543 w 609614"/>
                <a:gd name="connsiteY16" fmla="*/ 168538 h 422264"/>
                <a:gd name="connsiteX17" fmla="*/ 21071 w 609614"/>
                <a:gd name="connsiteY17" fmla="*/ 112534 h 422264"/>
                <a:gd name="connsiteX18" fmla="*/ 21071 w 609614"/>
                <a:gd name="connsiteY18" fmla="*/ 147503 h 422264"/>
                <a:gd name="connsiteX19" fmla="*/ 588543 w 609614"/>
                <a:gd name="connsiteY19" fmla="*/ 147503 h 422264"/>
                <a:gd name="connsiteX20" fmla="*/ 588543 w 609614"/>
                <a:gd name="connsiteY20" fmla="*/ 112534 h 422264"/>
                <a:gd name="connsiteX21" fmla="*/ 21071 w 609614"/>
                <a:gd name="connsiteY21" fmla="*/ 21034 h 422264"/>
                <a:gd name="connsiteX22" fmla="*/ 21071 w 609614"/>
                <a:gd name="connsiteY22" fmla="*/ 91499 h 422264"/>
                <a:gd name="connsiteX23" fmla="*/ 588543 w 609614"/>
                <a:gd name="connsiteY23" fmla="*/ 91499 h 422264"/>
                <a:gd name="connsiteX24" fmla="*/ 588543 w 609614"/>
                <a:gd name="connsiteY24" fmla="*/ 21034 h 422264"/>
                <a:gd name="connsiteX25" fmla="*/ 10536 w 609614"/>
                <a:gd name="connsiteY25" fmla="*/ 0 h 422264"/>
                <a:gd name="connsiteX26" fmla="*/ 599078 w 609614"/>
                <a:gd name="connsiteY26" fmla="*/ 0 h 422264"/>
                <a:gd name="connsiteX27" fmla="*/ 609614 w 609614"/>
                <a:gd name="connsiteY27" fmla="*/ 10517 h 422264"/>
                <a:gd name="connsiteX28" fmla="*/ 609614 w 609614"/>
                <a:gd name="connsiteY28" fmla="*/ 102016 h 422264"/>
                <a:gd name="connsiteX29" fmla="*/ 609614 w 609614"/>
                <a:gd name="connsiteY29" fmla="*/ 158020 h 422264"/>
                <a:gd name="connsiteX30" fmla="*/ 609614 w 609614"/>
                <a:gd name="connsiteY30" fmla="*/ 411747 h 422264"/>
                <a:gd name="connsiteX31" fmla="*/ 599078 w 609614"/>
                <a:gd name="connsiteY31" fmla="*/ 422264 h 422264"/>
                <a:gd name="connsiteX32" fmla="*/ 10536 w 609614"/>
                <a:gd name="connsiteY32" fmla="*/ 422264 h 422264"/>
                <a:gd name="connsiteX33" fmla="*/ 0 w 609614"/>
                <a:gd name="connsiteY33" fmla="*/ 411747 h 422264"/>
                <a:gd name="connsiteX34" fmla="*/ 0 w 609614"/>
                <a:gd name="connsiteY34" fmla="*/ 158020 h 422264"/>
                <a:gd name="connsiteX35" fmla="*/ 0 w 609614"/>
                <a:gd name="connsiteY35" fmla="*/ 102016 h 422264"/>
                <a:gd name="connsiteX36" fmla="*/ 0 w 609614"/>
                <a:gd name="connsiteY36" fmla="*/ 10517 h 422264"/>
                <a:gd name="connsiteX37" fmla="*/ 10536 w 609614"/>
                <a:gd name="connsiteY37" fmla="*/ 0 h 42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09614" h="422264">
                  <a:moveTo>
                    <a:pt x="358308" y="280146"/>
                  </a:moveTo>
                  <a:lnTo>
                    <a:pt x="358308" y="310770"/>
                  </a:lnTo>
                  <a:lnTo>
                    <a:pt x="517691" y="310770"/>
                  </a:lnTo>
                  <a:lnTo>
                    <a:pt x="517691" y="280146"/>
                  </a:lnTo>
                  <a:close/>
                  <a:moveTo>
                    <a:pt x="347770" y="259117"/>
                  </a:moveTo>
                  <a:lnTo>
                    <a:pt x="528229" y="259117"/>
                  </a:lnTo>
                  <a:cubicBezTo>
                    <a:pt x="534157" y="259117"/>
                    <a:pt x="538767" y="263849"/>
                    <a:pt x="538767" y="269632"/>
                  </a:cubicBezTo>
                  <a:lnTo>
                    <a:pt x="538767" y="321284"/>
                  </a:lnTo>
                  <a:cubicBezTo>
                    <a:pt x="538767" y="327067"/>
                    <a:pt x="534157" y="331799"/>
                    <a:pt x="528229" y="331799"/>
                  </a:cubicBezTo>
                  <a:lnTo>
                    <a:pt x="347770" y="331799"/>
                  </a:lnTo>
                  <a:cubicBezTo>
                    <a:pt x="341974" y="331799"/>
                    <a:pt x="337232" y="327067"/>
                    <a:pt x="337232" y="321284"/>
                  </a:cubicBezTo>
                  <a:lnTo>
                    <a:pt x="337232" y="269632"/>
                  </a:lnTo>
                  <a:cubicBezTo>
                    <a:pt x="337232" y="263849"/>
                    <a:pt x="341974" y="259117"/>
                    <a:pt x="347770" y="259117"/>
                  </a:cubicBezTo>
                  <a:close/>
                  <a:moveTo>
                    <a:pt x="21071" y="168538"/>
                  </a:moveTo>
                  <a:lnTo>
                    <a:pt x="21071" y="401230"/>
                  </a:lnTo>
                  <a:lnTo>
                    <a:pt x="588543" y="401230"/>
                  </a:lnTo>
                  <a:lnTo>
                    <a:pt x="588543" y="168538"/>
                  </a:lnTo>
                  <a:close/>
                  <a:moveTo>
                    <a:pt x="21071" y="112534"/>
                  </a:moveTo>
                  <a:lnTo>
                    <a:pt x="21071" y="147503"/>
                  </a:lnTo>
                  <a:lnTo>
                    <a:pt x="588543" y="147503"/>
                  </a:lnTo>
                  <a:lnTo>
                    <a:pt x="588543" y="112534"/>
                  </a:lnTo>
                  <a:close/>
                  <a:moveTo>
                    <a:pt x="21071" y="21034"/>
                  </a:moveTo>
                  <a:lnTo>
                    <a:pt x="21071" y="91499"/>
                  </a:lnTo>
                  <a:lnTo>
                    <a:pt x="588543" y="91499"/>
                  </a:lnTo>
                  <a:lnTo>
                    <a:pt x="588543" y="21034"/>
                  </a:lnTo>
                  <a:close/>
                  <a:moveTo>
                    <a:pt x="10536" y="0"/>
                  </a:moveTo>
                  <a:lnTo>
                    <a:pt x="599078" y="0"/>
                  </a:lnTo>
                  <a:cubicBezTo>
                    <a:pt x="604873" y="0"/>
                    <a:pt x="609614" y="4733"/>
                    <a:pt x="609614" y="10517"/>
                  </a:cubicBezTo>
                  <a:lnTo>
                    <a:pt x="609614" y="102016"/>
                  </a:lnTo>
                  <a:lnTo>
                    <a:pt x="609614" y="158020"/>
                  </a:lnTo>
                  <a:lnTo>
                    <a:pt x="609614" y="411747"/>
                  </a:lnTo>
                  <a:cubicBezTo>
                    <a:pt x="609614" y="417663"/>
                    <a:pt x="604873" y="422264"/>
                    <a:pt x="599078" y="422264"/>
                  </a:cubicBezTo>
                  <a:lnTo>
                    <a:pt x="10536" y="422264"/>
                  </a:lnTo>
                  <a:cubicBezTo>
                    <a:pt x="4741" y="422264"/>
                    <a:pt x="0" y="417663"/>
                    <a:pt x="0" y="411747"/>
                  </a:cubicBezTo>
                  <a:lnTo>
                    <a:pt x="0" y="158020"/>
                  </a:lnTo>
                  <a:lnTo>
                    <a:pt x="0" y="102016"/>
                  </a:lnTo>
                  <a:lnTo>
                    <a:pt x="0" y="10517"/>
                  </a:lnTo>
                  <a:cubicBezTo>
                    <a:pt x="0" y="4733"/>
                    <a:pt x="4741" y="0"/>
                    <a:pt x="10536"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0" name="组合 19"/>
          <p:cNvGrpSpPr/>
          <p:nvPr/>
        </p:nvGrpSpPr>
        <p:grpSpPr>
          <a:xfrm>
            <a:off x="3427612" y="1888981"/>
            <a:ext cx="2414388" cy="1585478"/>
            <a:chOff x="7727480" y="3464575"/>
            <a:chExt cx="2414388" cy="1585478"/>
          </a:xfrm>
        </p:grpSpPr>
        <p:sp>
          <p:nvSpPr>
            <p:cNvPr id="21" name="矩形 20"/>
            <p:cNvSpPr/>
            <p:nvPr/>
          </p:nvSpPr>
          <p:spPr>
            <a:xfrm>
              <a:off x="7727480" y="3747033"/>
              <a:ext cx="2414388" cy="130302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rPr>
                <a:t>《软件用户手册》(SUM)描述手工操作该软件的用户应如何安装和使用一个计算机软件配置项(CSCI) ,一组CSCI,一个软件系统或子系统。它还包括软件操作的一些特别的方面，诸如，关于特定岗位或任务的指令等。</a:t>
              </a:r>
            </a:p>
          </p:txBody>
        </p:sp>
        <p:sp>
          <p:nvSpPr>
            <p:cNvPr id="22" name="矩形 21"/>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概要</a:t>
              </a:r>
            </a:p>
          </p:txBody>
        </p:sp>
      </p:grpSp>
      <p:grpSp>
        <p:nvGrpSpPr>
          <p:cNvPr id="23" name="组合 22"/>
          <p:cNvGrpSpPr/>
          <p:nvPr/>
        </p:nvGrpSpPr>
        <p:grpSpPr>
          <a:xfrm>
            <a:off x="3427612" y="4275492"/>
            <a:ext cx="2414388" cy="1181618"/>
            <a:chOff x="7727480" y="3464575"/>
            <a:chExt cx="2414388" cy="1181618"/>
          </a:xfrm>
        </p:grpSpPr>
        <p:sp>
          <p:nvSpPr>
            <p:cNvPr id="24" name="矩形 23"/>
            <p:cNvSpPr/>
            <p:nvPr/>
          </p:nvSpPr>
          <p:spPr>
            <a:xfrm>
              <a:off x="7727480" y="3747033"/>
              <a:ext cx="2414388" cy="89916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sym typeface="+mn-ea"/>
                </a:rPr>
                <a:t>如果该软件是被嵌人在一个硬件一软件系统中，由于已经有了系统的用户手册或操作规程，所以可能不需要单独的SUM.</a:t>
              </a:r>
              <a:endParaRPr lang="zh-CN" altLang="en-US" sz="1050" dirty="0">
                <a:solidFill>
                  <a:schemeClr val="tx1">
                    <a:lumMod val="75000"/>
                    <a:lumOff val="25000"/>
                  </a:schemeClr>
                </a:solidFill>
                <a:latin typeface="+mn-ea"/>
              </a:endParaRPr>
            </a:p>
          </p:txBody>
        </p:sp>
        <p:sp>
          <p:nvSpPr>
            <p:cNvPr id="25" name="矩形 24"/>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特别指出</a:t>
              </a:r>
            </a:p>
          </p:txBody>
        </p:sp>
      </p:grpSp>
      <p:grpSp>
        <p:nvGrpSpPr>
          <p:cNvPr id="26" name="组合 25"/>
          <p:cNvGrpSpPr/>
          <p:nvPr/>
        </p:nvGrpSpPr>
        <p:grpSpPr>
          <a:xfrm>
            <a:off x="7898012" y="2182986"/>
            <a:ext cx="2414388" cy="979688"/>
            <a:chOff x="7727480" y="3464575"/>
            <a:chExt cx="2414388" cy="979688"/>
          </a:xfrm>
        </p:grpSpPr>
        <p:sp>
          <p:nvSpPr>
            <p:cNvPr id="27" name="矩形 26"/>
            <p:cNvSpPr/>
            <p:nvPr/>
          </p:nvSpPr>
          <p:spPr>
            <a:xfrm>
              <a:off x="7727480" y="3747033"/>
              <a:ext cx="2414388" cy="69723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rPr>
                <a:t>SUM是为由用户操作的软件而开发的，具有要求联机用户输入或解释输出显示的用户界面。</a:t>
              </a:r>
            </a:p>
          </p:txBody>
        </p:sp>
        <p:sp>
          <p:nvSpPr>
            <p:cNvPr id="28" name="矩形 27"/>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应用对象</a:t>
              </a:r>
            </a:p>
          </p:txBody>
        </p:sp>
      </p:grpSp>
      <p:grpSp>
        <p:nvGrpSpPr>
          <p:cNvPr id="29" name="组合 28"/>
          <p:cNvGrpSpPr/>
          <p:nvPr/>
        </p:nvGrpSpPr>
        <p:grpSpPr>
          <a:xfrm>
            <a:off x="7898012" y="3997997"/>
            <a:ext cx="2414388" cy="1585478"/>
            <a:chOff x="7727480" y="3464575"/>
            <a:chExt cx="2414388" cy="1585478"/>
          </a:xfrm>
        </p:grpSpPr>
        <p:sp>
          <p:nvSpPr>
            <p:cNvPr id="30" name="矩形 29"/>
            <p:cNvSpPr/>
            <p:nvPr/>
          </p:nvSpPr>
          <p:spPr>
            <a:xfrm>
              <a:off x="7727480" y="3747033"/>
              <a:ext cx="2414388" cy="130302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sym typeface="+mn-ea"/>
                </a:rPr>
                <a:t>在做项目的时候一个操作手册可以代替用户手册，因为各方面的需求很明确；用户手册不光要对系统操作说明，要从头开始的服务器配置，系统安装，系统操作，系统维护等等，完全是套成熟的流程模式。</a:t>
              </a:r>
            </a:p>
          </p:txBody>
        </p:sp>
        <p:sp>
          <p:nvSpPr>
            <p:cNvPr id="31" name="矩形 30"/>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补充</a:t>
              </a:r>
            </a:p>
          </p:txBody>
        </p:sp>
      </p:grpSp>
    </p:spTree>
    <p:extLst>
      <p:ext uri="{BB962C8B-B14F-4D97-AF65-F5344CB8AC3E}">
        <p14:creationId xmlns:p14="http://schemas.microsoft.com/office/powerpoint/2010/main" val="1831207286"/>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1+#ppt_w/2"/>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500" fill="hold"/>
                                        <p:tgtEl>
                                          <p:spTgt spid="35"/>
                                        </p:tgtEl>
                                        <p:attrNameLst>
                                          <p:attrName>ppt_x</p:attrName>
                                        </p:attrNameLst>
                                      </p:cBhvr>
                                      <p:tavLst>
                                        <p:tav tm="0">
                                          <p:val>
                                            <p:strVal val="1+#ppt_w/2"/>
                                          </p:val>
                                        </p:tav>
                                        <p:tav tm="100000">
                                          <p:val>
                                            <p:strVal val="#ppt_x"/>
                                          </p:val>
                                        </p:tav>
                                      </p:tavLst>
                                    </p:anim>
                                    <p:anim calcmode="lin" valueType="num">
                                      <p:cBhvr additive="base">
                                        <p:cTn id="12" dur="500" fill="hold"/>
                                        <p:tgtEl>
                                          <p:spTgt spid="35"/>
                                        </p:tgtEl>
                                        <p:attrNameLst>
                                          <p:attrName>ppt_y</p:attrName>
                                        </p:attrNameLst>
                                      </p:cBhvr>
                                      <p:tavLst>
                                        <p:tav tm="0">
                                          <p:val>
                                            <p:strVal val="1+#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38"/>
                                        </p:tgtEl>
                                        <p:attrNameLst>
                                          <p:attrName>style.visibility</p:attrName>
                                        </p:attrNameLst>
                                      </p:cBhvr>
                                      <p:to>
                                        <p:strVal val="visible"/>
                                      </p:to>
                                    </p:set>
                                    <p:anim calcmode="lin" valueType="num">
                                      <p:cBhvr additive="base">
                                        <p:cTn id="15" dur="500" fill="hold"/>
                                        <p:tgtEl>
                                          <p:spTgt spid="38"/>
                                        </p:tgtEl>
                                        <p:attrNameLst>
                                          <p:attrName>ppt_x</p:attrName>
                                        </p:attrNameLst>
                                      </p:cBhvr>
                                      <p:tavLst>
                                        <p:tav tm="0">
                                          <p:val>
                                            <p:strVal val="1+#ppt_w/2"/>
                                          </p:val>
                                        </p:tav>
                                        <p:tav tm="100000">
                                          <p:val>
                                            <p:strVal val="#ppt_x"/>
                                          </p:val>
                                        </p:tav>
                                      </p:tavLst>
                                    </p:anim>
                                    <p:anim calcmode="lin" valueType="num">
                                      <p:cBhvr additive="base">
                                        <p:cTn id="16" dur="500" fill="hold"/>
                                        <p:tgtEl>
                                          <p:spTgt spid="38"/>
                                        </p:tgtEl>
                                        <p:attrNameLst>
                                          <p:attrName>ppt_y</p:attrName>
                                        </p:attrNameLst>
                                      </p:cBhvr>
                                      <p:tavLst>
                                        <p:tav tm="0">
                                          <p:val>
                                            <p:strVal val="1+#ppt_h/2"/>
                                          </p:val>
                                        </p:tav>
                                        <p:tav tm="100000">
                                          <p:val>
                                            <p:strVal val="#ppt_y"/>
                                          </p:val>
                                        </p:tav>
                                      </p:tavLst>
                                    </p:anim>
                                  </p:childTnLst>
                                </p:cTn>
                              </p:par>
                              <p:par>
                                <p:cTn id="17" presetID="2" presetClass="entr" presetSubtype="6"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additive="base">
                                        <p:cTn id="19" dur="500" fill="hold"/>
                                        <p:tgtEl>
                                          <p:spTgt spid="41"/>
                                        </p:tgtEl>
                                        <p:attrNameLst>
                                          <p:attrName>ppt_x</p:attrName>
                                        </p:attrNameLst>
                                      </p:cBhvr>
                                      <p:tavLst>
                                        <p:tav tm="0">
                                          <p:val>
                                            <p:strVal val="1+#ppt_w/2"/>
                                          </p:val>
                                        </p:tav>
                                        <p:tav tm="100000">
                                          <p:val>
                                            <p:strVal val="#ppt_x"/>
                                          </p:val>
                                        </p:tav>
                                      </p:tavLst>
                                    </p:anim>
                                    <p:anim calcmode="lin" valueType="num">
                                      <p:cBhvr additive="base">
                                        <p:cTn id="20" dur="500" fill="hold"/>
                                        <p:tgtEl>
                                          <p:spTgt spid="41"/>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12" presetClass="entr" presetSubtype="8" fill="hold" nodeType="after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additive="base">
                                        <p:cTn id="24" dur="500"/>
                                        <p:tgtEl>
                                          <p:spTgt spid="20"/>
                                        </p:tgtEl>
                                        <p:attrNameLst>
                                          <p:attrName>ppt_x</p:attrName>
                                        </p:attrNameLst>
                                      </p:cBhvr>
                                      <p:tavLst>
                                        <p:tav tm="0">
                                          <p:val>
                                            <p:strVal val="#ppt_x-#ppt_w*1.125000"/>
                                          </p:val>
                                        </p:tav>
                                        <p:tav tm="100000">
                                          <p:val>
                                            <p:strVal val="#ppt_x"/>
                                          </p:val>
                                        </p:tav>
                                      </p:tavLst>
                                    </p:anim>
                                    <p:animEffect transition="in" filter="wipe(right)">
                                      <p:cBhvr>
                                        <p:cTn id="25" dur="500"/>
                                        <p:tgtEl>
                                          <p:spTgt spid="20"/>
                                        </p:tgtEl>
                                      </p:cBhvr>
                                    </p:animEffect>
                                  </p:childTnLst>
                                </p:cTn>
                              </p:par>
                            </p:childTnLst>
                          </p:cTn>
                        </p:par>
                        <p:par>
                          <p:cTn id="26" fill="hold">
                            <p:stCondLst>
                              <p:cond delay="1000"/>
                            </p:stCondLst>
                            <p:childTnLst>
                              <p:par>
                                <p:cTn id="27" presetID="12" presetClass="entr" presetSubtype="8" fill="hold" nodeType="after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500"/>
                                        <p:tgtEl>
                                          <p:spTgt spid="23"/>
                                        </p:tgtEl>
                                        <p:attrNameLst>
                                          <p:attrName>ppt_x</p:attrName>
                                        </p:attrNameLst>
                                      </p:cBhvr>
                                      <p:tavLst>
                                        <p:tav tm="0">
                                          <p:val>
                                            <p:strVal val="#ppt_x-#ppt_w*1.125000"/>
                                          </p:val>
                                        </p:tav>
                                        <p:tav tm="100000">
                                          <p:val>
                                            <p:strVal val="#ppt_x"/>
                                          </p:val>
                                        </p:tav>
                                      </p:tavLst>
                                    </p:anim>
                                    <p:animEffect transition="in" filter="wipe(right)">
                                      <p:cBhvr>
                                        <p:cTn id="30" dur="500"/>
                                        <p:tgtEl>
                                          <p:spTgt spid="23"/>
                                        </p:tgtEl>
                                      </p:cBhvr>
                                    </p:animEffect>
                                  </p:childTnLst>
                                </p:cTn>
                              </p:par>
                            </p:childTnLst>
                          </p:cTn>
                        </p:par>
                        <p:par>
                          <p:cTn id="31" fill="hold">
                            <p:stCondLst>
                              <p:cond delay="1500"/>
                            </p:stCondLst>
                            <p:childTnLst>
                              <p:par>
                                <p:cTn id="32" presetID="12" presetClass="entr" presetSubtype="8" fill="hold" nodeType="afterEffect">
                                  <p:stCondLst>
                                    <p:cond delay="0"/>
                                  </p:stCondLst>
                                  <p:childTnLst>
                                    <p:set>
                                      <p:cBhvr>
                                        <p:cTn id="33" dur="1" fill="hold">
                                          <p:stCondLst>
                                            <p:cond delay="0"/>
                                          </p:stCondLst>
                                        </p:cTn>
                                        <p:tgtEl>
                                          <p:spTgt spid="26"/>
                                        </p:tgtEl>
                                        <p:attrNameLst>
                                          <p:attrName>style.visibility</p:attrName>
                                        </p:attrNameLst>
                                      </p:cBhvr>
                                      <p:to>
                                        <p:strVal val="visible"/>
                                      </p:to>
                                    </p:set>
                                    <p:anim calcmode="lin" valueType="num">
                                      <p:cBhvr additive="base">
                                        <p:cTn id="34" dur="500"/>
                                        <p:tgtEl>
                                          <p:spTgt spid="26"/>
                                        </p:tgtEl>
                                        <p:attrNameLst>
                                          <p:attrName>ppt_x</p:attrName>
                                        </p:attrNameLst>
                                      </p:cBhvr>
                                      <p:tavLst>
                                        <p:tav tm="0">
                                          <p:val>
                                            <p:strVal val="#ppt_x-#ppt_w*1.125000"/>
                                          </p:val>
                                        </p:tav>
                                        <p:tav tm="100000">
                                          <p:val>
                                            <p:strVal val="#ppt_x"/>
                                          </p:val>
                                        </p:tav>
                                      </p:tavLst>
                                    </p:anim>
                                    <p:animEffect transition="in" filter="wipe(right)">
                                      <p:cBhvr>
                                        <p:cTn id="35" dur="500"/>
                                        <p:tgtEl>
                                          <p:spTgt spid="26"/>
                                        </p:tgtEl>
                                      </p:cBhvr>
                                    </p:animEffect>
                                  </p:childTnLst>
                                </p:cTn>
                              </p:par>
                            </p:childTnLst>
                          </p:cTn>
                        </p:par>
                        <p:par>
                          <p:cTn id="36" fill="hold">
                            <p:stCondLst>
                              <p:cond delay="2000"/>
                            </p:stCondLst>
                            <p:childTnLst>
                              <p:par>
                                <p:cTn id="37" presetID="12" presetClass="entr" presetSubtype="8" fill="hold" nodeType="after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additive="base">
                                        <p:cTn id="39" dur="500"/>
                                        <p:tgtEl>
                                          <p:spTgt spid="29"/>
                                        </p:tgtEl>
                                        <p:attrNameLst>
                                          <p:attrName>ppt_x</p:attrName>
                                        </p:attrNameLst>
                                      </p:cBhvr>
                                      <p:tavLst>
                                        <p:tav tm="0">
                                          <p:val>
                                            <p:strVal val="#ppt_x-#ppt_w*1.125000"/>
                                          </p:val>
                                        </p:tav>
                                        <p:tav tm="100000">
                                          <p:val>
                                            <p:strVal val="#ppt_x"/>
                                          </p:val>
                                        </p:tav>
                                      </p:tavLst>
                                    </p:anim>
                                    <p:animEffect transition="in" filter="wipe(right)">
                                      <p:cBhvr>
                                        <p:cTn id="4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52438" y="317500"/>
            <a:ext cx="850900" cy="850900"/>
            <a:chOff x="2959100" y="1866900"/>
            <a:chExt cx="1536700" cy="1536700"/>
          </a:xfrm>
        </p:grpSpPr>
        <p:sp>
          <p:nvSpPr>
            <p:cNvPr id="2" name="椭圆 1"/>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8" name="组合 7"/>
          <p:cNvGrpSpPr/>
          <p:nvPr/>
        </p:nvGrpSpPr>
        <p:grpSpPr>
          <a:xfrm>
            <a:off x="1518453" y="455343"/>
            <a:ext cx="4885993" cy="640121"/>
            <a:chOff x="1518453" y="442643"/>
            <a:chExt cx="4885993" cy="640121"/>
          </a:xfrm>
        </p:grpSpPr>
        <p:sp>
          <p:nvSpPr>
            <p:cNvPr id="6" name="文本框 5"/>
            <p:cNvSpPr txBox="1"/>
            <p:nvPr/>
          </p:nvSpPr>
          <p:spPr>
            <a:xfrm>
              <a:off x="1518453" y="442643"/>
              <a:ext cx="3965263" cy="461665"/>
            </a:xfrm>
            <a:prstGeom prst="rect">
              <a:avLst/>
            </a:prstGeom>
            <a:noFill/>
          </p:spPr>
          <p:txBody>
            <a:bodyPr wrap="square" rtlCol="0">
              <a:spAutoFit/>
              <a:scene3d>
                <a:camera prst="orthographicFront"/>
                <a:lightRig rig="threePt" dir="t"/>
              </a:scene3d>
              <a:sp3d contourW="12700"/>
            </a:bodyPr>
            <a:lstStyle/>
            <a:p>
              <a:r>
                <a:rPr lang="en-US" altLang="zh-CN" sz="2400" b="1" dirty="0" smtClean="0">
                  <a:solidFill>
                    <a:schemeClr val="tx1">
                      <a:lumMod val="85000"/>
                      <a:lumOff val="15000"/>
                    </a:schemeClr>
                  </a:solidFill>
                  <a:latin typeface="+mn-ea"/>
                </a:rPr>
                <a:t>CMM</a:t>
              </a:r>
              <a:r>
                <a:rPr lang="zh-CN" altLang="en-US" sz="2400" b="1" dirty="0" smtClean="0">
                  <a:solidFill>
                    <a:schemeClr val="tx1">
                      <a:lumMod val="85000"/>
                      <a:lumOff val="15000"/>
                    </a:schemeClr>
                  </a:solidFill>
                  <a:latin typeface="+mn-ea"/>
                </a:rPr>
                <a:t>简介</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76999"/>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sp>
        <p:nvSpPr>
          <p:cNvPr id="16" name="矩形 15"/>
          <p:cNvSpPr/>
          <p:nvPr/>
        </p:nvSpPr>
        <p:spPr>
          <a:xfrm>
            <a:off x="3275212" y="2302047"/>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2" name="矩形 21"/>
          <p:cNvSpPr/>
          <p:nvPr/>
        </p:nvSpPr>
        <p:spPr>
          <a:xfrm>
            <a:off x="1636855" y="4610135"/>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5" name="矩形 24"/>
          <p:cNvSpPr/>
          <p:nvPr/>
        </p:nvSpPr>
        <p:spPr>
          <a:xfrm>
            <a:off x="4912772" y="4610135"/>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8" name="矩形 27"/>
          <p:cNvSpPr/>
          <p:nvPr/>
        </p:nvSpPr>
        <p:spPr>
          <a:xfrm>
            <a:off x="8190282" y="4610135"/>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31" name="文本框 30"/>
          <p:cNvSpPr txBox="1"/>
          <p:nvPr/>
        </p:nvSpPr>
        <p:spPr>
          <a:xfrm>
            <a:off x="675304" y="2062301"/>
            <a:ext cx="9733292" cy="5632311"/>
          </a:xfrm>
          <a:prstGeom prst="rect">
            <a:avLst/>
          </a:prstGeom>
          <a:noFill/>
        </p:spPr>
        <p:txBody>
          <a:bodyPr wrap="square" rtlCol="0">
            <a:spAutoFit/>
          </a:bodyPr>
          <a:lstStyle/>
          <a:p>
            <a:r>
              <a:rPr kumimoji="1" lang="en-US" altLang="zh-CN" sz="2500" dirty="0" smtClean="0"/>
              <a:t>CMM</a:t>
            </a:r>
            <a:r>
              <a:rPr kumimoji="1" lang="zh-CN" altLang="en-US" sz="2500" dirty="0" smtClean="0"/>
              <a:t>包括</a:t>
            </a:r>
            <a:r>
              <a:rPr kumimoji="1" lang="en-US" altLang="zh-CN" sz="2500" dirty="0" smtClean="0"/>
              <a:t>5</a:t>
            </a:r>
            <a:r>
              <a:rPr kumimoji="1" lang="zh-CN" altLang="en-US" sz="2500" dirty="0" smtClean="0"/>
              <a:t>个等级，共计</a:t>
            </a:r>
            <a:r>
              <a:rPr kumimoji="1" lang="en-US" altLang="zh-CN" sz="2500" dirty="0" smtClean="0"/>
              <a:t>18</a:t>
            </a:r>
            <a:r>
              <a:rPr kumimoji="1" lang="zh-CN" altLang="en-US" sz="2500" dirty="0" smtClean="0"/>
              <a:t>个过程域，</a:t>
            </a:r>
            <a:r>
              <a:rPr kumimoji="1" lang="en-US" altLang="zh-CN" sz="2500" dirty="0" smtClean="0"/>
              <a:t>52</a:t>
            </a:r>
            <a:r>
              <a:rPr kumimoji="1" lang="zh-CN" altLang="en-US" sz="2500" dirty="0" smtClean="0"/>
              <a:t>个目标，</a:t>
            </a:r>
            <a:r>
              <a:rPr kumimoji="1" lang="en-US" altLang="zh-CN" sz="2500" dirty="0" smtClean="0"/>
              <a:t>300</a:t>
            </a:r>
            <a:r>
              <a:rPr kumimoji="1" lang="zh-CN" altLang="en-US" sz="2500" dirty="0" smtClean="0"/>
              <a:t>多个关键实践。</a:t>
            </a:r>
          </a:p>
          <a:p>
            <a:r>
              <a:rPr kumimoji="1" lang="en-US" altLang="zh-CN" sz="2500" dirty="0" smtClean="0"/>
              <a:t>5</a:t>
            </a:r>
            <a:r>
              <a:rPr kumimoji="1" lang="zh-CN" altLang="en-US" sz="2500" dirty="0" smtClean="0"/>
              <a:t>个等级分别为：</a:t>
            </a:r>
          </a:p>
          <a:p>
            <a:r>
              <a:rPr kumimoji="1" lang="zh-CN" altLang="en-US" sz="2500" dirty="0" smtClean="0"/>
              <a:t>成熟度等级</a:t>
            </a:r>
            <a:r>
              <a:rPr kumimoji="1" lang="en-US" altLang="zh-CN" sz="2500" dirty="0" smtClean="0"/>
              <a:t>1:</a:t>
            </a:r>
            <a:r>
              <a:rPr kumimoji="1" lang="zh-CN" altLang="en-US" sz="2500" dirty="0" smtClean="0"/>
              <a:t>初始级。没有健全的软件工程管理制度。</a:t>
            </a:r>
          </a:p>
          <a:p>
            <a:r>
              <a:rPr kumimoji="1" lang="zh-CN" altLang="en-US" sz="2500" dirty="0" smtClean="0"/>
              <a:t>成熟度等级</a:t>
            </a:r>
            <a:r>
              <a:rPr kumimoji="1" lang="en-US" altLang="zh-CN" sz="2500" dirty="0" smtClean="0"/>
              <a:t>2:</a:t>
            </a:r>
            <a:r>
              <a:rPr kumimoji="1" lang="zh-CN" altLang="en-US" sz="2500" dirty="0" smtClean="0"/>
              <a:t>可重复级。有基本的软件项目的管理行为、设计和管理技术是基于相似产品中的经验，故称为“可重复”</a:t>
            </a:r>
            <a:r>
              <a:rPr kumimoji="1" lang="zh-CN" altLang="en-US" sz="2500" dirty="0" smtClean="0"/>
              <a:t>。</a:t>
            </a:r>
          </a:p>
          <a:p>
            <a:r>
              <a:rPr kumimoji="1" lang="zh-CN" altLang="en-US" sz="2500" dirty="0" smtClean="0"/>
              <a:t>成熟度等级</a:t>
            </a:r>
            <a:r>
              <a:rPr kumimoji="1" lang="en-US" altLang="zh-CN" sz="2500" dirty="0" smtClean="0"/>
              <a:t>3:</a:t>
            </a:r>
            <a:r>
              <a:rPr kumimoji="1" lang="zh-CN" altLang="en-US" sz="2500" dirty="0" smtClean="0"/>
              <a:t>已定义级。已为软件生产的过程编制了完整的文档。</a:t>
            </a:r>
          </a:p>
          <a:p>
            <a:r>
              <a:rPr kumimoji="1" lang="zh-CN" altLang="en-US" sz="2500" dirty="0" smtClean="0"/>
              <a:t>成熟度等级</a:t>
            </a:r>
            <a:r>
              <a:rPr kumimoji="1" lang="en-US" altLang="zh-CN" sz="2500" dirty="0" smtClean="0"/>
              <a:t>4:</a:t>
            </a:r>
            <a:r>
              <a:rPr kumimoji="1" lang="zh-CN" altLang="en-US" sz="2500" dirty="0" smtClean="0"/>
              <a:t>已管理级。对每个项目都设定质量和生产目标。这两个量将被不断测量，并按需要不断地改进过程，而且用评审的方法来保证软件的质量。</a:t>
            </a:r>
          </a:p>
          <a:p>
            <a:r>
              <a:rPr kumimoji="1" lang="zh-CN" altLang="en-US" sz="2500" dirty="0" smtClean="0"/>
              <a:t>成熟度等级</a:t>
            </a:r>
            <a:r>
              <a:rPr kumimoji="1" lang="en-US" altLang="zh-CN" sz="2500" dirty="0" smtClean="0"/>
              <a:t>5:</a:t>
            </a:r>
            <a:r>
              <a:rPr kumimoji="1" lang="zh-CN" altLang="en-US" sz="2500" dirty="0" smtClean="0"/>
              <a:t>优化级。目标是连续地改进软件过程。这样的组织使用统计质量和过程控制技术作为指导，从而使软件过程融入正反馈循环，</a:t>
            </a:r>
          </a:p>
          <a:p>
            <a:r>
              <a:rPr kumimoji="1" lang="zh-CN" altLang="en-US" sz="2500" dirty="0" smtClean="0"/>
              <a:t>使生产率和质量得到稳定的改进。</a:t>
            </a:r>
            <a:endParaRPr kumimoji="1" lang="zh-CN" altLang="en-US" sz="2500" dirty="0" smtClean="0"/>
          </a:p>
          <a:p>
            <a:endParaRPr kumimoji="1" lang="zh-CN" altLang="en-US" sz="3000" dirty="0"/>
          </a:p>
          <a:p>
            <a:endParaRPr kumimoji="1" lang="zh-CN" altLang="en-US" sz="3000" dirty="0"/>
          </a:p>
        </p:txBody>
      </p:sp>
    </p:spTree>
    <p:extLst>
      <p:ext uri="{BB962C8B-B14F-4D97-AF65-F5344CB8AC3E}">
        <p14:creationId xmlns:p14="http://schemas.microsoft.com/office/powerpoint/2010/main" val="1059942667"/>
      </p:ext>
    </p:extLst>
  </p:cSld>
  <p:clrMapOvr>
    <a:masterClrMapping/>
  </p:clrMapOvr>
  <mc:AlternateContent xmlns:mc="http://schemas.openxmlformats.org/markup-compatibility/2006">
    <mc:Choice xmlns:p14="http://schemas.microsoft.com/office/powerpoint/2010/main" Requires="p14">
      <p:transition spd="slow" p14:dur="900" advTm="0">
        <p14:warp dir="in"/>
      </p:transition>
    </mc:Choice>
    <mc:Fallback>
      <p:transition spd="slow" advTm="0">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285" y="493395"/>
            <a:ext cx="3295015" cy="460375"/>
          </a:xfrm>
          <a:prstGeom prst="rect">
            <a:avLst/>
          </a:prstGeom>
          <a:noFill/>
        </p:spPr>
        <p:txBody>
          <a:bodyPr wrap="square" rtlCol="0">
            <a:spAutoFit/>
            <a:scene3d>
              <a:camera prst="orthographicFront"/>
              <a:lightRig rig="threePt" dir="t"/>
            </a:scene3d>
            <a:sp3d contourW="12700"/>
          </a:bodyPr>
          <a:lstStyle/>
          <a:p>
            <a:r>
              <a:rPr lang="zh-CN" altLang="en-US" sz="2400" dirty="0"/>
              <a:t>计算机操作手册(COM)</a:t>
            </a:r>
          </a:p>
        </p:txBody>
      </p:sp>
      <p:grpSp>
        <p:nvGrpSpPr>
          <p:cNvPr id="36" name="组合 35"/>
          <p:cNvGrpSpPr/>
          <p:nvPr/>
        </p:nvGrpSpPr>
        <p:grpSpPr>
          <a:xfrm>
            <a:off x="3645916" y="1930399"/>
            <a:ext cx="850900" cy="850900"/>
            <a:chOff x="2959100" y="1866900"/>
            <a:chExt cx="1536700" cy="1536700"/>
          </a:xfrm>
        </p:grpSpPr>
        <p:sp>
          <p:nvSpPr>
            <p:cNvPr id="37" name="椭圆 36"/>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8" name="椭圆 2"/>
            <p:cNvSpPr/>
            <p:nvPr/>
          </p:nvSpPr>
          <p:spPr>
            <a:xfrm>
              <a:off x="3361590" y="2269986"/>
              <a:ext cx="731720" cy="730528"/>
            </a:xfrm>
            <a:custGeom>
              <a:avLst/>
              <a:gdLst>
                <a:gd name="connsiteX0" fmla="*/ 442692 w 606580"/>
                <a:gd name="connsiteY0" fmla="*/ 252483 h 605592"/>
                <a:gd name="connsiteX1" fmla="*/ 468625 w 606580"/>
                <a:gd name="connsiteY1" fmla="*/ 278353 h 605592"/>
                <a:gd name="connsiteX2" fmla="*/ 468625 w 606580"/>
                <a:gd name="connsiteY2" fmla="*/ 426525 h 605592"/>
                <a:gd name="connsiteX3" fmla="*/ 442692 w 606580"/>
                <a:gd name="connsiteY3" fmla="*/ 452395 h 605592"/>
                <a:gd name="connsiteX4" fmla="*/ 416759 w 606580"/>
                <a:gd name="connsiteY4" fmla="*/ 426525 h 605592"/>
                <a:gd name="connsiteX5" fmla="*/ 416759 w 606580"/>
                <a:gd name="connsiteY5" fmla="*/ 278353 h 605592"/>
                <a:gd name="connsiteX6" fmla="*/ 442692 w 606580"/>
                <a:gd name="connsiteY6" fmla="*/ 252483 h 605592"/>
                <a:gd name="connsiteX7" fmla="*/ 256904 w 606580"/>
                <a:gd name="connsiteY7" fmla="*/ 252483 h 605592"/>
                <a:gd name="connsiteX8" fmla="*/ 282685 w 606580"/>
                <a:gd name="connsiteY8" fmla="*/ 278353 h 605592"/>
                <a:gd name="connsiteX9" fmla="*/ 282685 w 606580"/>
                <a:gd name="connsiteY9" fmla="*/ 426525 h 605592"/>
                <a:gd name="connsiteX10" fmla="*/ 256904 w 606580"/>
                <a:gd name="connsiteY10" fmla="*/ 452395 h 605592"/>
                <a:gd name="connsiteX11" fmla="*/ 231031 w 606580"/>
                <a:gd name="connsiteY11" fmla="*/ 426525 h 605592"/>
                <a:gd name="connsiteX12" fmla="*/ 231031 w 606580"/>
                <a:gd name="connsiteY12" fmla="*/ 278353 h 605592"/>
                <a:gd name="connsiteX13" fmla="*/ 256904 w 606580"/>
                <a:gd name="connsiteY13" fmla="*/ 252483 h 605592"/>
                <a:gd name="connsiteX14" fmla="*/ 349733 w 606580"/>
                <a:gd name="connsiteY14" fmla="*/ 151998 h 605592"/>
                <a:gd name="connsiteX15" fmla="*/ 375549 w 606580"/>
                <a:gd name="connsiteY15" fmla="*/ 177866 h 605592"/>
                <a:gd name="connsiteX16" fmla="*/ 375549 w 606580"/>
                <a:gd name="connsiteY16" fmla="*/ 426527 h 605592"/>
                <a:gd name="connsiteX17" fmla="*/ 349733 w 606580"/>
                <a:gd name="connsiteY17" fmla="*/ 452395 h 605592"/>
                <a:gd name="connsiteX18" fmla="*/ 323825 w 606580"/>
                <a:gd name="connsiteY18" fmla="*/ 426527 h 605592"/>
                <a:gd name="connsiteX19" fmla="*/ 323825 w 606580"/>
                <a:gd name="connsiteY19" fmla="*/ 177866 h 605592"/>
                <a:gd name="connsiteX20" fmla="*/ 349733 w 606580"/>
                <a:gd name="connsiteY20" fmla="*/ 151998 h 605592"/>
                <a:gd name="connsiteX21" fmla="*/ 163877 w 606580"/>
                <a:gd name="connsiteY21" fmla="*/ 151998 h 605592"/>
                <a:gd name="connsiteX22" fmla="*/ 189750 w 606580"/>
                <a:gd name="connsiteY22" fmla="*/ 177866 h 605592"/>
                <a:gd name="connsiteX23" fmla="*/ 189750 w 606580"/>
                <a:gd name="connsiteY23" fmla="*/ 426527 h 605592"/>
                <a:gd name="connsiteX24" fmla="*/ 163877 w 606580"/>
                <a:gd name="connsiteY24" fmla="*/ 452395 h 605592"/>
                <a:gd name="connsiteX25" fmla="*/ 138096 w 606580"/>
                <a:gd name="connsiteY25" fmla="*/ 426527 h 605592"/>
                <a:gd name="connsiteX26" fmla="*/ 138096 w 606580"/>
                <a:gd name="connsiteY26" fmla="*/ 177866 h 605592"/>
                <a:gd name="connsiteX27" fmla="*/ 163877 w 606580"/>
                <a:gd name="connsiteY27" fmla="*/ 151998 h 605592"/>
                <a:gd name="connsiteX28" fmla="*/ 303336 w 606580"/>
                <a:gd name="connsiteY28" fmla="*/ 50335 h 605592"/>
                <a:gd name="connsiteX29" fmla="*/ 50417 w 606580"/>
                <a:gd name="connsiteY29" fmla="*/ 302842 h 605592"/>
                <a:gd name="connsiteX30" fmla="*/ 303336 w 606580"/>
                <a:gd name="connsiteY30" fmla="*/ 555350 h 605592"/>
                <a:gd name="connsiteX31" fmla="*/ 556256 w 606580"/>
                <a:gd name="connsiteY31" fmla="*/ 302842 h 605592"/>
                <a:gd name="connsiteX32" fmla="*/ 303336 w 606580"/>
                <a:gd name="connsiteY32" fmla="*/ 50335 h 605592"/>
                <a:gd name="connsiteX33" fmla="*/ 303336 w 606580"/>
                <a:gd name="connsiteY33" fmla="*/ 0 h 605592"/>
                <a:gd name="connsiteX34" fmla="*/ 606580 w 606580"/>
                <a:gd name="connsiteY34" fmla="*/ 302842 h 605592"/>
                <a:gd name="connsiteX35" fmla="*/ 303336 w 606580"/>
                <a:gd name="connsiteY35" fmla="*/ 605592 h 605592"/>
                <a:gd name="connsiteX36" fmla="*/ 0 w 606580"/>
                <a:gd name="connsiteY36" fmla="*/ 302842 h 605592"/>
                <a:gd name="connsiteX37" fmla="*/ 303336 w 606580"/>
                <a:gd name="connsiteY37"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06580" h="605592">
                  <a:moveTo>
                    <a:pt x="442692" y="252483"/>
                  </a:moveTo>
                  <a:cubicBezTo>
                    <a:pt x="456913" y="252483"/>
                    <a:pt x="468439" y="264073"/>
                    <a:pt x="468625" y="278353"/>
                  </a:cubicBezTo>
                  <a:lnTo>
                    <a:pt x="468625" y="426525"/>
                  </a:lnTo>
                  <a:cubicBezTo>
                    <a:pt x="468625" y="442103"/>
                    <a:pt x="456913" y="452395"/>
                    <a:pt x="442692" y="452395"/>
                  </a:cubicBezTo>
                  <a:cubicBezTo>
                    <a:pt x="428471" y="452395"/>
                    <a:pt x="416759" y="440805"/>
                    <a:pt x="416759" y="426525"/>
                  </a:cubicBezTo>
                  <a:lnTo>
                    <a:pt x="416759" y="278353"/>
                  </a:lnTo>
                  <a:cubicBezTo>
                    <a:pt x="416759" y="264073"/>
                    <a:pt x="428471" y="252483"/>
                    <a:pt x="442692" y="252483"/>
                  </a:cubicBezTo>
                  <a:close/>
                  <a:moveTo>
                    <a:pt x="256904" y="252483"/>
                  </a:moveTo>
                  <a:cubicBezTo>
                    <a:pt x="271000" y="252483"/>
                    <a:pt x="282592" y="264073"/>
                    <a:pt x="282685" y="278353"/>
                  </a:cubicBezTo>
                  <a:lnTo>
                    <a:pt x="282685" y="426525"/>
                  </a:lnTo>
                  <a:cubicBezTo>
                    <a:pt x="282685" y="442103"/>
                    <a:pt x="271093" y="452395"/>
                    <a:pt x="256904" y="452395"/>
                  </a:cubicBezTo>
                  <a:cubicBezTo>
                    <a:pt x="242623" y="452395"/>
                    <a:pt x="231031" y="440805"/>
                    <a:pt x="231031" y="426525"/>
                  </a:cubicBezTo>
                  <a:lnTo>
                    <a:pt x="231031" y="278353"/>
                  </a:lnTo>
                  <a:cubicBezTo>
                    <a:pt x="231031" y="264073"/>
                    <a:pt x="242623" y="252483"/>
                    <a:pt x="256904" y="252483"/>
                  </a:cubicBezTo>
                  <a:close/>
                  <a:moveTo>
                    <a:pt x="349733" y="151998"/>
                  </a:moveTo>
                  <a:cubicBezTo>
                    <a:pt x="363941" y="151998"/>
                    <a:pt x="375549" y="163587"/>
                    <a:pt x="375549" y="177866"/>
                  </a:cubicBezTo>
                  <a:lnTo>
                    <a:pt x="375549" y="426527"/>
                  </a:lnTo>
                  <a:cubicBezTo>
                    <a:pt x="375549" y="442104"/>
                    <a:pt x="363941" y="452395"/>
                    <a:pt x="349733" y="452395"/>
                  </a:cubicBezTo>
                  <a:cubicBezTo>
                    <a:pt x="335433" y="452395"/>
                    <a:pt x="323825" y="440806"/>
                    <a:pt x="323825" y="426527"/>
                  </a:cubicBezTo>
                  <a:lnTo>
                    <a:pt x="323825" y="177866"/>
                  </a:lnTo>
                  <a:cubicBezTo>
                    <a:pt x="323825" y="163587"/>
                    <a:pt x="335433" y="151998"/>
                    <a:pt x="349733" y="151998"/>
                  </a:cubicBezTo>
                  <a:close/>
                  <a:moveTo>
                    <a:pt x="163877" y="151998"/>
                  </a:moveTo>
                  <a:cubicBezTo>
                    <a:pt x="178158" y="151998"/>
                    <a:pt x="189750" y="163587"/>
                    <a:pt x="189750" y="177866"/>
                  </a:cubicBezTo>
                  <a:lnTo>
                    <a:pt x="189750" y="426527"/>
                  </a:lnTo>
                  <a:cubicBezTo>
                    <a:pt x="189750" y="442104"/>
                    <a:pt x="178158" y="452395"/>
                    <a:pt x="163877" y="452395"/>
                  </a:cubicBezTo>
                  <a:cubicBezTo>
                    <a:pt x="149688" y="452395"/>
                    <a:pt x="138096" y="440806"/>
                    <a:pt x="138096" y="426527"/>
                  </a:cubicBezTo>
                  <a:lnTo>
                    <a:pt x="138096" y="177866"/>
                  </a:lnTo>
                  <a:cubicBezTo>
                    <a:pt x="138096" y="163587"/>
                    <a:pt x="149688" y="151998"/>
                    <a:pt x="163877" y="151998"/>
                  </a:cubicBezTo>
                  <a:close/>
                  <a:moveTo>
                    <a:pt x="303336" y="50335"/>
                  </a:moveTo>
                  <a:cubicBezTo>
                    <a:pt x="163878" y="50335"/>
                    <a:pt x="50417" y="163611"/>
                    <a:pt x="50417" y="302842"/>
                  </a:cubicBezTo>
                  <a:cubicBezTo>
                    <a:pt x="50417" y="441981"/>
                    <a:pt x="163878" y="555350"/>
                    <a:pt x="303336" y="555350"/>
                  </a:cubicBezTo>
                  <a:cubicBezTo>
                    <a:pt x="442702" y="555350"/>
                    <a:pt x="556256" y="441981"/>
                    <a:pt x="556256" y="302842"/>
                  </a:cubicBezTo>
                  <a:cubicBezTo>
                    <a:pt x="556256" y="163611"/>
                    <a:pt x="442702" y="50335"/>
                    <a:pt x="303336" y="50335"/>
                  </a:cubicBezTo>
                  <a:close/>
                  <a:moveTo>
                    <a:pt x="303336" y="0"/>
                  </a:moveTo>
                  <a:cubicBezTo>
                    <a:pt x="471021" y="0"/>
                    <a:pt x="606580" y="135338"/>
                    <a:pt x="606580" y="302842"/>
                  </a:cubicBezTo>
                  <a:cubicBezTo>
                    <a:pt x="606580" y="470254"/>
                    <a:pt x="471021" y="605592"/>
                    <a:pt x="303336" y="605592"/>
                  </a:cubicBezTo>
                  <a:cubicBezTo>
                    <a:pt x="135559" y="605592"/>
                    <a:pt x="0" y="470254"/>
                    <a:pt x="0" y="302842"/>
                  </a:cubicBezTo>
                  <a:cubicBezTo>
                    <a:pt x="0" y="135338"/>
                    <a:pt x="135559" y="0"/>
                    <a:pt x="303336"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9" name="组合 38"/>
          <p:cNvGrpSpPr/>
          <p:nvPr/>
        </p:nvGrpSpPr>
        <p:grpSpPr>
          <a:xfrm>
            <a:off x="3645916" y="3290379"/>
            <a:ext cx="850900" cy="850900"/>
            <a:chOff x="2959100" y="1866900"/>
            <a:chExt cx="1536700" cy="1536700"/>
          </a:xfrm>
        </p:grpSpPr>
        <p:sp>
          <p:nvSpPr>
            <p:cNvPr id="40" name="椭圆 39"/>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1" name="椭圆 2"/>
            <p:cNvSpPr/>
            <p:nvPr/>
          </p:nvSpPr>
          <p:spPr>
            <a:xfrm>
              <a:off x="3361590" y="2269986"/>
              <a:ext cx="731720" cy="730528"/>
            </a:xfrm>
            <a:custGeom>
              <a:avLst/>
              <a:gdLst>
                <a:gd name="connsiteX0" fmla="*/ 575475 w 606580"/>
                <a:gd name="connsiteY0" fmla="*/ 220373 h 605592"/>
                <a:gd name="connsiteX1" fmla="*/ 344742 w 606580"/>
                <a:gd name="connsiteY1" fmla="*/ 448112 h 605592"/>
                <a:gd name="connsiteX2" fmla="*/ 186525 w 606580"/>
                <a:gd name="connsiteY2" fmla="*/ 286739 h 605592"/>
                <a:gd name="connsiteX3" fmla="*/ 44743 w 606580"/>
                <a:gd name="connsiteY3" fmla="*/ 421139 h 605592"/>
                <a:gd name="connsiteX4" fmla="*/ 303331 w 606580"/>
                <a:gd name="connsiteY4" fmla="*/ 586683 h 605592"/>
                <a:gd name="connsiteX5" fmla="*/ 587639 w 606580"/>
                <a:gd name="connsiteY5" fmla="*/ 302867 h 605592"/>
                <a:gd name="connsiteX6" fmla="*/ 575475 w 606580"/>
                <a:gd name="connsiteY6" fmla="*/ 220373 h 605592"/>
                <a:gd name="connsiteX7" fmla="*/ 583460 w 606580"/>
                <a:gd name="connsiteY7" fmla="*/ 185799 h 605592"/>
                <a:gd name="connsiteX8" fmla="*/ 588567 w 606580"/>
                <a:gd name="connsiteY8" fmla="*/ 199703 h 605592"/>
                <a:gd name="connsiteX9" fmla="*/ 606580 w 606580"/>
                <a:gd name="connsiteY9" fmla="*/ 302867 h 605592"/>
                <a:gd name="connsiteX10" fmla="*/ 303331 w 606580"/>
                <a:gd name="connsiteY10" fmla="*/ 605592 h 605592"/>
                <a:gd name="connsiteX11" fmla="*/ 24687 w 606580"/>
                <a:gd name="connsiteY11" fmla="*/ 422622 h 605592"/>
                <a:gd name="connsiteX12" fmla="*/ 22087 w 606580"/>
                <a:gd name="connsiteY12" fmla="*/ 416505 h 605592"/>
                <a:gd name="connsiteX13" fmla="*/ 186989 w 606580"/>
                <a:gd name="connsiteY13" fmla="*/ 260229 h 605592"/>
                <a:gd name="connsiteX14" fmla="*/ 344928 w 606580"/>
                <a:gd name="connsiteY14" fmla="*/ 421232 h 605592"/>
                <a:gd name="connsiteX15" fmla="*/ 303342 w 606580"/>
                <a:gd name="connsiteY15" fmla="*/ 18912 h 605592"/>
                <a:gd name="connsiteX16" fmla="*/ 18942 w 606580"/>
                <a:gd name="connsiteY16" fmla="*/ 302863 h 605592"/>
                <a:gd name="connsiteX17" fmla="*/ 20242 w 606580"/>
                <a:gd name="connsiteY17" fmla="*/ 329840 h 605592"/>
                <a:gd name="connsiteX18" fmla="*/ 188672 w 606580"/>
                <a:gd name="connsiteY18" fmla="*/ 170111 h 605592"/>
                <a:gd name="connsiteX19" fmla="*/ 345682 w 606580"/>
                <a:gd name="connsiteY19" fmla="*/ 330303 h 605592"/>
                <a:gd name="connsiteX20" fmla="*/ 537140 w 606580"/>
                <a:gd name="connsiteY20" fmla="*/ 141281 h 605592"/>
                <a:gd name="connsiteX21" fmla="*/ 303342 w 606580"/>
                <a:gd name="connsiteY21" fmla="*/ 18912 h 605592"/>
                <a:gd name="connsiteX22" fmla="*/ 303342 w 606580"/>
                <a:gd name="connsiteY22" fmla="*/ 0 h 605592"/>
                <a:gd name="connsiteX23" fmla="*/ 557288 w 606580"/>
                <a:gd name="connsiteY23" fmla="*/ 137387 h 605592"/>
                <a:gd name="connsiteX24" fmla="*/ 561559 w 606580"/>
                <a:gd name="connsiteY24" fmla="*/ 143876 h 605592"/>
                <a:gd name="connsiteX25" fmla="*/ 345496 w 606580"/>
                <a:gd name="connsiteY25" fmla="*/ 357095 h 605592"/>
                <a:gd name="connsiteX26" fmla="*/ 188208 w 606580"/>
                <a:gd name="connsiteY26" fmla="*/ 196717 h 605592"/>
                <a:gd name="connsiteX27" fmla="*/ 6685 w 606580"/>
                <a:gd name="connsiteY27" fmla="*/ 368775 h 605592"/>
                <a:gd name="connsiteX28" fmla="*/ 3900 w 606580"/>
                <a:gd name="connsiteY28" fmla="*/ 350976 h 605592"/>
                <a:gd name="connsiteX29" fmla="*/ 0 w 606580"/>
                <a:gd name="connsiteY29" fmla="*/ 302863 h 605592"/>
                <a:gd name="connsiteX30" fmla="*/ 303342 w 606580"/>
                <a:gd name="connsiteY30"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6580" h="605592">
                  <a:moveTo>
                    <a:pt x="575475" y="220373"/>
                  </a:moveTo>
                  <a:lnTo>
                    <a:pt x="344742" y="448112"/>
                  </a:lnTo>
                  <a:lnTo>
                    <a:pt x="186525" y="286739"/>
                  </a:lnTo>
                  <a:lnTo>
                    <a:pt x="44743" y="421139"/>
                  </a:lnTo>
                  <a:cubicBezTo>
                    <a:pt x="91075" y="521893"/>
                    <a:pt x="191818" y="586683"/>
                    <a:pt x="303331" y="586683"/>
                  </a:cubicBezTo>
                  <a:cubicBezTo>
                    <a:pt x="460062" y="586683"/>
                    <a:pt x="587639" y="459327"/>
                    <a:pt x="587639" y="302867"/>
                  </a:cubicBezTo>
                  <a:cubicBezTo>
                    <a:pt x="587639" y="274689"/>
                    <a:pt x="583553" y="246975"/>
                    <a:pt x="575475" y="220373"/>
                  </a:cubicBezTo>
                  <a:close/>
                  <a:moveTo>
                    <a:pt x="583460" y="185799"/>
                  </a:moveTo>
                  <a:lnTo>
                    <a:pt x="588567" y="199703"/>
                  </a:lnTo>
                  <a:cubicBezTo>
                    <a:pt x="600545" y="232700"/>
                    <a:pt x="606580" y="267459"/>
                    <a:pt x="606580" y="302867"/>
                  </a:cubicBezTo>
                  <a:cubicBezTo>
                    <a:pt x="606580" y="469801"/>
                    <a:pt x="470554" y="605592"/>
                    <a:pt x="303331" y="605592"/>
                  </a:cubicBezTo>
                  <a:cubicBezTo>
                    <a:pt x="182068" y="605592"/>
                    <a:pt x="72691" y="533757"/>
                    <a:pt x="24687" y="422622"/>
                  </a:cubicBezTo>
                  <a:lnTo>
                    <a:pt x="22087" y="416505"/>
                  </a:lnTo>
                  <a:lnTo>
                    <a:pt x="186989" y="260229"/>
                  </a:lnTo>
                  <a:lnTo>
                    <a:pt x="344928" y="421232"/>
                  </a:lnTo>
                  <a:close/>
                  <a:moveTo>
                    <a:pt x="303342" y="18912"/>
                  </a:moveTo>
                  <a:cubicBezTo>
                    <a:pt x="146518" y="18912"/>
                    <a:pt x="18942" y="146287"/>
                    <a:pt x="18942" y="302863"/>
                  </a:cubicBezTo>
                  <a:cubicBezTo>
                    <a:pt x="18942" y="311763"/>
                    <a:pt x="19406" y="320755"/>
                    <a:pt x="20242" y="329840"/>
                  </a:cubicBezTo>
                  <a:lnTo>
                    <a:pt x="188672" y="170111"/>
                  </a:lnTo>
                  <a:lnTo>
                    <a:pt x="345682" y="330303"/>
                  </a:lnTo>
                  <a:lnTo>
                    <a:pt x="537140" y="141281"/>
                  </a:lnTo>
                  <a:cubicBezTo>
                    <a:pt x="483843" y="64522"/>
                    <a:pt x="397028" y="18912"/>
                    <a:pt x="303342" y="18912"/>
                  </a:cubicBezTo>
                  <a:close/>
                  <a:moveTo>
                    <a:pt x="303342" y="0"/>
                  </a:moveTo>
                  <a:cubicBezTo>
                    <a:pt x="406035" y="0"/>
                    <a:pt x="500928" y="51358"/>
                    <a:pt x="557288" y="137387"/>
                  </a:cubicBezTo>
                  <a:lnTo>
                    <a:pt x="561559" y="143876"/>
                  </a:lnTo>
                  <a:lnTo>
                    <a:pt x="345496" y="357095"/>
                  </a:lnTo>
                  <a:lnTo>
                    <a:pt x="188208" y="196717"/>
                  </a:lnTo>
                  <a:lnTo>
                    <a:pt x="6685" y="368775"/>
                  </a:lnTo>
                  <a:lnTo>
                    <a:pt x="3900" y="350976"/>
                  </a:lnTo>
                  <a:cubicBezTo>
                    <a:pt x="1300" y="335031"/>
                    <a:pt x="0" y="318808"/>
                    <a:pt x="0" y="302863"/>
                  </a:cubicBezTo>
                  <a:cubicBezTo>
                    <a:pt x="0" y="135811"/>
                    <a:pt x="136026" y="0"/>
                    <a:pt x="30334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2" name="组合 41"/>
          <p:cNvGrpSpPr/>
          <p:nvPr/>
        </p:nvGrpSpPr>
        <p:grpSpPr>
          <a:xfrm>
            <a:off x="3645916" y="4650359"/>
            <a:ext cx="850900" cy="850900"/>
            <a:chOff x="2959100" y="1866900"/>
            <a:chExt cx="1536700" cy="1536700"/>
          </a:xfrm>
        </p:grpSpPr>
        <p:sp>
          <p:nvSpPr>
            <p:cNvPr id="43" name="椭圆 4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4" name="椭圆 2"/>
            <p:cNvSpPr/>
            <p:nvPr/>
          </p:nvSpPr>
          <p:spPr>
            <a:xfrm>
              <a:off x="3361590" y="2269905"/>
              <a:ext cx="731720" cy="730689"/>
            </a:xfrm>
            <a:custGeom>
              <a:avLst/>
              <a:gdLst>
                <a:gd name="connsiteX0" fmla="*/ 215718 w 600864"/>
                <a:gd name="connsiteY0" fmla="*/ 368211 h 600018"/>
                <a:gd name="connsiteX1" fmla="*/ 248486 w 600864"/>
                <a:gd name="connsiteY1" fmla="*/ 368211 h 600018"/>
                <a:gd name="connsiteX2" fmla="*/ 278592 w 600864"/>
                <a:gd name="connsiteY2" fmla="*/ 415069 h 600018"/>
                <a:gd name="connsiteX3" fmla="*/ 278592 w 600864"/>
                <a:gd name="connsiteY3" fmla="*/ 449855 h 600018"/>
                <a:gd name="connsiteX4" fmla="*/ 215718 w 600864"/>
                <a:gd name="connsiteY4" fmla="*/ 368211 h 600018"/>
                <a:gd name="connsiteX5" fmla="*/ 322272 w 600864"/>
                <a:gd name="connsiteY5" fmla="*/ 286566 h 600018"/>
                <a:gd name="connsiteX6" fmla="*/ 385146 w 600864"/>
                <a:gd name="connsiteY6" fmla="*/ 368210 h 600018"/>
                <a:gd name="connsiteX7" fmla="*/ 322272 w 600864"/>
                <a:gd name="connsiteY7" fmla="*/ 449854 h 600018"/>
                <a:gd name="connsiteX8" fmla="*/ 322272 w 600864"/>
                <a:gd name="connsiteY8" fmla="*/ 415068 h 600018"/>
                <a:gd name="connsiteX9" fmla="*/ 352378 w 600864"/>
                <a:gd name="connsiteY9" fmla="*/ 368210 h 600018"/>
                <a:gd name="connsiteX10" fmla="*/ 322272 w 600864"/>
                <a:gd name="connsiteY10" fmla="*/ 321352 h 600018"/>
                <a:gd name="connsiteX11" fmla="*/ 322272 w 600864"/>
                <a:gd name="connsiteY11" fmla="*/ 150163 h 600018"/>
                <a:gd name="connsiteX12" fmla="*/ 385146 w 600864"/>
                <a:gd name="connsiteY12" fmla="*/ 231807 h 600018"/>
                <a:gd name="connsiteX13" fmla="*/ 352378 w 600864"/>
                <a:gd name="connsiteY13" fmla="*/ 231807 h 600018"/>
                <a:gd name="connsiteX14" fmla="*/ 322272 w 600864"/>
                <a:gd name="connsiteY14" fmla="*/ 184949 h 600018"/>
                <a:gd name="connsiteX15" fmla="*/ 278592 w 600864"/>
                <a:gd name="connsiteY15" fmla="*/ 150163 h 600018"/>
                <a:gd name="connsiteX16" fmla="*/ 278592 w 600864"/>
                <a:gd name="connsiteY16" fmla="*/ 184935 h 600018"/>
                <a:gd name="connsiteX17" fmla="*/ 248486 w 600864"/>
                <a:gd name="connsiteY17" fmla="*/ 231776 h 600018"/>
                <a:gd name="connsiteX18" fmla="*/ 278592 w 600864"/>
                <a:gd name="connsiteY18" fmla="*/ 278821 h 600018"/>
                <a:gd name="connsiteX19" fmla="*/ 278592 w 600864"/>
                <a:gd name="connsiteY19" fmla="*/ 313593 h 600018"/>
                <a:gd name="connsiteX20" fmla="*/ 215718 w 600864"/>
                <a:gd name="connsiteY20" fmla="*/ 231776 h 600018"/>
                <a:gd name="connsiteX21" fmla="*/ 278592 w 600864"/>
                <a:gd name="connsiteY21" fmla="*/ 150163 h 600018"/>
                <a:gd name="connsiteX22" fmla="*/ 286848 w 600864"/>
                <a:gd name="connsiteY22" fmla="*/ 138097 h 600018"/>
                <a:gd name="connsiteX23" fmla="*/ 314086 w 600864"/>
                <a:gd name="connsiteY23" fmla="*/ 138097 h 600018"/>
                <a:gd name="connsiteX24" fmla="*/ 314086 w 600864"/>
                <a:gd name="connsiteY24" fmla="*/ 462134 h 600018"/>
                <a:gd name="connsiteX25" fmla="*/ 286848 w 600864"/>
                <a:gd name="connsiteY25" fmla="*/ 462134 h 600018"/>
                <a:gd name="connsiteX26" fmla="*/ 300534 w 600864"/>
                <a:gd name="connsiteY26" fmla="*/ 61388 h 600018"/>
                <a:gd name="connsiteX27" fmla="*/ 61471 w 600864"/>
                <a:gd name="connsiteY27" fmla="*/ 300111 h 600018"/>
                <a:gd name="connsiteX28" fmla="*/ 300534 w 600864"/>
                <a:gd name="connsiteY28" fmla="*/ 538629 h 600018"/>
                <a:gd name="connsiteX29" fmla="*/ 539393 w 600864"/>
                <a:gd name="connsiteY29" fmla="*/ 300111 h 600018"/>
                <a:gd name="connsiteX30" fmla="*/ 300534 w 600864"/>
                <a:gd name="connsiteY30" fmla="*/ 61388 h 600018"/>
                <a:gd name="connsiteX31" fmla="*/ 300534 w 600864"/>
                <a:gd name="connsiteY31" fmla="*/ 53206 h 600018"/>
                <a:gd name="connsiteX32" fmla="*/ 547587 w 600864"/>
                <a:gd name="connsiteY32" fmla="*/ 300111 h 600018"/>
                <a:gd name="connsiteX33" fmla="*/ 300534 w 600864"/>
                <a:gd name="connsiteY33" fmla="*/ 546811 h 600018"/>
                <a:gd name="connsiteX34" fmla="*/ 53277 w 600864"/>
                <a:gd name="connsiteY34" fmla="*/ 300111 h 600018"/>
                <a:gd name="connsiteX35" fmla="*/ 300534 w 600864"/>
                <a:gd name="connsiteY35" fmla="*/ 53206 h 600018"/>
                <a:gd name="connsiteX36" fmla="*/ 300535 w 600864"/>
                <a:gd name="connsiteY36" fmla="*/ 27208 h 600018"/>
                <a:gd name="connsiteX37" fmla="*/ 27247 w 600864"/>
                <a:gd name="connsiteY37" fmla="*/ 300111 h 600018"/>
                <a:gd name="connsiteX38" fmla="*/ 300535 w 600864"/>
                <a:gd name="connsiteY38" fmla="*/ 572810 h 600018"/>
                <a:gd name="connsiteX39" fmla="*/ 573617 w 600864"/>
                <a:gd name="connsiteY39" fmla="*/ 300111 h 600018"/>
                <a:gd name="connsiteX40" fmla="*/ 300535 w 600864"/>
                <a:gd name="connsiteY40" fmla="*/ 27208 h 600018"/>
                <a:gd name="connsiteX41" fmla="*/ 300535 w 600864"/>
                <a:gd name="connsiteY41" fmla="*/ 0 h 600018"/>
                <a:gd name="connsiteX42" fmla="*/ 600864 w 600864"/>
                <a:gd name="connsiteY42" fmla="*/ 300111 h 600018"/>
                <a:gd name="connsiteX43" fmla="*/ 300535 w 600864"/>
                <a:gd name="connsiteY43" fmla="*/ 600018 h 600018"/>
                <a:gd name="connsiteX44" fmla="*/ 0 w 600864"/>
                <a:gd name="connsiteY44" fmla="*/ 300111 h 600018"/>
                <a:gd name="connsiteX45" fmla="*/ 300535 w 600864"/>
                <a:gd name="connsiteY45" fmla="*/ 0 h 600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00864" h="600018">
                  <a:moveTo>
                    <a:pt x="215718" y="368211"/>
                  </a:moveTo>
                  <a:lnTo>
                    <a:pt x="248486" y="368211"/>
                  </a:lnTo>
                  <a:cubicBezTo>
                    <a:pt x="248486" y="389082"/>
                    <a:pt x="260979" y="406884"/>
                    <a:pt x="278592" y="415069"/>
                  </a:cubicBezTo>
                  <a:lnTo>
                    <a:pt x="278592" y="449855"/>
                  </a:lnTo>
                  <a:cubicBezTo>
                    <a:pt x="242547" y="440238"/>
                    <a:pt x="215718" y="407294"/>
                    <a:pt x="215718" y="368211"/>
                  </a:cubicBezTo>
                  <a:close/>
                  <a:moveTo>
                    <a:pt x="322272" y="286566"/>
                  </a:moveTo>
                  <a:cubicBezTo>
                    <a:pt x="358522" y="296183"/>
                    <a:pt x="385146" y="329127"/>
                    <a:pt x="385146" y="368210"/>
                  </a:cubicBezTo>
                  <a:cubicBezTo>
                    <a:pt x="385146" y="407293"/>
                    <a:pt x="358522" y="440237"/>
                    <a:pt x="322272" y="449854"/>
                  </a:cubicBezTo>
                  <a:lnTo>
                    <a:pt x="322272" y="415068"/>
                  </a:lnTo>
                  <a:cubicBezTo>
                    <a:pt x="340090" y="406883"/>
                    <a:pt x="352378" y="389081"/>
                    <a:pt x="352378" y="368210"/>
                  </a:cubicBezTo>
                  <a:cubicBezTo>
                    <a:pt x="352378" y="347339"/>
                    <a:pt x="340090" y="329537"/>
                    <a:pt x="322272" y="321352"/>
                  </a:cubicBezTo>
                  <a:close/>
                  <a:moveTo>
                    <a:pt x="322272" y="150163"/>
                  </a:moveTo>
                  <a:cubicBezTo>
                    <a:pt x="358522" y="159780"/>
                    <a:pt x="385146" y="192724"/>
                    <a:pt x="385146" y="231807"/>
                  </a:cubicBezTo>
                  <a:lnTo>
                    <a:pt x="352378" y="231807"/>
                  </a:lnTo>
                  <a:cubicBezTo>
                    <a:pt x="352378" y="211140"/>
                    <a:pt x="340090" y="193134"/>
                    <a:pt x="322272" y="184949"/>
                  </a:cubicBezTo>
                  <a:close/>
                  <a:moveTo>
                    <a:pt x="278592" y="150163"/>
                  </a:moveTo>
                  <a:lnTo>
                    <a:pt x="278592" y="184935"/>
                  </a:lnTo>
                  <a:cubicBezTo>
                    <a:pt x="260979" y="193117"/>
                    <a:pt x="248486" y="211117"/>
                    <a:pt x="248486" y="231776"/>
                  </a:cubicBezTo>
                  <a:cubicBezTo>
                    <a:pt x="248486" y="252639"/>
                    <a:pt x="260979" y="270434"/>
                    <a:pt x="278592" y="278821"/>
                  </a:cubicBezTo>
                  <a:lnTo>
                    <a:pt x="278592" y="313593"/>
                  </a:lnTo>
                  <a:cubicBezTo>
                    <a:pt x="242547" y="303775"/>
                    <a:pt x="215718" y="270843"/>
                    <a:pt x="215718" y="231776"/>
                  </a:cubicBezTo>
                  <a:cubicBezTo>
                    <a:pt x="215718" y="192708"/>
                    <a:pt x="242547" y="159777"/>
                    <a:pt x="278592" y="150163"/>
                  </a:cubicBezTo>
                  <a:close/>
                  <a:moveTo>
                    <a:pt x="286848" y="138097"/>
                  </a:moveTo>
                  <a:lnTo>
                    <a:pt x="314086" y="138097"/>
                  </a:lnTo>
                  <a:lnTo>
                    <a:pt x="314086" y="462134"/>
                  </a:lnTo>
                  <a:lnTo>
                    <a:pt x="286848" y="462134"/>
                  </a:lnTo>
                  <a:close/>
                  <a:moveTo>
                    <a:pt x="300534" y="61388"/>
                  </a:moveTo>
                  <a:cubicBezTo>
                    <a:pt x="168609" y="61388"/>
                    <a:pt x="61471" y="168374"/>
                    <a:pt x="61471" y="300111"/>
                  </a:cubicBezTo>
                  <a:cubicBezTo>
                    <a:pt x="61471" y="431643"/>
                    <a:pt x="168609" y="538629"/>
                    <a:pt x="300534" y="538629"/>
                  </a:cubicBezTo>
                  <a:cubicBezTo>
                    <a:pt x="432255" y="538629"/>
                    <a:pt x="539393" y="431643"/>
                    <a:pt x="539393" y="300111"/>
                  </a:cubicBezTo>
                  <a:cubicBezTo>
                    <a:pt x="539393" y="168374"/>
                    <a:pt x="432255" y="61388"/>
                    <a:pt x="300534" y="61388"/>
                  </a:cubicBezTo>
                  <a:close/>
                  <a:moveTo>
                    <a:pt x="300534" y="53206"/>
                  </a:moveTo>
                  <a:cubicBezTo>
                    <a:pt x="436762" y="53206"/>
                    <a:pt x="547587" y="163873"/>
                    <a:pt x="547587" y="300111"/>
                  </a:cubicBezTo>
                  <a:cubicBezTo>
                    <a:pt x="547587" y="436144"/>
                    <a:pt x="436762" y="546811"/>
                    <a:pt x="300534" y="546811"/>
                  </a:cubicBezTo>
                  <a:cubicBezTo>
                    <a:pt x="164102" y="546811"/>
                    <a:pt x="53277" y="436144"/>
                    <a:pt x="53277" y="300111"/>
                  </a:cubicBezTo>
                  <a:cubicBezTo>
                    <a:pt x="53277" y="163873"/>
                    <a:pt x="164102" y="53206"/>
                    <a:pt x="300534" y="53206"/>
                  </a:cubicBezTo>
                  <a:close/>
                  <a:moveTo>
                    <a:pt x="300535" y="27208"/>
                  </a:moveTo>
                  <a:cubicBezTo>
                    <a:pt x="149755" y="27208"/>
                    <a:pt x="27247" y="149544"/>
                    <a:pt x="27247" y="300111"/>
                  </a:cubicBezTo>
                  <a:cubicBezTo>
                    <a:pt x="27247" y="450474"/>
                    <a:pt x="149755" y="572810"/>
                    <a:pt x="300535" y="572810"/>
                  </a:cubicBezTo>
                  <a:cubicBezTo>
                    <a:pt x="451109" y="572810"/>
                    <a:pt x="573617" y="450474"/>
                    <a:pt x="573617" y="300111"/>
                  </a:cubicBezTo>
                  <a:cubicBezTo>
                    <a:pt x="573617" y="149544"/>
                    <a:pt x="451109" y="27208"/>
                    <a:pt x="300535" y="27208"/>
                  </a:cubicBezTo>
                  <a:close/>
                  <a:moveTo>
                    <a:pt x="300535" y="0"/>
                  </a:moveTo>
                  <a:cubicBezTo>
                    <a:pt x="466064" y="0"/>
                    <a:pt x="600864" y="134610"/>
                    <a:pt x="600864" y="300111"/>
                  </a:cubicBezTo>
                  <a:cubicBezTo>
                    <a:pt x="600864" y="465408"/>
                    <a:pt x="466064" y="600018"/>
                    <a:pt x="300535" y="600018"/>
                  </a:cubicBezTo>
                  <a:cubicBezTo>
                    <a:pt x="134800" y="600018"/>
                    <a:pt x="0" y="465408"/>
                    <a:pt x="0" y="300111"/>
                  </a:cubicBezTo>
                  <a:cubicBezTo>
                    <a:pt x="0" y="134610"/>
                    <a:pt x="134800" y="0"/>
                    <a:pt x="300535"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8" name="组合 17"/>
          <p:cNvGrpSpPr/>
          <p:nvPr/>
        </p:nvGrpSpPr>
        <p:grpSpPr>
          <a:xfrm>
            <a:off x="4719682" y="1784230"/>
            <a:ext cx="4007123" cy="1066048"/>
            <a:chOff x="7727479" y="3464575"/>
            <a:chExt cx="4007123" cy="1066048"/>
          </a:xfrm>
        </p:grpSpPr>
        <p:sp>
          <p:nvSpPr>
            <p:cNvPr id="19" name="矩形 18"/>
            <p:cNvSpPr/>
            <p:nvPr/>
          </p:nvSpPr>
          <p:spPr>
            <a:xfrm>
              <a:off x="7727479" y="3747033"/>
              <a:ext cx="4007123" cy="783590"/>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《计算机操作手册}(COM)提供操作指定的计算机及其外部设备所需的信息。本手册侧重计算机自身，而不是运行在其上的特定的软件</a:t>
              </a:r>
            </a:p>
          </p:txBody>
        </p:sp>
        <p:sp>
          <p:nvSpPr>
            <p:cNvPr id="20" name="矩形 19"/>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应用方向</a:t>
              </a:r>
            </a:p>
          </p:txBody>
        </p:sp>
      </p:grpSp>
      <p:grpSp>
        <p:nvGrpSpPr>
          <p:cNvPr id="21" name="组合 20"/>
          <p:cNvGrpSpPr/>
          <p:nvPr/>
        </p:nvGrpSpPr>
        <p:grpSpPr>
          <a:xfrm>
            <a:off x="4719682" y="3285565"/>
            <a:ext cx="4007123" cy="777758"/>
            <a:chOff x="7727479" y="3464575"/>
            <a:chExt cx="4007123" cy="777758"/>
          </a:xfrm>
        </p:grpSpPr>
        <p:sp>
          <p:nvSpPr>
            <p:cNvPr id="22" name="矩形 21"/>
            <p:cNvSpPr/>
            <p:nvPr/>
          </p:nvSpPr>
          <p:spPr>
            <a:xfrm>
              <a:off x="7727479" y="3747033"/>
              <a:ext cx="4007123" cy="49530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rPr>
                <a:t>COM主要针对一些新开发的计算机、专用计算机、无现成的商用操作手册或其他操作手册可用的其他的计算机。</a:t>
              </a:r>
            </a:p>
          </p:txBody>
        </p:sp>
        <p:sp>
          <p:nvSpPr>
            <p:cNvPr id="23" name="矩形 22"/>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应用对象</a:t>
              </a:r>
            </a:p>
          </p:txBody>
        </p:sp>
      </p:grpSp>
      <p:grpSp>
        <p:nvGrpSpPr>
          <p:cNvPr id="24" name="组合 23"/>
          <p:cNvGrpSpPr/>
          <p:nvPr/>
        </p:nvGrpSpPr>
        <p:grpSpPr>
          <a:xfrm>
            <a:off x="4719682" y="4650240"/>
            <a:ext cx="4007123" cy="1066048"/>
            <a:chOff x="7727479" y="3464575"/>
            <a:chExt cx="4007123" cy="1066048"/>
          </a:xfrm>
        </p:grpSpPr>
        <p:sp>
          <p:nvSpPr>
            <p:cNvPr id="25" name="矩形 24"/>
            <p:cNvSpPr/>
            <p:nvPr/>
          </p:nvSpPr>
          <p:spPr>
            <a:xfrm>
              <a:off x="7727479" y="3747033"/>
              <a:ext cx="4007123" cy="783590"/>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输入和输出过程、监视过程、脱机过程、其他过程（操作员要遵循的附加过程，例如计算机系统报警）、问题处理过程</a:t>
              </a:r>
            </a:p>
          </p:txBody>
        </p:sp>
        <p:sp>
          <p:nvSpPr>
            <p:cNvPr id="26" name="矩形 25"/>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包含的具体操作过程</a:t>
              </a:r>
            </a:p>
          </p:txBody>
        </p:sp>
      </p:grpSp>
    </p:spTree>
    <p:extLst>
      <p:ext uri="{BB962C8B-B14F-4D97-AF65-F5344CB8AC3E}">
        <p14:creationId xmlns:p14="http://schemas.microsoft.com/office/powerpoint/2010/main" val="2331920616"/>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par>
                                <p:cTn id="10" presetID="53" presetClass="entr" presetSubtype="16" fill="hold" nodeType="withEffect">
                                  <p:stCondLst>
                                    <p:cond delay="0"/>
                                  </p:stCondLst>
                                  <p:childTnLst>
                                    <p:set>
                                      <p:cBhvr>
                                        <p:cTn id="11" dur="1" fill="hold">
                                          <p:stCondLst>
                                            <p:cond delay="0"/>
                                          </p:stCondLst>
                                        </p:cTn>
                                        <p:tgtEl>
                                          <p:spTgt spid="39"/>
                                        </p:tgtEl>
                                        <p:attrNameLst>
                                          <p:attrName>style.visibility</p:attrName>
                                        </p:attrNameLst>
                                      </p:cBhvr>
                                      <p:to>
                                        <p:strVal val="visible"/>
                                      </p:to>
                                    </p:set>
                                    <p:anim calcmode="lin" valueType="num">
                                      <p:cBhvr>
                                        <p:cTn id="12" dur="500" fill="hold"/>
                                        <p:tgtEl>
                                          <p:spTgt spid="39"/>
                                        </p:tgtEl>
                                        <p:attrNameLst>
                                          <p:attrName>ppt_w</p:attrName>
                                        </p:attrNameLst>
                                      </p:cBhvr>
                                      <p:tavLst>
                                        <p:tav tm="0">
                                          <p:val>
                                            <p:fltVal val="0"/>
                                          </p:val>
                                        </p:tav>
                                        <p:tav tm="100000">
                                          <p:val>
                                            <p:strVal val="#ppt_w"/>
                                          </p:val>
                                        </p:tav>
                                      </p:tavLst>
                                    </p:anim>
                                    <p:anim calcmode="lin" valueType="num">
                                      <p:cBhvr>
                                        <p:cTn id="13" dur="500" fill="hold"/>
                                        <p:tgtEl>
                                          <p:spTgt spid="39"/>
                                        </p:tgtEl>
                                        <p:attrNameLst>
                                          <p:attrName>ppt_h</p:attrName>
                                        </p:attrNameLst>
                                      </p:cBhvr>
                                      <p:tavLst>
                                        <p:tav tm="0">
                                          <p:val>
                                            <p:fltVal val="0"/>
                                          </p:val>
                                        </p:tav>
                                        <p:tav tm="100000">
                                          <p:val>
                                            <p:strVal val="#ppt_h"/>
                                          </p:val>
                                        </p:tav>
                                      </p:tavLst>
                                    </p:anim>
                                    <p:animEffect transition="in" filter="fade">
                                      <p:cBhvr>
                                        <p:cTn id="14" dur="500"/>
                                        <p:tgtEl>
                                          <p:spTgt spid="39"/>
                                        </p:tgtEl>
                                      </p:cBhvr>
                                    </p:animEffect>
                                  </p:childTnLst>
                                </p:cTn>
                              </p:par>
                              <p:par>
                                <p:cTn id="15" presetID="53" presetClass="entr" presetSubtype="16" fill="hold" nodeType="withEffect">
                                  <p:stCondLst>
                                    <p:cond delay="0"/>
                                  </p:stCondLst>
                                  <p:childTnLst>
                                    <p:set>
                                      <p:cBhvr>
                                        <p:cTn id="16" dur="1" fill="hold">
                                          <p:stCondLst>
                                            <p:cond delay="0"/>
                                          </p:stCondLst>
                                        </p:cTn>
                                        <p:tgtEl>
                                          <p:spTgt spid="42"/>
                                        </p:tgtEl>
                                        <p:attrNameLst>
                                          <p:attrName>style.visibility</p:attrName>
                                        </p:attrNameLst>
                                      </p:cBhvr>
                                      <p:to>
                                        <p:strVal val="visible"/>
                                      </p:to>
                                    </p:set>
                                    <p:anim calcmode="lin" valueType="num">
                                      <p:cBhvr>
                                        <p:cTn id="17" dur="500" fill="hold"/>
                                        <p:tgtEl>
                                          <p:spTgt spid="42"/>
                                        </p:tgtEl>
                                        <p:attrNameLst>
                                          <p:attrName>ppt_w</p:attrName>
                                        </p:attrNameLst>
                                      </p:cBhvr>
                                      <p:tavLst>
                                        <p:tav tm="0">
                                          <p:val>
                                            <p:fltVal val="0"/>
                                          </p:val>
                                        </p:tav>
                                        <p:tav tm="100000">
                                          <p:val>
                                            <p:strVal val="#ppt_w"/>
                                          </p:val>
                                        </p:tav>
                                      </p:tavLst>
                                    </p:anim>
                                    <p:anim calcmode="lin" valueType="num">
                                      <p:cBhvr>
                                        <p:cTn id="18" dur="500" fill="hold"/>
                                        <p:tgtEl>
                                          <p:spTgt spid="42"/>
                                        </p:tgtEl>
                                        <p:attrNameLst>
                                          <p:attrName>ppt_h</p:attrName>
                                        </p:attrNameLst>
                                      </p:cBhvr>
                                      <p:tavLst>
                                        <p:tav tm="0">
                                          <p:val>
                                            <p:fltVal val="0"/>
                                          </p:val>
                                        </p:tav>
                                        <p:tav tm="100000">
                                          <p:val>
                                            <p:strVal val="#ppt_h"/>
                                          </p:val>
                                        </p:tav>
                                      </p:tavLst>
                                    </p:anim>
                                    <p:animEffect transition="in" filter="fade">
                                      <p:cBhvr>
                                        <p:cTn id="19" dur="500"/>
                                        <p:tgtEl>
                                          <p:spTgt spid="42"/>
                                        </p:tgtEl>
                                      </p:cBhvr>
                                    </p:animEffect>
                                  </p:childTnLst>
                                </p:cTn>
                              </p:par>
                            </p:childTnLst>
                          </p:cTn>
                        </p:par>
                        <p:par>
                          <p:cTn id="20" fill="hold">
                            <p:stCondLst>
                              <p:cond delay="500"/>
                            </p:stCondLst>
                            <p:childTnLst>
                              <p:par>
                                <p:cTn id="21" presetID="2" presetClass="entr" presetSubtype="2" fill="hold" nodeType="after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childTnLst>
                          </p:cTn>
                        </p:par>
                        <p:par>
                          <p:cTn id="25" fill="hold">
                            <p:stCondLst>
                              <p:cond delay="1000"/>
                            </p:stCondLst>
                            <p:childTnLst>
                              <p:par>
                                <p:cTn id="26" presetID="2" presetClass="entr" presetSubtype="2" fill="hold" nodeType="after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500" fill="hold"/>
                                        <p:tgtEl>
                                          <p:spTgt spid="21"/>
                                        </p:tgtEl>
                                        <p:attrNameLst>
                                          <p:attrName>ppt_x</p:attrName>
                                        </p:attrNameLst>
                                      </p:cBhvr>
                                      <p:tavLst>
                                        <p:tav tm="0">
                                          <p:val>
                                            <p:strVal val="1+#ppt_w/2"/>
                                          </p:val>
                                        </p:tav>
                                        <p:tav tm="100000">
                                          <p:val>
                                            <p:strVal val="#ppt_x"/>
                                          </p:val>
                                        </p:tav>
                                      </p:tavLst>
                                    </p:anim>
                                    <p:anim calcmode="lin" valueType="num">
                                      <p:cBhvr additive="base">
                                        <p:cTn id="29" dur="500" fill="hold"/>
                                        <p:tgtEl>
                                          <p:spTgt spid="21"/>
                                        </p:tgtEl>
                                        <p:attrNameLst>
                                          <p:attrName>ppt_y</p:attrName>
                                        </p:attrNameLst>
                                      </p:cBhvr>
                                      <p:tavLst>
                                        <p:tav tm="0">
                                          <p:val>
                                            <p:strVal val="#ppt_y"/>
                                          </p:val>
                                        </p:tav>
                                        <p:tav tm="100000">
                                          <p:val>
                                            <p:strVal val="#ppt_y"/>
                                          </p:val>
                                        </p:tav>
                                      </p:tavLst>
                                    </p:anim>
                                  </p:childTnLst>
                                </p:cTn>
                              </p:par>
                            </p:childTnLst>
                          </p:cTn>
                        </p:par>
                        <p:par>
                          <p:cTn id="30" fill="hold">
                            <p:stCondLst>
                              <p:cond delay="1500"/>
                            </p:stCondLst>
                            <p:childTnLst>
                              <p:par>
                                <p:cTn id="31" presetID="2" presetClass="entr" presetSubtype="2" fill="hold" nodeType="after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500" fill="hold"/>
                                        <p:tgtEl>
                                          <p:spTgt spid="24"/>
                                        </p:tgtEl>
                                        <p:attrNameLst>
                                          <p:attrName>ppt_x</p:attrName>
                                        </p:attrNameLst>
                                      </p:cBhvr>
                                      <p:tavLst>
                                        <p:tav tm="0">
                                          <p:val>
                                            <p:strVal val="1+#ppt_w/2"/>
                                          </p:val>
                                        </p:tav>
                                        <p:tav tm="100000">
                                          <p:val>
                                            <p:strVal val="#ppt_x"/>
                                          </p:val>
                                        </p:tav>
                                      </p:tavLst>
                                    </p:anim>
                                    <p:anim calcmode="lin" valueType="num">
                                      <p:cBhvr additive="base">
                                        <p:cTn id="34"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43050" y="501015"/>
            <a:ext cx="3857625" cy="460375"/>
          </a:xfrm>
          <a:prstGeom prst="rect">
            <a:avLst/>
          </a:prstGeom>
          <a:noFill/>
        </p:spPr>
        <p:txBody>
          <a:bodyPr wrap="square" rtlCol="0">
            <a:spAutoFit/>
            <a:scene3d>
              <a:camera prst="orthographicFront"/>
              <a:lightRig rig="threePt" dir="t"/>
            </a:scene3d>
            <a:sp3d contourW="12700"/>
          </a:bodyPr>
          <a:lstStyle/>
          <a:p>
            <a:r>
              <a:rPr lang="zh-CN" altLang="en-US" sz="2400" dirty="0"/>
              <a:t>计算机编程手册(CPM)</a:t>
            </a:r>
          </a:p>
        </p:txBody>
      </p:sp>
      <p:grpSp>
        <p:nvGrpSpPr>
          <p:cNvPr id="32" name="组合 31"/>
          <p:cNvGrpSpPr/>
          <p:nvPr/>
        </p:nvGrpSpPr>
        <p:grpSpPr>
          <a:xfrm>
            <a:off x="2190995" y="2110014"/>
            <a:ext cx="1126671" cy="1126671"/>
            <a:chOff x="2959100" y="1866900"/>
            <a:chExt cx="1536700" cy="1536700"/>
          </a:xfrm>
        </p:grpSpPr>
        <p:sp>
          <p:nvSpPr>
            <p:cNvPr id="33" name="椭圆 3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4" name="椭圆 2"/>
            <p:cNvSpPr/>
            <p:nvPr/>
          </p:nvSpPr>
          <p:spPr>
            <a:xfrm>
              <a:off x="3361590" y="2378668"/>
              <a:ext cx="731720" cy="513164"/>
            </a:xfrm>
            <a:custGeom>
              <a:avLst/>
              <a:gdLst>
                <a:gd name="connsiteX0" fmla="*/ 303795 w 607639"/>
                <a:gd name="connsiteY0" fmla="*/ 223861 h 426145"/>
                <a:gd name="connsiteX1" fmla="*/ 303795 w 607639"/>
                <a:gd name="connsiteY1" fmla="*/ 296118 h 426145"/>
                <a:gd name="connsiteX2" fmla="*/ 347222 w 607639"/>
                <a:gd name="connsiteY2" fmla="*/ 296118 h 426145"/>
                <a:gd name="connsiteX3" fmla="*/ 347222 w 607639"/>
                <a:gd name="connsiteY3" fmla="*/ 223861 h 426145"/>
                <a:gd name="connsiteX4" fmla="*/ 130222 w 607639"/>
                <a:gd name="connsiteY4" fmla="*/ 194939 h 426145"/>
                <a:gd name="connsiteX5" fmla="*/ 130222 w 607639"/>
                <a:gd name="connsiteY5" fmla="*/ 296107 h 426145"/>
                <a:gd name="connsiteX6" fmla="*/ 173560 w 607639"/>
                <a:gd name="connsiteY6" fmla="*/ 296107 h 426145"/>
                <a:gd name="connsiteX7" fmla="*/ 173560 w 607639"/>
                <a:gd name="connsiteY7" fmla="*/ 194939 h 426145"/>
                <a:gd name="connsiteX8" fmla="*/ 260457 w 607639"/>
                <a:gd name="connsiteY8" fmla="*/ 180577 h 426145"/>
                <a:gd name="connsiteX9" fmla="*/ 390650 w 607639"/>
                <a:gd name="connsiteY9" fmla="*/ 180577 h 426145"/>
                <a:gd name="connsiteX10" fmla="*/ 390650 w 607639"/>
                <a:gd name="connsiteY10" fmla="*/ 339490 h 426145"/>
                <a:gd name="connsiteX11" fmla="*/ 260457 w 607639"/>
                <a:gd name="connsiteY11" fmla="*/ 339490 h 426145"/>
                <a:gd name="connsiteX12" fmla="*/ 86795 w 607639"/>
                <a:gd name="connsiteY12" fmla="*/ 151645 h 426145"/>
                <a:gd name="connsiteX13" fmla="*/ 216988 w 607639"/>
                <a:gd name="connsiteY13" fmla="*/ 151645 h 426145"/>
                <a:gd name="connsiteX14" fmla="*/ 216988 w 607639"/>
                <a:gd name="connsiteY14" fmla="*/ 339490 h 426145"/>
                <a:gd name="connsiteX15" fmla="*/ 86795 w 607639"/>
                <a:gd name="connsiteY15" fmla="*/ 339490 h 426145"/>
                <a:gd name="connsiteX16" fmla="*/ 477405 w 607639"/>
                <a:gd name="connsiteY16" fmla="*/ 137221 h 426145"/>
                <a:gd name="connsiteX17" fmla="*/ 477405 w 607639"/>
                <a:gd name="connsiteY17" fmla="*/ 296121 h 426145"/>
                <a:gd name="connsiteX18" fmla="*/ 520743 w 607639"/>
                <a:gd name="connsiteY18" fmla="*/ 296121 h 426145"/>
                <a:gd name="connsiteX19" fmla="*/ 520743 w 607639"/>
                <a:gd name="connsiteY19" fmla="*/ 137221 h 426145"/>
                <a:gd name="connsiteX20" fmla="*/ 433977 w 607639"/>
                <a:gd name="connsiteY20" fmla="*/ 93852 h 426145"/>
                <a:gd name="connsiteX21" fmla="*/ 564170 w 607639"/>
                <a:gd name="connsiteY21" fmla="*/ 93852 h 426145"/>
                <a:gd name="connsiteX22" fmla="*/ 564170 w 607639"/>
                <a:gd name="connsiteY22" fmla="*/ 339490 h 426145"/>
                <a:gd name="connsiteX23" fmla="*/ 433977 w 607639"/>
                <a:gd name="connsiteY23" fmla="*/ 339490 h 426145"/>
                <a:gd name="connsiteX24" fmla="*/ 0 w 607639"/>
                <a:gd name="connsiteY24" fmla="*/ 0 h 426145"/>
                <a:gd name="connsiteX25" fmla="*/ 43434 w 607639"/>
                <a:gd name="connsiteY25" fmla="*/ 0 h 426145"/>
                <a:gd name="connsiteX26" fmla="*/ 43434 w 607639"/>
                <a:gd name="connsiteY26" fmla="*/ 382775 h 426145"/>
                <a:gd name="connsiteX27" fmla="*/ 607639 w 607639"/>
                <a:gd name="connsiteY27" fmla="*/ 382775 h 426145"/>
                <a:gd name="connsiteX28" fmla="*/ 607639 w 607639"/>
                <a:gd name="connsiteY28" fmla="*/ 426145 h 426145"/>
                <a:gd name="connsiteX29" fmla="*/ 0 w 607639"/>
                <a:gd name="connsiteY29" fmla="*/ 426145 h 42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07639" h="426145">
                  <a:moveTo>
                    <a:pt x="303795" y="223861"/>
                  </a:moveTo>
                  <a:lnTo>
                    <a:pt x="303795" y="296118"/>
                  </a:lnTo>
                  <a:lnTo>
                    <a:pt x="347222" y="296118"/>
                  </a:lnTo>
                  <a:lnTo>
                    <a:pt x="347222" y="223861"/>
                  </a:lnTo>
                  <a:close/>
                  <a:moveTo>
                    <a:pt x="130222" y="194939"/>
                  </a:moveTo>
                  <a:lnTo>
                    <a:pt x="130222" y="296107"/>
                  </a:lnTo>
                  <a:lnTo>
                    <a:pt x="173560" y="296107"/>
                  </a:lnTo>
                  <a:lnTo>
                    <a:pt x="173560" y="194939"/>
                  </a:lnTo>
                  <a:close/>
                  <a:moveTo>
                    <a:pt x="260457" y="180577"/>
                  </a:moveTo>
                  <a:lnTo>
                    <a:pt x="390650" y="180577"/>
                  </a:lnTo>
                  <a:lnTo>
                    <a:pt x="390650" y="339490"/>
                  </a:lnTo>
                  <a:lnTo>
                    <a:pt x="260457" y="339490"/>
                  </a:lnTo>
                  <a:close/>
                  <a:moveTo>
                    <a:pt x="86795" y="151645"/>
                  </a:moveTo>
                  <a:lnTo>
                    <a:pt x="216988" y="151645"/>
                  </a:lnTo>
                  <a:lnTo>
                    <a:pt x="216988" y="339490"/>
                  </a:lnTo>
                  <a:lnTo>
                    <a:pt x="86795" y="339490"/>
                  </a:lnTo>
                  <a:close/>
                  <a:moveTo>
                    <a:pt x="477405" y="137221"/>
                  </a:moveTo>
                  <a:lnTo>
                    <a:pt x="477405" y="296121"/>
                  </a:lnTo>
                  <a:lnTo>
                    <a:pt x="520743" y="296121"/>
                  </a:lnTo>
                  <a:lnTo>
                    <a:pt x="520743" y="137221"/>
                  </a:lnTo>
                  <a:close/>
                  <a:moveTo>
                    <a:pt x="433977" y="93852"/>
                  </a:moveTo>
                  <a:lnTo>
                    <a:pt x="564170" y="93852"/>
                  </a:lnTo>
                  <a:lnTo>
                    <a:pt x="564170" y="339490"/>
                  </a:lnTo>
                  <a:lnTo>
                    <a:pt x="433977" y="339490"/>
                  </a:lnTo>
                  <a:close/>
                  <a:moveTo>
                    <a:pt x="0" y="0"/>
                  </a:moveTo>
                  <a:lnTo>
                    <a:pt x="43434" y="0"/>
                  </a:lnTo>
                  <a:lnTo>
                    <a:pt x="43434" y="382775"/>
                  </a:lnTo>
                  <a:lnTo>
                    <a:pt x="607639" y="382775"/>
                  </a:lnTo>
                  <a:lnTo>
                    <a:pt x="607639" y="426145"/>
                  </a:lnTo>
                  <a:lnTo>
                    <a:pt x="0" y="426145"/>
                  </a:ln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5" name="组合 34"/>
          <p:cNvGrpSpPr/>
          <p:nvPr/>
        </p:nvGrpSpPr>
        <p:grpSpPr>
          <a:xfrm>
            <a:off x="2190995" y="4214585"/>
            <a:ext cx="1126671" cy="1126671"/>
            <a:chOff x="2959100" y="1866900"/>
            <a:chExt cx="1536700" cy="1536700"/>
          </a:xfrm>
        </p:grpSpPr>
        <p:sp>
          <p:nvSpPr>
            <p:cNvPr id="36" name="椭圆 35"/>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7" name="椭圆 2"/>
            <p:cNvSpPr/>
            <p:nvPr/>
          </p:nvSpPr>
          <p:spPr>
            <a:xfrm>
              <a:off x="3422141" y="2269390"/>
              <a:ext cx="610617" cy="731720"/>
            </a:xfrm>
            <a:custGeom>
              <a:avLst/>
              <a:gdLst>
                <a:gd name="T0" fmla="*/ 5499 w 5689"/>
                <a:gd name="T1" fmla="*/ 3240 h 6827"/>
                <a:gd name="T2" fmla="*/ 5499 w 5689"/>
                <a:gd name="T3" fmla="*/ 284 h 6827"/>
                <a:gd name="T4" fmla="*/ 5215 w 5689"/>
                <a:gd name="T5" fmla="*/ 0 h 6827"/>
                <a:gd name="T6" fmla="*/ 1232 w 5689"/>
                <a:gd name="T7" fmla="*/ 0 h 6827"/>
                <a:gd name="T8" fmla="*/ 0 w 5689"/>
                <a:gd name="T9" fmla="*/ 1233 h 6827"/>
                <a:gd name="T10" fmla="*/ 0 w 5689"/>
                <a:gd name="T11" fmla="*/ 3508 h 6827"/>
                <a:gd name="T12" fmla="*/ 0 w 5689"/>
                <a:gd name="T13" fmla="*/ 4646 h 6827"/>
                <a:gd name="T14" fmla="*/ 0 w 5689"/>
                <a:gd name="T15" fmla="*/ 5594 h 6827"/>
                <a:gd name="T16" fmla="*/ 1232 w 5689"/>
                <a:gd name="T17" fmla="*/ 6827 h 6827"/>
                <a:gd name="T18" fmla="*/ 5215 w 5689"/>
                <a:gd name="T19" fmla="*/ 6827 h 6827"/>
                <a:gd name="T20" fmla="*/ 5499 w 5689"/>
                <a:gd name="T21" fmla="*/ 6542 h 6827"/>
                <a:gd name="T22" fmla="*/ 5499 w 5689"/>
                <a:gd name="T23" fmla="*/ 4914 h 6827"/>
                <a:gd name="T24" fmla="*/ 5689 w 5689"/>
                <a:gd name="T25" fmla="*/ 4646 h 6827"/>
                <a:gd name="T26" fmla="*/ 5689 w 5689"/>
                <a:gd name="T27" fmla="*/ 3508 h 6827"/>
                <a:gd name="T28" fmla="*/ 5499 w 5689"/>
                <a:gd name="T29" fmla="*/ 3240 h 6827"/>
                <a:gd name="T30" fmla="*/ 569 w 5689"/>
                <a:gd name="T31" fmla="*/ 1233 h 6827"/>
                <a:gd name="T32" fmla="*/ 1232 w 5689"/>
                <a:gd name="T33" fmla="*/ 569 h 6827"/>
                <a:gd name="T34" fmla="*/ 4930 w 5689"/>
                <a:gd name="T35" fmla="*/ 569 h 6827"/>
                <a:gd name="T36" fmla="*/ 4930 w 5689"/>
                <a:gd name="T37" fmla="*/ 3224 h 6827"/>
                <a:gd name="T38" fmla="*/ 4060 w 5689"/>
                <a:gd name="T39" fmla="*/ 3224 h 6827"/>
                <a:gd name="T40" fmla="*/ 3792 w 5689"/>
                <a:gd name="T41" fmla="*/ 3034 h 6827"/>
                <a:gd name="T42" fmla="*/ 3525 w 5689"/>
                <a:gd name="T43" fmla="*/ 3224 h 6827"/>
                <a:gd name="T44" fmla="*/ 569 w 5689"/>
                <a:gd name="T45" fmla="*/ 3224 h 6827"/>
                <a:gd name="T46" fmla="*/ 569 w 5689"/>
                <a:gd name="T47" fmla="*/ 1233 h 6827"/>
                <a:gd name="T48" fmla="*/ 569 w 5689"/>
                <a:gd name="T49" fmla="*/ 3793 h 6827"/>
                <a:gd name="T50" fmla="*/ 3508 w 5689"/>
                <a:gd name="T51" fmla="*/ 3793 h 6827"/>
                <a:gd name="T52" fmla="*/ 3508 w 5689"/>
                <a:gd name="T53" fmla="*/ 4361 h 6827"/>
                <a:gd name="T54" fmla="*/ 569 w 5689"/>
                <a:gd name="T55" fmla="*/ 4361 h 6827"/>
                <a:gd name="T56" fmla="*/ 569 w 5689"/>
                <a:gd name="T57" fmla="*/ 3793 h 6827"/>
                <a:gd name="T58" fmla="*/ 4930 w 5689"/>
                <a:gd name="T59" fmla="*/ 6258 h 6827"/>
                <a:gd name="T60" fmla="*/ 1232 w 5689"/>
                <a:gd name="T61" fmla="*/ 6258 h 6827"/>
                <a:gd name="T62" fmla="*/ 569 w 5689"/>
                <a:gd name="T63" fmla="*/ 5594 h 6827"/>
                <a:gd name="T64" fmla="*/ 569 w 5689"/>
                <a:gd name="T65" fmla="*/ 4930 h 6827"/>
                <a:gd name="T66" fmla="*/ 3525 w 5689"/>
                <a:gd name="T67" fmla="*/ 4930 h 6827"/>
                <a:gd name="T68" fmla="*/ 3792 w 5689"/>
                <a:gd name="T69" fmla="*/ 5120 h 6827"/>
                <a:gd name="T70" fmla="*/ 4060 w 5689"/>
                <a:gd name="T71" fmla="*/ 4930 h 6827"/>
                <a:gd name="T72" fmla="*/ 4930 w 5689"/>
                <a:gd name="T73" fmla="*/ 4930 h 6827"/>
                <a:gd name="T74" fmla="*/ 4930 w 5689"/>
                <a:gd name="T75" fmla="*/ 6258 h 6827"/>
                <a:gd name="T76" fmla="*/ 5120 w 5689"/>
                <a:gd name="T77" fmla="*/ 4361 h 6827"/>
                <a:gd name="T78" fmla="*/ 4077 w 5689"/>
                <a:gd name="T79" fmla="*/ 4361 h 6827"/>
                <a:gd name="T80" fmla="*/ 4077 w 5689"/>
                <a:gd name="T81" fmla="*/ 3793 h 6827"/>
                <a:gd name="T82" fmla="*/ 5120 w 5689"/>
                <a:gd name="T83" fmla="*/ 3793 h 6827"/>
                <a:gd name="T84" fmla="*/ 5120 w 5689"/>
                <a:gd name="T85" fmla="*/ 4361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89" h="6827">
                  <a:moveTo>
                    <a:pt x="5499" y="3240"/>
                  </a:moveTo>
                  <a:lnTo>
                    <a:pt x="5499" y="284"/>
                  </a:lnTo>
                  <a:cubicBezTo>
                    <a:pt x="5499" y="127"/>
                    <a:pt x="5372" y="0"/>
                    <a:pt x="5215" y="0"/>
                  </a:cubicBezTo>
                  <a:lnTo>
                    <a:pt x="1232" y="0"/>
                  </a:lnTo>
                  <a:cubicBezTo>
                    <a:pt x="553" y="0"/>
                    <a:pt x="0" y="553"/>
                    <a:pt x="0" y="1233"/>
                  </a:cubicBezTo>
                  <a:lnTo>
                    <a:pt x="0" y="3508"/>
                  </a:lnTo>
                  <a:lnTo>
                    <a:pt x="0" y="4646"/>
                  </a:lnTo>
                  <a:lnTo>
                    <a:pt x="0" y="5594"/>
                  </a:lnTo>
                  <a:cubicBezTo>
                    <a:pt x="0" y="6274"/>
                    <a:pt x="553" y="6827"/>
                    <a:pt x="1232" y="6827"/>
                  </a:cubicBezTo>
                  <a:lnTo>
                    <a:pt x="5215" y="6827"/>
                  </a:lnTo>
                  <a:cubicBezTo>
                    <a:pt x="5372" y="6827"/>
                    <a:pt x="5499" y="6699"/>
                    <a:pt x="5499" y="6542"/>
                  </a:cubicBezTo>
                  <a:lnTo>
                    <a:pt x="5499" y="4914"/>
                  </a:lnTo>
                  <a:cubicBezTo>
                    <a:pt x="5610" y="4875"/>
                    <a:pt x="5689" y="4770"/>
                    <a:pt x="5689" y="4646"/>
                  </a:cubicBezTo>
                  <a:lnTo>
                    <a:pt x="5689" y="3508"/>
                  </a:lnTo>
                  <a:cubicBezTo>
                    <a:pt x="5689" y="3384"/>
                    <a:pt x="5610" y="3279"/>
                    <a:pt x="5499" y="3240"/>
                  </a:cubicBezTo>
                  <a:close/>
                  <a:moveTo>
                    <a:pt x="569" y="1233"/>
                  </a:moveTo>
                  <a:cubicBezTo>
                    <a:pt x="569" y="867"/>
                    <a:pt x="867" y="569"/>
                    <a:pt x="1232" y="569"/>
                  </a:cubicBezTo>
                  <a:lnTo>
                    <a:pt x="4930" y="569"/>
                  </a:lnTo>
                  <a:lnTo>
                    <a:pt x="4930" y="3224"/>
                  </a:lnTo>
                  <a:lnTo>
                    <a:pt x="4060" y="3224"/>
                  </a:lnTo>
                  <a:cubicBezTo>
                    <a:pt x="4021" y="3113"/>
                    <a:pt x="3916" y="3034"/>
                    <a:pt x="3792" y="3034"/>
                  </a:cubicBezTo>
                  <a:cubicBezTo>
                    <a:pt x="3669" y="3034"/>
                    <a:pt x="3564" y="3113"/>
                    <a:pt x="3525" y="3224"/>
                  </a:cubicBezTo>
                  <a:lnTo>
                    <a:pt x="569" y="3224"/>
                  </a:lnTo>
                  <a:lnTo>
                    <a:pt x="569" y="1233"/>
                  </a:lnTo>
                  <a:close/>
                  <a:moveTo>
                    <a:pt x="569" y="3793"/>
                  </a:moveTo>
                  <a:lnTo>
                    <a:pt x="3508" y="3793"/>
                  </a:lnTo>
                  <a:lnTo>
                    <a:pt x="3508" y="4361"/>
                  </a:lnTo>
                  <a:lnTo>
                    <a:pt x="569" y="4361"/>
                  </a:lnTo>
                  <a:lnTo>
                    <a:pt x="569" y="3793"/>
                  </a:lnTo>
                  <a:close/>
                  <a:moveTo>
                    <a:pt x="4930" y="6258"/>
                  </a:moveTo>
                  <a:lnTo>
                    <a:pt x="1232" y="6258"/>
                  </a:lnTo>
                  <a:cubicBezTo>
                    <a:pt x="867" y="6258"/>
                    <a:pt x="569" y="5960"/>
                    <a:pt x="569" y="5594"/>
                  </a:cubicBezTo>
                  <a:lnTo>
                    <a:pt x="569" y="4930"/>
                  </a:lnTo>
                  <a:lnTo>
                    <a:pt x="3525" y="4930"/>
                  </a:lnTo>
                  <a:cubicBezTo>
                    <a:pt x="3564" y="5041"/>
                    <a:pt x="3669" y="5120"/>
                    <a:pt x="3792" y="5120"/>
                  </a:cubicBezTo>
                  <a:cubicBezTo>
                    <a:pt x="3916" y="5120"/>
                    <a:pt x="4021" y="5041"/>
                    <a:pt x="4060" y="4930"/>
                  </a:cubicBezTo>
                  <a:lnTo>
                    <a:pt x="4930" y="4930"/>
                  </a:lnTo>
                  <a:lnTo>
                    <a:pt x="4930" y="6258"/>
                  </a:lnTo>
                  <a:close/>
                  <a:moveTo>
                    <a:pt x="5120" y="4361"/>
                  </a:moveTo>
                  <a:lnTo>
                    <a:pt x="4077" y="4361"/>
                  </a:lnTo>
                  <a:lnTo>
                    <a:pt x="4077" y="3793"/>
                  </a:lnTo>
                  <a:lnTo>
                    <a:pt x="5120" y="3793"/>
                  </a:lnTo>
                  <a:lnTo>
                    <a:pt x="5120" y="4361"/>
                  </a:ln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8" name="组合 37"/>
          <p:cNvGrpSpPr/>
          <p:nvPr/>
        </p:nvGrpSpPr>
        <p:grpSpPr>
          <a:xfrm>
            <a:off x="6661395" y="2110014"/>
            <a:ext cx="1126671" cy="1126671"/>
            <a:chOff x="2959100" y="1866900"/>
            <a:chExt cx="1536700" cy="1536700"/>
          </a:xfrm>
        </p:grpSpPr>
        <p:sp>
          <p:nvSpPr>
            <p:cNvPr id="39" name="椭圆 3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0" name="椭圆 2"/>
            <p:cNvSpPr/>
            <p:nvPr/>
          </p:nvSpPr>
          <p:spPr>
            <a:xfrm>
              <a:off x="3361590" y="2361281"/>
              <a:ext cx="731720" cy="547938"/>
            </a:xfrm>
            <a:custGeom>
              <a:avLst/>
              <a:gdLst>
                <a:gd name="connsiteX0" fmla="*/ 334899 w 606580"/>
                <a:gd name="connsiteY0" fmla="*/ 192149 h 454229"/>
                <a:gd name="connsiteX1" fmla="*/ 370186 w 606580"/>
                <a:gd name="connsiteY1" fmla="*/ 199474 h 454229"/>
                <a:gd name="connsiteX2" fmla="*/ 363036 w 606580"/>
                <a:gd name="connsiteY2" fmla="*/ 232856 h 454229"/>
                <a:gd name="connsiteX3" fmla="*/ 333041 w 606580"/>
                <a:gd name="connsiteY3" fmla="*/ 222563 h 454229"/>
                <a:gd name="connsiteX4" fmla="*/ 301283 w 606580"/>
                <a:gd name="connsiteY4" fmla="*/ 236750 h 454229"/>
                <a:gd name="connsiteX5" fmla="*/ 291439 w 606580"/>
                <a:gd name="connsiteY5" fmla="*/ 256594 h 454229"/>
                <a:gd name="connsiteX6" fmla="*/ 357835 w 606580"/>
                <a:gd name="connsiteY6" fmla="*/ 256594 h 454229"/>
                <a:gd name="connsiteX7" fmla="*/ 354028 w 606580"/>
                <a:gd name="connsiteY7" fmla="*/ 275325 h 454229"/>
                <a:gd name="connsiteX8" fmla="*/ 289025 w 606580"/>
                <a:gd name="connsiteY8" fmla="*/ 275325 h 454229"/>
                <a:gd name="connsiteX9" fmla="*/ 288932 w 606580"/>
                <a:gd name="connsiteY9" fmla="*/ 282465 h 454229"/>
                <a:gd name="connsiteX10" fmla="*/ 289118 w 606580"/>
                <a:gd name="connsiteY10" fmla="*/ 291274 h 454229"/>
                <a:gd name="connsiteX11" fmla="*/ 350592 w 606580"/>
                <a:gd name="connsiteY11" fmla="*/ 291274 h 454229"/>
                <a:gd name="connsiteX12" fmla="*/ 346785 w 606580"/>
                <a:gd name="connsiteY12" fmla="*/ 309912 h 454229"/>
                <a:gd name="connsiteX13" fmla="*/ 291625 w 606580"/>
                <a:gd name="connsiteY13" fmla="*/ 309912 h 454229"/>
                <a:gd name="connsiteX14" fmla="*/ 300911 w 606580"/>
                <a:gd name="connsiteY14" fmla="*/ 330219 h 454229"/>
                <a:gd name="connsiteX15" fmla="*/ 332391 w 606580"/>
                <a:gd name="connsiteY15" fmla="*/ 344499 h 454229"/>
                <a:gd name="connsiteX16" fmla="*/ 369350 w 606580"/>
                <a:gd name="connsiteY16" fmla="*/ 330219 h 454229"/>
                <a:gd name="connsiteX17" fmla="*/ 369350 w 606580"/>
                <a:gd name="connsiteY17" fmla="*/ 367124 h 454229"/>
                <a:gd name="connsiteX18" fmla="*/ 332763 w 606580"/>
                <a:gd name="connsiteY18" fmla="*/ 374913 h 454229"/>
                <a:gd name="connsiteX19" fmla="*/ 274724 w 606580"/>
                <a:gd name="connsiteY19" fmla="*/ 350804 h 454229"/>
                <a:gd name="connsiteX20" fmla="*/ 254387 w 606580"/>
                <a:gd name="connsiteY20" fmla="*/ 309912 h 454229"/>
                <a:gd name="connsiteX21" fmla="*/ 236465 w 606580"/>
                <a:gd name="connsiteY21" fmla="*/ 309912 h 454229"/>
                <a:gd name="connsiteX22" fmla="*/ 240365 w 606580"/>
                <a:gd name="connsiteY22" fmla="*/ 291274 h 454229"/>
                <a:gd name="connsiteX23" fmla="*/ 252159 w 606580"/>
                <a:gd name="connsiteY23" fmla="*/ 291274 h 454229"/>
                <a:gd name="connsiteX24" fmla="*/ 252066 w 606580"/>
                <a:gd name="connsiteY24" fmla="*/ 285061 h 454229"/>
                <a:gd name="connsiteX25" fmla="*/ 252252 w 606580"/>
                <a:gd name="connsiteY25" fmla="*/ 275325 h 454229"/>
                <a:gd name="connsiteX26" fmla="*/ 236465 w 606580"/>
                <a:gd name="connsiteY26" fmla="*/ 275325 h 454229"/>
                <a:gd name="connsiteX27" fmla="*/ 240272 w 606580"/>
                <a:gd name="connsiteY27" fmla="*/ 256594 h 454229"/>
                <a:gd name="connsiteX28" fmla="*/ 254666 w 606580"/>
                <a:gd name="connsiteY28" fmla="*/ 256594 h 454229"/>
                <a:gd name="connsiteX29" fmla="*/ 274817 w 606580"/>
                <a:gd name="connsiteY29" fmla="*/ 216443 h 454229"/>
                <a:gd name="connsiteX30" fmla="*/ 334899 w 606580"/>
                <a:gd name="connsiteY30" fmla="*/ 192149 h 454229"/>
                <a:gd name="connsiteX31" fmla="*/ 75858 w 606580"/>
                <a:gd name="connsiteY31" fmla="*/ 113540 h 454229"/>
                <a:gd name="connsiteX32" fmla="*/ 530793 w 606580"/>
                <a:gd name="connsiteY32" fmla="*/ 113540 h 454229"/>
                <a:gd name="connsiteX33" fmla="*/ 530793 w 606580"/>
                <a:gd name="connsiteY33" fmla="*/ 151363 h 454229"/>
                <a:gd name="connsiteX34" fmla="*/ 75858 w 606580"/>
                <a:gd name="connsiteY34" fmla="*/ 151363 h 454229"/>
                <a:gd name="connsiteX35" fmla="*/ 209297 w 606580"/>
                <a:gd name="connsiteY35" fmla="*/ 56876 h 454229"/>
                <a:gd name="connsiteX36" fmla="*/ 228279 w 606580"/>
                <a:gd name="connsiteY36" fmla="*/ 75788 h 454229"/>
                <a:gd name="connsiteX37" fmla="*/ 209297 w 606580"/>
                <a:gd name="connsiteY37" fmla="*/ 94700 h 454229"/>
                <a:gd name="connsiteX38" fmla="*/ 190315 w 606580"/>
                <a:gd name="connsiteY38" fmla="*/ 75788 h 454229"/>
                <a:gd name="connsiteX39" fmla="*/ 209297 w 606580"/>
                <a:gd name="connsiteY39" fmla="*/ 56876 h 454229"/>
                <a:gd name="connsiteX40" fmla="*/ 152034 w 606580"/>
                <a:gd name="connsiteY40" fmla="*/ 56876 h 454229"/>
                <a:gd name="connsiteX41" fmla="*/ 171052 w 606580"/>
                <a:gd name="connsiteY41" fmla="*/ 75788 h 454229"/>
                <a:gd name="connsiteX42" fmla="*/ 152034 w 606580"/>
                <a:gd name="connsiteY42" fmla="*/ 94700 h 454229"/>
                <a:gd name="connsiteX43" fmla="*/ 133016 w 606580"/>
                <a:gd name="connsiteY43" fmla="*/ 75788 h 454229"/>
                <a:gd name="connsiteX44" fmla="*/ 152034 w 606580"/>
                <a:gd name="connsiteY44" fmla="*/ 56876 h 454229"/>
                <a:gd name="connsiteX45" fmla="*/ 94805 w 606580"/>
                <a:gd name="connsiteY45" fmla="*/ 56876 h 454229"/>
                <a:gd name="connsiteX46" fmla="*/ 113752 w 606580"/>
                <a:gd name="connsiteY46" fmla="*/ 75788 h 454229"/>
                <a:gd name="connsiteX47" fmla="*/ 94805 w 606580"/>
                <a:gd name="connsiteY47" fmla="*/ 94700 h 454229"/>
                <a:gd name="connsiteX48" fmla="*/ 75858 w 606580"/>
                <a:gd name="connsiteY48" fmla="*/ 75788 h 454229"/>
                <a:gd name="connsiteX49" fmla="*/ 94805 w 606580"/>
                <a:gd name="connsiteY49" fmla="*/ 56876 h 454229"/>
                <a:gd name="connsiteX50" fmla="*/ 37882 w 606580"/>
                <a:gd name="connsiteY50" fmla="*/ 37822 h 454229"/>
                <a:gd name="connsiteX51" fmla="*/ 37882 w 606580"/>
                <a:gd name="connsiteY51" fmla="*/ 416315 h 454229"/>
                <a:gd name="connsiteX52" fmla="*/ 568698 w 606580"/>
                <a:gd name="connsiteY52" fmla="*/ 416315 h 454229"/>
                <a:gd name="connsiteX53" fmla="*/ 568698 w 606580"/>
                <a:gd name="connsiteY53" fmla="*/ 37822 h 454229"/>
                <a:gd name="connsiteX54" fmla="*/ 18755 w 606580"/>
                <a:gd name="connsiteY54" fmla="*/ 0 h 454229"/>
                <a:gd name="connsiteX55" fmla="*/ 587825 w 606580"/>
                <a:gd name="connsiteY55" fmla="*/ 0 h 454229"/>
                <a:gd name="connsiteX56" fmla="*/ 606580 w 606580"/>
                <a:gd name="connsiteY56" fmla="*/ 18725 h 454229"/>
                <a:gd name="connsiteX57" fmla="*/ 606580 w 606580"/>
                <a:gd name="connsiteY57" fmla="*/ 435411 h 454229"/>
                <a:gd name="connsiteX58" fmla="*/ 587825 w 606580"/>
                <a:gd name="connsiteY58" fmla="*/ 454229 h 454229"/>
                <a:gd name="connsiteX59" fmla="*/ 18755 w 606580"/>
                <a:gd name="connsiteY59" fmla="*/ 454229 h 454229"/>
                <a:gd name="connsiteX60" fmla="*/ 0 w 606580"/>
                <a:gd name="connsiteY60" fmla="*/ 435411 h 454229"/>
                <a:gd name="connsiteX61" fmla="*/ 0 w 606580"/>
                <a:gd name="connsiteY61" fmla="*/ 18725 h 454229"/>
                <a:gd name="connsiteX62" fmla="*/ 18755 w 606580"/>
                <a:gd name="connsiteY62" fmla="*/ 0 h 454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6580" h="454229">
                  <a:moveTo>
                    <a:pt x="334899" y="192149"/>
                  </a:moveTo>
                  <a:cubicBezTo>
                    <a:pt x="348363" y="192149"/>
                    <a:pt x="360157" y="194560"/>
                    <a:pt x="370186" y="199474"/>
                  </a:cubicBezTo>
                  <a:lnTo>
                    <a:pt x="363036" y="232856"/>
                  </a:lnTo>
                  <a:cubicBezTo>
                    <a:pt x="356164" y="225994"/>
                    <a:pt x="346135" y="222563"/>
                    <a:pt x="333041" y="222563"/>
                  </a:cubicBezTo>
                  <a:cubicBezTo>
                    <a:pt x="319948" y="222563"/>
                    <a:pt x="309269" y="227292"/>
                    <a:pt x="301283" y="236750"/>
                  </a:cubicBezTo>
                  <a:cubicBezTo>
                    <a:pt x="296639" y="242036"/>
                    <a:pt x="293389" y="248712"/>
                    <a:pt x="291439" y="256594"/>
                  </a:cubicBezTo>
                  <a:lnTo>
                    <a:pt x="357835" y="256594"/>
                  </a:lnTo>
                  <a:lnTo>
                    <a:pt x="354028" y="275325"/>
                  </a:lnTo>
                  <a:lnTo>
                    <a:pt x="289025" y="275325"/>
                  </a:lnTo>
                  <a:cubicBezTo>
                    <a:pt x="288932" y="277179"/>
                    <a:pt x="288932" y="279590"/>
                    <a:pt x="288932" y="282465"/>
                  </a:cubicBezTo>
                  <a:cubicBezTo>
                    <a:pt x="288932" y="285246"/>
                    <a:pt x="289025" y="288214"/>
                    <a:pt x="289118" y="291274"/>
                  </a:cubicBezTo>
                  <a:lnTo>
                    <a:pt x="350592" y="291274"/>
                  </a:lnTo>
                  <a:lnTo>
                    <a:pt x="346785" y="309912"/>
                  </a:lnTo>
                  <a:lnTo>
                    <a:pt x="291625" y="309912"/>
                  </a:lnTo>
                  <a:cubicBezTo>
                    <a:pt x="293668" y="318535"/>
                    <a:pt x="296732" y="325304"/>
                    <a:pt x="300911" y="330219"/>
                  </a:cubicBezTo>
                  <a:cubicBezTo>
                    <a:pt x="308990" y="339677"/>
                    <a:pt x="319483" y="344499"/>
                    <a:pt x="332391" y="344499"/>
                  </a:cubicBezTo>
                  <a:cubicBezTo>
                    <a:pt x="347806" y="344499"/>
                    <a:pt x="360157" y="339677"/>
                    <a:pt x="369350" y="330219"/>
                  </a:cubicBezTo>
                  <a:lnTo>
                    <a:pt x="369350" y="367124"/>
                  </a:lnTo>
                  <a:cubicBezTo>
                    <a:pt x="358857" y="372317"/>
                    <a:pt x="346692" y="374913"/>
                    <a:pt x="332763" y="374913"/>
                  </a:cubicBezTo>
                  <a:cubicBezTo>
                    <a:pt x="309176" y="374913"/>
                    <a:pt x="289861" y="366939"/>
                    <a:pt x="274724" y="350804"/>
                  </a:cubicBezTo>
                  <a:cubicBezTo>
                    <a:pt x="264416" y="339862"/>
                    <a:pt x="257638" y="326232"/>
                    <a:pt x="254387" y="309912"/>
                  </a:cubicBezTo>
                  <a:lnTo>
                    <a:pt x="236465" y="309912"/>
                  </a:lnTo>
                  <a:lnTo>
                    <a:pt x="240365" y="291274"/>
                  </a:lnTo>
                  <a:lnTo>
                    <a:pt x="252159" y="291274"/>
                  </a:lnTo>
                  <a:cubicBezTo>
                    <a:pt x="252066" y="289326"/>
                    <a:pt x="252066" y="287286"/>
                    <a:pt x="252066" y="285061"/>
                  </a:cubicBezTo>
                  <a:cubicBezTo>
                    <a:pt x="252066" y="281445"/>
                    <a:pt x="252066" y="278199"/>
                    <a:pt x="252252" y="275325"/>
                  </a:cubicBezTo>
                  <a:lnTo>
                    <a:pt x="236465" y="275325"/>
                  </a:lnTo>
                  <a:lnTo>
                    <a:pt x="240272" y="256594"/>
                  </a:lnTo>
                  <a:lnTo>
                    <a:pt x="254666" y="256594"/>
                  </a:lnTo>
                  <a:cubicBezTo>
                    <a:pt x="258102" y="240645"/>
                    <a:pt x="264788" y="227292"/>
                    <a:pt x="274817" y="216443"/>
                  </a:cubicBezTo>
                  <a:cubicBezTo>
                    <a:pt x="290046" y="200216"/>
                    <a:pt x="310104" y="192149"/>
                    <a:pt x="334899" y="192149"/>
                  </a:cubicBezTo>
                  <a:close/>
                  <a:moveTo>
                    <a:pt x="75858" y="113540"/>
                  </a:moveTo>
                  <a:lnTo>
                    <a:pt x="530793" y="113540"/>
                  </a:lnTo>
                  <a:lnTo>
                    <a:pt x="530793" y="151363"/>
                  </a:lnTo>
                  <a:lnTo>
                    <a:pt x="75858" y="151363"/>
                  </a:lnTo>
                  <a:close/>
                  <a:moveTo>
                    <a:pt x="209297" y="56876"/>
                  </a:moveTo>
                  <a:cubicBezTo>
                    <a:pt x="219780" y="56876"/>
                    <a:pt x="228279" y="65343"/>
                    <a:pt x="228279" y="75788"/>
                  </a:cubicBezTo>
                  <a:cubicBezTo>
                    <a:pt x="228279" y="86233"/>
                    <a:pt x="219780" y="94700"/>
                    <a:pt x="209297" y="94700"/>
                  </a:cubicBezTo>
                  <a:cubicBezTo>
                    <a:pt x="198814" y="94700"/>
                    <a:pt x="190315" y="86233"/>
                    <a:pt x="190315" y="75788"/>
                  </a:cubicBezTo>
                  <a:cubicBezTo>
                    <a:pt x="190315" y="65343"/>
                    <a:pt x="198814" y="56876"/>
                    <a:pt x="209297" y="56876"/>
                  </a:cubicBezTo>
                  <a:close/>
                  <a:moveTo>
                    <a:pt x="152034" y="56876"/>
                  </a:moveTo>
                  <a:cubicBezTo>
                    <a:pt x="162537" y="56876"/>
                    <a:pt x="171052" y="65343"/>
                    <a:pt x="171052" y="75788"/>
                  </a:cubicBezTo>
                  <a:cubicBezTo>
                    <a:pt x="171052" y="86233"/>
                    <a:pt x="162537" y="94700"/>
                    <a:pt x="152034" y="94700"/>
                  </a:cubicBezTo>
                  <a:cubicBezTo>
                    <a:pt x="141531" y="94700"/>
                    <a:pt x="133016" y="86233"/>
                    <a:pt x="133016" y="75788"/>
                  </a:cubicBezTo>
                  <a:cubicBezTo>
                    <a:pt x="133016" y="65343"/>
                    <a:pt x="141531" y="56876"/>
                    <a:pt x="152034" y="56876"/>
                  </a:cubicBezTo>
                  <a:close/>
                  <a:moveTo>
                    <a:pt x="94805" y="56876"/>
                  </a:moveTo>
                  <a:cubicBezTo>
                    <a:pt x="105269" y="56876"/>
                    <a:pt x="113752" y="65343"/>
                    <a:pt x="113752" y="75788"/>
                  </a:cubicBezTo>
                  <a:cubicBezTo>
                    <a:pt x="113752" y="86233"/>
                    <a:pt x="105269" y="94700"/>
                    <a:pt x="94805" y="94700"/>
                  </a:cubicBezTo>
                  <a:cubicBezTo>
                    <a:pt x="84341" y="94700"/>
                    <a:pt x="75858" y="86233"/>
                    <a:pt x="75858" y="75788"/>
                  </a:cubicBezTo>
                  <a:cubicBezTo>
                    <a:pt x="75858" y="65343"/>
                    <a:pt x="84341" y="56876"/>
                    <a:pt x="94805" y="56876"/>
                  </a:cubicBezTo>
                  <a:close/>
                  <a:moveTo>
                    <a:pt x="37882" y="37822"/>
                  </a:moveTo>
                  <a:lnTo>
                    <a:pt x="37882" y="416315"/>
                  </a:lnTo>
                  <a:lnTo>
                    <a:pt x="568698" y="416315"/>
                  </a:lnTo>
                  <a:lnTo>
                    <a:pt x="568698" y="37822"/>
                  </a:lnTo>
                  <a:close/>
                  <a:moveTo>
                    <a:pt x="18755" y="0"/>
                  </a:moveTo>
                  <a:lnTo>
                    <a:pt x="587825" y="0"/>
                  </a:lnTo>
                  <a:cubicBezTo>
                    <a:pt x="598131" y="0"/>
                    <a:pt x="606580" y="8436"/>
                    <a:pt x="606580" y="18725"/>
                  </a:cubicBezTo>
                  <a:lnTo>
                    <a:pt x="606580" y="435411"/>
                  </a:lnTo>
                  <a:cubicBezTo>
                    <a:pt x="606580" y="445793"/>
                    <a:pt x="598131" y="454229"/>
                    <a:pt x="587825" y="454229"/>
                  </a:cubicBezTo>
                  <a:lnTo>
                    <a:pt x="18755" y="454229"/>
                  </a:lnTo>
                  <a:cubicBezTo>
                    <a:pt x="8449" y="454229"/>
                    <a:pt x="0" y="445793"/>
                    <a:pt x="0" y="435411"/>
                  </a:cubicBezTo>
                  <a:lnTo>
                    <a:pt x="0" y="18725"/>
                  </a:lnTo>
                  <a:cubicBezTo>
                    <a:pt x="0" y="8436"/>
                    <a:pt x="8449" y="0"/>
                    <a:pt x="18755"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1" name="组合 40"/>
          <p:cNvGrpSpPr/>
          <p:nvPr/>
        </p:nvGrpSpPr>
        <p:grpSpPr>
          <a:xfrm>
            <a:off x="6661395" y="4214585"/>
            <a:ext cx="1126671" cy="1126671"/>
            <a:chOff x="2959100" y="1866900"/>
            <a:chExt cx="1536700" cy="1536700"/>
          </a:xfrm>
        </p:grpSpPr>
        <p:sp>
          <p:nvSpPr>
            <p:cNvPr id="42" name="椭圆 41"/>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3" name="椭圆 2"/>
            <p:cNvSpPr/>
            <p:nvPr/>
          </p:nvSpPr>
          <p:spPr>
            <a:xfrm>
              <a:off x="3361590" y="2381828"/>
              <a:ext cx="731720" cy="506843"/>
            </a:xfrm>
            <a:custGeom>
              <a:avLst/>
              <a:gdLst>
                <a:gd name="connsiteX0" fmla="*/ 358308 w 609614"/>
                <a:gd name="connsiteY0" fmla="*/ 280146 h 422264"/>
                <a:gd name="connsiteX1" fmla="*/ 358308 w 609614"/>
                <a:gd name="connsiteY1" fmla="*/ 310770 h 422264"/>
                <a:gd name="connsiteX2" fmla="*/ 517691 w 609614"/>
                <a:gd name="connsiteY2" fmla="*/ 310770 h 422264"/>
                <a:gd name="connsiteX3" fmla="*/ 517691 w 609614"/>
                <a:gd name="connsiteY3" fmla="*/ 280146 h 422264"/>
                <a:gd name="connsiteX4" fmla="*/ 347770 w 609614"/>
                <a:gd name="connsiteY4" fmla="*/ 259117 h 422264"/>
                <a:gd name="connsiteX5" fmla="*/ 528229 w 609614"/>
                <a:gd name="connsiteY5" fmla="*/ 259117 h 422264"/>
                <a:gd name="connsiteX6" fmla="*/ 538767 w 609614"/>
                <a:gd name="connsiteY6" fmla="*/ 269632 h 422264"/>
                <a:gd name="connsiteX7" fmla="*/ 538767 w 609614"/>
                <a:gd name="connsiteY7" fmla="*/ 321284 h 422264"/>
                <a:gd name="connsiteX8" fmla="*/ 528229 w 609614"/>
                <a:gd name="connsiteY8" fmla="*/ 331799 h 422264"/>
                <a:gd name="connsiteX9" fmla="*/ 347770 w 609614"/>
                <a:gd name="connsiteY9" fmla="*/ 331799 h 422264"/>
                <a:gd name="connsiteX10" fmla="*/ 337232 w 609614"/>
                <a:gd name="connsiteY10" fmla="*/ 321284 h 422264"/>
                <a:gd name="connsiteX11" fmla="*/ 337232 w 609614"/>
                <a:gd name="connsiteY11" fmla="*/ 269632 h 422264"/>
                <a:gd name="connsiteX12" fmla="*/ 347770 w 609614"/>
                <a:gd name="connsiteY12" fmla="*/ 259117 h 422264"/>
                <a:gd name="connsiteX13" fmla="*/ 21071 w 609614"/>
                <a:gd name="connsiteY13" fmla="*/ 168538 h 422264"/>
                <a:gd name="connsiteX14" fmla="*/ 21071 w 609614"/>
                <a:gd name="connsiteY14" fmla="*/ 401230 h 422264"/>
                <a:gd name="connsiteX15" fmla="*/ 588543 w 609614"/>
                <a:gd name="connsiteY15" fmla="*/ 401230 h 422264"/>
                <a:gd name="connsiteX16" fmla="*/ 588543 w 609614"/>
                <a:gd name="connsiteY16" fmla="*/ 168538 h 422264"/>
                <a:gd name="connsiteX17" fmla="*/ 21071 w 609614"/>
                <a:gd name="connsiteY17" fmla="*/ 112534 h 422264"/>
                <a:gd name="connsiteX18" fmla="*/ 21071 w 609614"/>
                <a:gd name="connsiteY18" fmla="*/ 147503 h 422264"/>
                <a:gd name="connsiteX19" fmla="*/ 588543 w 609614"/>
                <a:gd name="connsiteY19" fmla="*/ 147503 h 422264"/>
                <a:gd name="connsiteX20" fmla="*/ 588543 w 609614"/>
                <a:gd name="connsiteY20" fmla="*/ 112534 h 422264"/>
                <a:gd name="connsiteX21" fmla="*/ 21071 w 609614"/>
                <a:gd name="connsiteY21" fmla="*/ 21034 h 422264"/>
                <a:gd name="connsiteX22" fmla="*/ 21071 w 609614"/>
                <a:gd name="connsiteY22" fmla="*/ 91499 h 422264"/>
                <a:gd name="connsiteX23" fmla="*/ 588543 w 609614"/>
                <a:gd name="connsiteY23" fmla="*/ 91499 h 422264"/>
                <a:gd name="connsiteX24" fmla="*/ 588543 w 609614"/>
                <a:gd name="connsiteY24" fmla="*/ 21034 h 422264"/>
                <a:gd name="connsiteX25" fmla="*/ 10536 w 609614"/>
                <a:gd name="connsiteY25" fmla="*/ 0 h 422264"/>
                <a:gd name="connsiteX26" fmla="*/ 599078 w 609614"/>
                <a:gd name="connsiteY26" fmla="*/ 0 h 422264"/>
                <a:gd name="connsiteX27" fmla="*/ 609614 w 609614"/>
                <a:gd name="connsiteY27" fmla="*/ 10517 h 422264"/>
                <a:gd name="connsiteX28" fmla="*/ 609614 w 609614"/>
                <a:gd name="connsiteY28" fmla="*/ 102016 h 422264"/>
                <a:gd name="connsiteX29" fmla="*/ 609614 w 609614"/>
                <a:gd name="connsiteY29" fmla="*/ 158020 h 422264"/>
                <a:gd name="connsiteX30" fmla="*/ 609614 w 609614"/>
                <a:gd name="connsiteY30" fmla="*/ 411747 h 422264"/>
                <a:gd name="connsiteX31" fmla="*/ 599078 w 609614"/>
                <a:gd name="connsiteY31" fmla="*/ 422264 h 422264"/>
                <a:gd name="connsiteX32" fmla="*/ 10536 w 609614"/>
                <a:gd name="connsiteY32" fmla="*/ 422264 h 422264"/>
                <a:gd name="connsiteX33" fmla="*/ 0 w 609614"/>
                <a:gd name="connsiteY33" fmla="*/ 411747 h 422264"/>
                <a:gd name="connsiteX34" fmla="*/ 0 w 609614"/>
                <a:gd name="connsiteY34" fmla="*/ 158020 h 422264"/>
                <a:gd name="connsiteX35" fmla="*/ 0 w 609614"/>
                <a:gd name="connsiteY35" fmla="*/ 102016 h 422264"/>
                <a:gd name="connsiteX36" fmla="*/ 0 w 609614"/>
                <a:gd name="connsiteY36" fmla="*/ 10517 h 422264"/>
                <a:gd name="connsiteX37" fmla="*/ 10536 w 609614"/>
                <a:gd name="connsiteY37" fmla="*/ 0 h 42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09614" h="422264">
                  <a:moveTo>
                    <a:pt x="358308" y="280146"/>
                  </a:moveTo>
                  <a:lnTo>
                    <a:pt x="358308" y="310770"/>
                  </a:lnTo>
                  <a:lnTo>
                    <a:pt x="517691" y="310770"/>
                  </a:lnTo>
                  <a:lnTo>
                    <a:pt x="517691" y="280146"/>
                  </a:lnTo>
                  <a:close/>
                  <a:moveTo>
                    <a:pt x="347770" y="259117"/>
                  </a:moveTo>
                  <a:lnTo>
                    <a:pt x="528229" y="259117"/>
                  </a:lnTo>
                  <a:cubicBezTo>
                    <a:pt x="534157" y="259117"/>
                    <a:pt x="538767" y="263849"/>
                    <a:pt x="538767" y="269632"/>
                  </a:cubicBezTo>
                  <a:lnTo>
                    <a:pt x="538767" y="321284"/>
                  </a:lnTo>
                  <a:cubicBezTo>
                    <a:pt x="538767" y="327067"/>
                    <a:pt x="534157" y="331799"/>
                    <a:pt x="528229" y="331799"/>
                  </a:cubicBezTo>
                  <a:lnTo>
                    <a:pt x="347770" y="331799"/>
                  </a:lnTo>
                  <a:cubicBezTo>
                    <a:pt x="341974" y="331799"/>
                    <a:pt x="337232" y="327067"/>
                    <a:pt x="337232" y="321284"/>
                  </a:cubicBezTo>
                  <a:lnTo>
                    <a:pt x="337232" y="269632"/>
                  </a:lnTo>
                  <a:cubicBezTo>
                    <a:pt x="337232" y="263849"/>
                    <a:pt x="341974" y="259117"/>
                    <a:pt x="347770" y="259117"/>
                  </a:cubicBezTo>
                  <a:close/>
                  <a:moveTo>
                    <a:pt x="21071" y="168538"/>
                  </a:moveTo>
                  <a:lnTo>
                    <a:pt x="21071" y="401230"/>
                  </a:lnTo>
                  <a:lnTo>
                    <a:pt x="588543" y="401230"/>
                  </a:lnTo>
                  <a:lnTo>
                    <a:pt x="588543" y="168538"/>
                  </a:lnTo>
                  <a:close/>
                  <a:moveTo>
                    <a:pt x="21071" y="112534"/>
                  </a:moveTo>
                  <a:lnTo>
                    <a:pt x="21071" y="147503"/>
                  </a:lnTo>
                  <a:lnTo>
                    <a:pt x="588543" y="147503"/>
                  </a:lnTo>
                  <a:lnTo>
                    <a:pt x="588543" y="112534"/>
                  </a:lnTo>
                  <a:close/>
                  <a:moveTo>
                    <a:pt x="21071" y="21034"/>
                  </a:moveTo>
                  <a:lnTo>
                    <a:pt x="21071" y="91499"/>
                  </a:lnTo>
                  <a:lnTo>
                    <a:pt x="588543" y="91499"/>
                  </a:lnTo>
                  <a:lnTo>
                    <a:pt x="588543" y="21034"/>
                  </a:lnTo>
                  <a:close/>
                  <a:moveTo>
                    <a:pt x="10536" y="0"/>
                  </a:moveTo>
                  <a:lnTo>
                    <a:pt x="599078" y="0"/>
                  </a:lnTo>
                  <a:cubicBezTo>
                    <a:pt x="604873" y="0"/>
                    <a:pt x="609614" y="4733"/>
                    <a:pt x="609614" y="10517"/>
                  </a:cubicBezTo>
                  <a:lnTo>
                    <a:pt x="609614" y="102016"/>
                  </a:lnTo>
                  <a:lnTo>
                    <a:pt x="609614" y="158020"/>
                  </a:lnTo>
                  <a:lnTo>
                    <a:pt x="609614" y="411747"/>
                  </a:lnTo>
                  <a:cubicBezTo>
                    <a:pt x="609614" y="417663"/>
                    <a:pt x="604873" y="422264"/>
                    <a:pt x="599078" y="422264"/>
                  </a:cubicBezTo>
                  <a:lnTo>
                    <a:pt x="10536" y="422264"/>
                  </a:lnTo>
                  <a:cubicBezTo>
                    <a:pt x="4741" y="422264"/>
                    <a:pt x="0" y="417663"/>
                    <a:pt x="0" y="411747"/>
                  </a:cubicBezTo>
                  <a:lnTo>
                    <a:pt x="0" y="158020"/>
                  </a:lnTo>
                  <a:lnTo>
                    <a:pt x="0" y="102016"/>
                  </a:lnTo>
                  <a:lnTo>
                    <a:pt x="0" y="10517"/>
                  </a:lnTo>
                  <a:cubicBezTo>
                    <a:pt x="0" y="4733"/>
                    <a:pt x="4741" y="0"/>
                    <a:pt x="10536"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0" name="组合 19"/>
          <p:cNvGrpSpPr/>
          <p:nvPr/>
        </p:nvGrpSpPr>
        <p:grpSpPr>
          <a:xfrm>
            <a:off x="3427612" y="1888981"/>
            <a:ext cx="2414388" cy="1383548"/>
            <a:chOff x="7727480" y="3464575"/>
            <a:chExt cx="2414388" cy="1383548"/>
          </a:xfrm>
        </p:grpSpPr>
        <p:sp>
          <p:nvSpPr>
            <p:cNvPr id="21" name="矩形 20"/>
            <p:cNvSpPr/>
            <p:nvPr/>
          </p:nvSpPr>
          <p:spPr>
            <a:xfrm>
              <a:off x="7727480" y="3747033"/>
              <a:ext cx="2414388" cy="110109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rPr>
                <a:t>《计算机编程手册》(CPM)提供了一个程序员理解如何在给定的计算机上编程所需的信息.本手册专注于计算机本身，而不是运行于计算机上的特定软件。</a:t>
              </a:r>
            </a:p>
          </p:txBody>
        </p:sp>
        <p:sp>
          <p:nvSpPr>
            <p:cNvPr id="22" name="矩形 21"/>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概要</a:t>
              </a:r>
            </a:p>
          </p:txBody>
        </p:sp>
      </p:grpSp>
      <p:grpSp>
        <p:nvGrpSpPr>
          <p:cNvPr id="23" name="组合 22"/>
          <p:cNvGrpSpPr/>
          <p:nvPr/>
        </p:nvGrpSpPr>
        <p:grpSpPr>
          <a:xfrm>
            <a:off x="3427612" y="3792892"/>
            <a:ext cx="2414388" cy="1989338"/>
            <a:chOff x="7727480" y="3464575"/>
            <a:chExt cx="2414388" cy="1989338"/>
          </a:xfrm>
        </p:grpSpPr>
        <p:sp>
          <p:nvSpPr>
            <p:cNvPr id="24" name="矩形 23"/>
            <p:cNvSpPr/>
            <p:nvPr/>
          </p:nvSpPr>
          <p:spPr>
            <a:xfrm>
              <a:off x="7727480" y="3747033"/>
              <a:ext cx="2414388" cy="1706880"/>
            </a:xfrm>
            <a:prstGeom prst="rect">
              <a:avLst/>
            </a:prstGeom>
          </p:spPr>
          <p:txBody>
            <a:bodyPr wrap="square">
              <a:spAutoFit/>
              <a:scene3d>
                <a:camera prst="orthographicFront"/>
                <a:lightRig rig="threePt" dir="t"/>
              </a:scene3d>
              <a:sp3d contourW="12700"/>
            </a:bodyPr>
            <a:lstStyle/>
            <a:p>
              <a:pPr>
                <a:lnSpc>
                  <a:spcPct val="125000"/>
                </a:lnSpc>
              </a:pPr>
              <a:r>
                <a:rPr lang="en-US" altLang="zh-CN" sz="1050" dirty="0">
                  <a:solidFill>
                    <a:schemeClr val="tx1">
                      <a:lumMod val="75000"/>
                      <a:lumOff val="25000"/>
                    </a:schemeClr>
                  </a:solidFill>
                  <a:latin typeface="+mn-ea"/>
                  <a:sym typeface="+mn-ea"/>
                </a:rPr>
                <a:t>1</a:t>
              </a:r>
              <a:r>
                <a:rPr lang="zh-CN" altLang="en-US" sz="1050" dirty="0">
                  <a:solidFill>
                    <a:schemeClr val="tx1">
                      <a:lumMod val="75000"/>
                      <a:lumOff val="25000"/>
                    </a:schemeClr>
                  </a:solidFill>
                  <a:latin typeface="+mn-ea"/>
                  <a:sym typeface="+mn-ea"/>
                </a:rPr>
                <a:t>、描述计算机指令集体系结构的编程特点。</a:t>
              </a:r>
            </a:p>
            <a:p>
              <a:pPr>
                <a:lnSpc>
                  <a:spcPct val="125000"/>
                </a:lnSpc>
              </a:pPr>
              <a:r>
                <a:rPr lang="en-US" altLang="zh-CN" sz="1050" dirty="0">
                  <a:solidFill>
                    <a:schemeClr val="tx1">
                      <a:lumMod val="75000"/>
                      <a:lumOff val="25000"/>
                    </a:schemeClr>
                  </a:solidFill>
                  <a:latin typeface="+mn-ea"/>
                  <a:sym typeface="+mn-ea"/>
                </a:rPr>
                <a:t>2</a:t>
              </a:r>
              <a:r>
                <a:rPr lang="zh-CN" altLang="en-US" sz="1050" dirty="0">
                  <a:solidFill>
                    <a:schemeClr val="tx1">
                      <a:lumMod val="75000"/>
                      <a:lumOff val="25000"/>
                    </a:schemeClr>
                  </a:solidFill>
                  <a:latin typeface="+mn-ea"/>
                  <a:sym typeface="+mn-ea"/>
                </a:rPr>
                <a:t>、每一条指令的描述。</a:t>
              </a:r>
            </a:p>
            <a:p>
              <a:pPr>
                <a:lnSpc>
                  <a:spcPct val="125000"/>
                </a:lnSpc>
              </a:pPr>
              <a:r>
                <a:rPr lang="en-US" altLang="zh-CN" sz="1050" dirty="0">
                  <a:solidFill>
                    <a:schemeClr val="tx1">
                      <a:lumMod val="75000"/>
                      <a:lumOff val="25000"/>
                    </a:schemeClr>
                  </a:solidFill>
                  <a:latin typeface="+mn-ea"/>
                  <a:sym typeface="+mn-ea"/>
                </a:rPr>
                <a:t>3</a:t>
              </a:r>
              <a:r>
                <a:rPr lang="zh-CN" altLang="en-US" sz="1050" dirty="0">
                  <a:solidFill>
                    <a:schemeClr val="tx1">
                      <a:lumMod val="75000"/>
                      <a:lumOff val="25000"/>
                    </a:schemeClr>
                  </a:solidFill>
                  <a:latin typeface="+mn-ea"/>
                  <a:sym typeface="+mn-ea"/>
                </a:rPr>
                <a:t>、输入/输出控制编程描述。</a:t>
              </a:r>
            </a:p>
            <a:p>
              <a:pPr>
                <a:lnSpc>
                  <a:spcPct val="125000"/>
                </a:lnSpc>
              </a:pPr>
              <a:r>
                <a:rPr lang="en-US" altLang="zh-CN" sz="1050" dirty="0">
                  <a:solidFill>
                    <a:schemeClr val="tx1">
                      <a:lumMod val="75000"/>
                      <a:lumOff val="25000"/>
                    </a:schemeClr>
                  </a:solidFill>
                  <a:latin typeface="+mn-ea"/>
                  <a:sym typeface="+mn-ea"/>
                </a:rPr>
                <a:t>4</a:t>
              </a:r>
              <a:r>
                <a:rPr lang="zh-CN" altLang="en-US" sz="1050" dirty="0">
                  <a:solidFill>
                    <a:schemeClr val="tx1">
                      <a:lumMod val="75000"/>
                      <a:lumOff val="25000"/>
                    </a:schemeClr>
                  </a:solidFill>
                  <a:latin typeface="+mn-ea"/>
                  <a:sym typeface="+mn-ea"/>
                </a:rPr>
                <a:t>、与计算机系统有关的其他的、受限的或专用的编程技术。</a:t>
              </a:r>
            </a:p>
            <a:p>
              <a:pPr>
                <a:lnSpc>
                  <a:spcPct val="125000"/>
                </a:lnSpc>
              </a:pPr>
              <a:r>
                <a:rPr lang="en-US" altLang="zh-CN" sz="1050" dirty="0">
                  <a:solidFill>
                    <a:schemeClr val="tx1">
                      <a:lumMod val="75000"/>
                      <a:lumOff val="25000"/>
                    </a:schemeClr>
                  </a:solidFill>
                  <a:latin typeface="+mn-ea"/>
                  <a:sym typeface="+mn-ea"/>
                </a:rPr>
                <a:t>5</a:t>
              </a:r>
              <a:r>
                <a:rPr lang="zh-CN" altLang="en-US" sz="1050" dirty="0">
                  <a:solidFill>
                    <a:schemeClr val="tx1">
                      <a:lumMod val="75000"/>
                      <a:lumOff val="25000"/>
                    </a:schemeClr>
                  </a:solidFill>
                  <a:latin typeface="+mn-ea"/>
                  <a:sym typeface="+mn-ea"/>
                </a:rPr>
                <a:t>、与计算机系统有关的错误检测与诊断功能。</a:t>
              </a:r>
            </a:p>
          </p:txBody>
        </p:sp>
        <p:sp>
          <p:nvSpPr>
            <p:cNvPr id="25" name="矩形 24"/>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包含内容</a:t>
              </a:r>
            </a:p>
          </p:txBody>
        </p:sp>
      </p:grpSp>
      <p:grpSp>
        <p:nvGrpSpPr>
          <p:cNvPr id="26" name="组合 25"/>
          <p:cNvGrpSpPr/>
          <p:nvPr/>
        </p:nvGrpSpPr>
        <p:grpSpPr>
          <a:xfrm>
            <a:off x="7898012" y="2182986"/>
            <a:ext cx="2414388" cy="979688"/>
            <a:chOff x="7727480" y="3464575"/>
            <a:chExt cx="2414388" cy="979688"/>
          </a:xfrm>
        </p:grpSpPr>
        <p:sp>
          <p:nvSpPr>
            <p:cNvPr id="27" name="矩形 26"/>
            <p:cNvSpPr/>
            <p:nvPr/>
          </p:nvSpPr>
          <p:spPr>
            <a:xfrm>
              <a:off x="7727480" y="3747033"/>
              <a:ext cx="2414388" cy="69723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a:solidFill>
                    <a:schemeClr val="tx1">
                      <a:lumMod val="75000"/>
                      <a:lumOff val="25000"/>
                    </a:schemeClr>
                  </a:solidFill>
                  <a:latin typeface="+mn-ea"/>
                </a:rPr>
                <a:t>CPM主要针对新开发的计算机、特定用途的计算机、其他不能利用商用的或其他编程手册的计算机。</a:t>
              </a:r>
            </a:p>
          </p:txBody>
        </p:sp>
        <p:sp>
          <p:nvSpPr>
            <p:cNvPr id="28" name="矩形 27"/>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应用对象</a:t>
              </a:r>
            </a:p>
          </p:txBody>
        </p:sp>
      </p:grpSp>
      <p:grpSp>
        <p:nvGrpSpPr>
          <p:cNvPr id="29" name="组合 28"/>
          <p:cNvGrpSpPr/>
          <p:nvPr/>
        </p:nvGrpSpPr>
        <p:grpSpPr>
          <a:xfrm>
            <a:off x="7898012" y="4162462"/>
            <a:ext cx="2414388" cy="1188603"/>
            <a:chOff x="7727480" y="3464575"/>
            <a:chExt cx="2414388" cy="1188603"/>
          </a:xfrm>
        </p:grpSpPr>
        <p:sp>
          <p:nvSpPr>
            <p:cNvPr id="30" name="矩形 29"/>
            <p:cNvSpPr/>
            <p:nvPr/>
          </p:nvSpPr>
          <p:spPr>
            <a:xfrm>
              <a:off x="7727480" y="3754018"/>
              <a:ext cx="2414388" cy="899160"/>
            </a:xfrm>
            <a:prstGeom prst="rect">
              <a:avLst/>
            </a:prstGeom>
          </p:spPr>
          <p:txBody>
            <a:bodyPr wrap="square">
              <a:spAutoFit/>
              <a:scene3d>
                <a:camera prst="orthographicFront"/>
                <a:lightRig rig="threePt" dir="t"/>
              </a:scene3d>
              <a:sp3d contourW="12700"/>
            </a:bodyPr>
            <a:lstStyle/>
            <a:p>
              <a:pPr>
                <a:lnSpc>
                  <a:spcPct val="125000"/>
                </a:lnSpc>
              </a:pPr>
              <a:r>
                <a:rPr lang="en-US" altLang="zh-CN" sz="1050" dirty="0">
                  <a:solidFill>
                    <a:schemeClr val="tx1">
                      <a:lumMod val="75000"/>
                      <a:lumOff val="25000"/>
                    </a:schemeClr>
                  </a:solidFill>
                  <a:latin typeface="+mn-ea"/>
                  <a:sym typeface="+mn-ea"/>
                </a:rPr>
                <a:t>CPM</a:t>
              </a:r>
              <a:r>
                <a:rPr lang="zh-CN" altLang="en-US" sz="1050" dirty="0">
                  <a:solidFill>
                    <a:schemeClr val="tx1">
                      <a:lumMod val="75000"/>
                      <a:lumOff val="25000"/>
                    </a:schemeClr>
                  </a:solidFill>
                  <a:latin typeface="+mn-ea"/>
                  <a:sym typeface="+mn-ea"/>
                </a:rPr>
                <a:t>描述的编程环境是一个综合性的工具软件，它把程序设计全过程所需的各项功能集合在一起，为软件开发所需提供完整的服务。</a:t>
              </a:r>
            </a:p>
          </p:txBody>
        </p:sp>
        <p:sp>
          <p:nvSpPr>
            <p:cNvPr id="31" name="矩形 30"/>
            <p:cNvSpPr/>
            <p:nvPr/>
          </p:nvSpPr>
          <p:spPr>
            <a:xfrm>
              <a:off x="7727480" y="34645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补充</a:t>
              </a:r>
            </a:p>
          </p:txBody>
        </p:sp>
      </p:grpSp>
    </p:spTree>
    <p:extLst>
      <p:ext uri="{BB962C8B-B14F-4D97-AF65-F5344CB8AC3E}">
        <p14:creationId xmlns:p14="http://schemas.microsoft.com/office/powerpoint/2010/main" val="4098836498"/>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1+#ppt_w/2"/>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500" fill="hold"/>
                                        <p:tgtEl>
                                          <p:spTgt spid="35"/>
                                        </p:tgtEl>
                                        <p:attrNameLst>
                                          <p:attrName>ppt_x</p:attrName>
                                        </p:attrNameLst>
                                      </p:cBhvr>
                                      <p:tavLst>
                                        <p:tav tm="0">
                                          <p:val>
                                            <p:strVal val="1+#ppt_w/2"/>
                                          </p:val>
                                        </p:tav>
                                        <p:tav tm="100000">
                                          <p:val>
                                            <p:strVal val="#ppt_x"/>
                                          </p:val>
                                        </p:tav>
                                      </p:tavLst>
                                    </p:anim>
                                    <p:anim calcmode="lin" valueType="num">
                                      <p:cBhvr additive="base">
                                        <p:cTn id="12" dur="500" fill="hold"/>
                                        <p:tgtEl>
                                          <p:spTgt spid="35"/>
                                        </p:tgtEl>
                                        <p:attrNameLst>
                                          <p:attrName>ppt_y</p:attrName>
                                        </p:attrNameLst>
                                      </p:cBhvr>
                                      <p:tavLst>
                                        <p:tav tm="0">
                                          <p:val>
                                            <p:strVal val="1+#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38"/>
                                        </p:tgtEl>
                                        <p:attrNameLst>
                                          <p:attrName>style.visibility</p:attrName>
                                        </p:attrNameLst>
                                      </p:cBhvr>
                                      <p:to>
                                        <p:strVal val="visible"/>
                                      </p:to>
                                    </p:set>
                                    <p:anim calcmode="lin" valueType="num">
                                      <p:cBhvr additive="base">
                                        <p:cTn id="15" dur="500" fill="hold"/>
                                        <p:tgtEl>
                                          <p:spTgt spid="38"/>
                                        </p:tgtEl>
                                        <p:attrNameLst>
                                          <p:attrName>ppt_x</p:attrName>
                                        </p:attrNameLst>
                                      </p:cBhvr>
                                      <p:tavLst>
                                        <p:tav tm="0">
                                          <p:val>
                                            <p:strVal val="1+#ppt_w/2"/>
                                          </p:val>
                                        </p:tav>
                                        <p:tav tm="100000">
                                          <p:val>
                                            <p:strVal val="#ppt_x"/>
                                          </p:val>
                                        </p:tav>
                                      </p:tavLst>
                                    </p:anim>
                                    <p:anim calcmode="lin" valueType="num">
                                      <p:cBhvr additive="base">
                                        <p:cTn id="16" dur="500" fill="hold"/>
                                        <p:tgtEl>
                                          <p:spTgt spid="38"/>
                                        </p:tgtEl>
                                        <p:attrNameLst>
                                          <p:attrName>ppt_y</p:attrName>
                                        </p:attrNameLst>
                                      </p:cBhvr>
                                      <p:tavLst>
                                        <p:tav tm="0">
                                          <p:val>
                                            <p:strVal val="1+#ppt_h/2"/>
                                          </p:val>
                                        </p:tav>
                                        <p:tav tm="100000">
                                          <p:val>
                                            <p:strVal val="#ppt_y"/>
                                          </p:val>
                                        </p:tav>
                                      </p:tavLst>
                                    </p:anim>
                                  </p:childTnLst>
                                </p:cTn>
                              </p:par>
                              <p:par>
                                <p:cTn id="17" presetID="2" presetClass="entr" presetSubtype="6"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additive="base">
                                        <p:cTn id="19" dur="500" fill="hold"/>
                                        <p:tgtEl>
                                          <p:spTgt spid="41"/>
                                        </p:tgtEl>
                                        <p:attrNameLst>
                                          <p:attrName>ppt_x</p:attrName>
                                        </p:attrNameLst>
                                      </p:cBhvr>
                                      <p:tavLst>
                                        <p:tav tm="0">
                                          <p:val>
                                            <p:strVal val="1+#ppt_w/2"/>
                                          </p:val>
                                        </p:tav>
                                        <p:tav tm="100000">
                                          <p:val>
                                            <p:strVal val="#ppt_x"/>
                                          </p:val>
                                        </p:tav>
                                      </p:tavLst>
                                    </p:anim>
                                    <p:anim calcmode="lin" valueType="num">
                                      <p:cBhvr additive="base">
                                        <p:cTn id="20" dur="500" fill="hold"/>
                                        <p:tgtEl>
                                          <p:spTgt spid="41"/>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12" presetClass="entr" presetSubtype="8" fill="hold" nodeType="after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additive="base">
                                        <p:cTn id="24" dur="500"/>
                                        <p:tgtEl>
                                          <p:spTgt spid="20"/>
                                        </p:tgtEl>
                                        <p:attrNameLst>
                                          <p:attrName>ppt_x</p:attrName>
                                        </p:attrNameLst>
                                      </p:cBhvr>
                                      <p:tavLst>
                                        <p:tav tm="0">
                                          <p:val>
                                            <p:strVal val="#ppt_x-#ppt_w*1.125000"/>
                                          </p:val>
                                        </p:tav>
                                        <p:tav tm="100000">
                                          <p:val>
                                            <p:strVal val="#ppt_x"/>
                                          </p:val>
                                        </p:tav>
                                      </p:tavLst>
                                    </p:anim>
                                    <p:animEffect transition="in" filter="wipe(right)">
                                      <p:cBhvr>
                                        <p:cTn id="25" dur="500"/>
                                        <p:tgtEl>
                                          <p:spTgt spid="20"/>
                                        </p:tgtEl>
                                      </p:cBhvr>
                                    </p:animEffect>
                                  </p:childTnLst>
                                </p:cTn>
                              </p:par>
                            </p:childTnLst>
                          </p:cTn>
                        </p:par>
                        <p:par>
                          <p:cTn id="26" fill="hold">
                            <p:stCondLst>
                              <p:cond delay="1000"/>
                            </p:stCondLst>
                            <p:childTnLst>
                              <p:par>
                                <p:cTn id="27" presetID="12" presetClass="entr" presetSubtype="8" fill="hold" nodeType="after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500"/>
                                        <p:tgtEl>
                                          <p:spTgt spid="23"/>
                                        </p:tgtEl>
                                        <p:attrNameLst>
                                          <p:attrName>ppt_x</p:attrName>
                                        </p:attrNameLst>
                                      </p:cBhvr>
                                      <p:tavLst>
                                        <p:tav tm="0">
                                          <p:val>
                                            <p:strVal val="#ppt_x-#ppt_w*1.125000"/>
                                          </p:val>
                                        </p:tav>
                                        <p:tav tm="100000">
                                          <p:val>
                                            <p:strVal val="#ppt_x"/>
                                          </p:val>
                                        </p:tav>
                                      </p:tavLst>
                                    </p:anim>
                                    <p:animEffect transition="in" filter="wipe(right)">
                                      <p:cBhvr>
                                        <p:cTn id="30" dur="500"/>
                                        <p:tgtEl>
                                          <p:spTgt spid="23"/>
                                        </p:tgtEl>
                                      </p:cBhvr>
                                    </p:animEffect>
                                  </p:childTnLst>
                                </p:cTn>
                              </p:par>
                            </p:childTnLst>
                          </p:cTn>
                        </p:par>
                        <p:par>
                          <p:cTn id="31" fill="hold">
                            <p:stCondLst>
                              <p:cond delay="1500"/>
                            </p:stCondLst>
                            <p:childTnLst>
                              <p:par>
                                <p:cTn id="32" presetID="12" presetClass="entr" presetSubtype="8" fill="hold" nodeType="afterEffect">
                                  <p:stCondLst>
                                    <p:cond delay="0"/>
                                  </p:stCondLst>
                                  <p:childTnLst>
                                    <p:set>
                                      <p:cBhvr>
                                        <p:cTn id="33" dur="1" fill="hold">
                                          <p:stCondLst>
                                            <p:cond delay="0"/>
                                          </p:stCondLst>
                                        </p:cTn>
                                        <p:tgtEl>
                                          <p:spTgt spid="26"/>
                                        </p:tgtEl>
                                        <p:attrNameLst>
                                          <p:attrName>style.visibility</p:attrName>
                                        </p:attrNameLst>
                                      </p:cBhvr>
                                      <p:to>
                                        <p:strVal val="visible"/>
                                      </p:to>
                                    </p:set>
                                    <p:anim calcmode="lin" valueType="num">
                                      <p:cBhvr additive="base">
                                        <p:cTn id="34" dur="500"/>
                                        <p:tgtEl>
                                          <p:spTgt spid="26"/>
                                        </p:tgtEl>
                                        <p:attrNameLst>
                                          <p:attrName>ppt_x</p:attrName>
                                        </p:attrNameLst>
                                      </p:cBhvr>
                                      <p:tavLst>
                                        <p:tav tm="0">
                                          <p:val>
                                            <p:strVal val="#ppt_x-#ppt_w*1.125000"/>
                                          </p:val>
                                        </p:tav>
                                        <p:tav tm="100000">
                                          <p:val>
                                            <p:strVal val="#ppt_x"/>
                                          </p:val>
                                        </p:tav>
                                      </p:tavLst>
                                    </p:anim>
                                    <p:animEffect transition="in" filter="wipe(right)">
                                      <p:cBhvr>
                                        <p:cTn id="35" dur="500"/>
                                        <p:tgtEl>
                                          <p:spTgt spid="26"/>
                                        </p:tgtEl>
                                      </p:cBhvr>
                                    </p:animEffect>
                                  </p:childTnLst>
                                </p:cTn>
                              </p:par>
                            </p:childTnLst>
                          </p:cTn>
                        </p:par>
                        <p:par>
                          <p:cTn id="36" fill="hold">
                            <p:stCondLst>
                              <p:cond delay="2000"/>
                            </p:stCondLst>
                            <p:childTnLst>
                              <p:par>
                                <p:cTn id="37" presetID="12" presetClass="entr" presetSubtype="8" fill="hold" nodeType="after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additive="base">
                                        <p:cTn id="39" dur="500"/>
                                        <p:tgtEl>
                                          <p:spTgt spid="29"/>
                                        </p:tgtEl>
                                        <p:attrNameLst>
                                          <p:attrName>ppt_x</p:attrName>
                                        </p:attrNameLst>
                                      </p:cBhvr>
                                      <p:tavLst>
                                        <p:tav tm="0">
                                          <p:val>
                                            <p:strVal val="#ppt_x-#ppt_w*1.125000"/>
                                          </p:val>
                                        </p:tav>
                                        <p:tav tm="100000">
                                          <p:val>
                                            <p:strVal val="#ppt_x"/>
                                          </p:val>
                                        </p:tav>
                                      </p:tavLst>
                                    </p:anim>
                                    <p:animEffect transition="in" filter="wipe(right)">
                                      <p:cBhvr>
                                        <p:cTn id="4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494155" y="513080"/>
            <a:ext cx="4666615" cy="460375"/>
          </a:xfrm>
          <a:prstGeom prst="rect">
            <a:avLst/>
          </a:prstGeom>
          <a:noFill/>
        </p:spPr>
        <p:txBody>
          <a:bodyPr wrap="square" rtlCol="0">
            <a:spAutoFit/>
            <a:scene3d>
              <a:camera prst="orthographicFront"/>
              <a:lightRig rig="threePt" dir="t"/>
            </a:scene3d>
            <a:sp3d contourW="12700"/>
          </a:bodyPr>
          <a:lstStyle/>
          <a:p>
            <a:r>
              <a:rPr lang="zh-CN" altLang="en-US" sz="2400" dirty="0"/>
              <a:t>软件问题报告</a:t>
            </a:r>
          </a:p>
        </p:txBody>
      </p:sp>
      <p:grpSp>
        <p:nvGrpSpPr>
          <p:cNvPr id="31" name="组合 30"/>
          <p:cNvGrpSpPr/>
          <p:nvPr/>
        </p:nvGrpSpPr>
        <p:grpSpPr>
          <a:xfrm>
            <a:off x="3662381" y="1822980"/>
            <a:ext cx="5015529" cy="1835033"/>
            <a:chOff x="1080471" y="2216680"/>
            <a:chExt cx="5015529" cy="1835033"/>
          </a:xfrm>
        </p:grpSpPr>
        <p:grpSp>
          <p:nvGrpSpPr>
            <p:cNvPr id="25" name="组合 24"/>
            <p:cNvGrpSpPr/>
            <p:nvPr/>
          </p:nvGrpSpPr>
          <p:grpSpPr>
            <a:xfrm>
              <a:off x="1080471" y="2438400"/>
              <a:ext cx="798285" cy="798285"/>
              <a:chOff x="2959100" y="1866900"/>
              <a:chExt cx="1536700" cy="1536700"/>
            </a:xfrm>
          </p:grpSpPr>
          <p:sp>
            <p:nvSpPr>
              <p:cNvPr id="26" name="椭圆 25"/>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椭圆 2"/>
              <p:cNvSpPr/>
              <p:nvPr/>
            </p:nvSpPr>
            <p:spPr>
              <a:xfrm>
                <a:off x="3420804" y="2269390"/>
                <a:ext cx="613291" cy="731720"/>
              </a:xfrm>
              <a:custGeom>
                <a:avLst/>
                <a:gdLst>
                  <a:gd name="connsiteX0" fmla="*/ 105284 w 507577"/>
                  <a:gd name="connsiteY0" fmla="*/ 315145 h 605592"/>
                  <a:gd name="connsiteX1" fmla="*/ 328130 w 507577"/>
                  <a:gd name="connsiteY1" fmla="*/ 315145 h 605592"/>
                  <a:gd name="connsiteX2" fmla="*/ 328130 w 507577"/>
                  <a:gd name="connsiteY2" fmla="*/ 339913 h 605592"/>
                  <a:gd name="connsiteX3" fmla="*/ 105284 w 507577"/>
                  <a:gd name="connsiteY3" fmla="*/ 339913 h 605592"/>
                  <a:gd name="connsiteX4" fmla="*/ 445650 w 507577"/>
                  <a:gd name="connsiteY4" fmla="*/ 296632 h 605592"/>
                  <a:gd name="connsiteX5" fmla="*/ 445650 w 507577"/>
                  <a:gd name="connsiteY5" fmla="*/ 346039 h 605592"/>
                  <a:gd name="connsiteX6" fmla="*/ 482788 w 507577"/>
                  <a:gd name="connsiteY6" fmla="*/ 346039 h 605592"/>
                  <a:gd name="connsiteX7" fmla="*/ 482788 w 507577"/>
                  <a:gd name="connsiteY7" fmla="*/ 296632 h 605592"/>
                  <a:gd name="connsiteX8" fmla="*/ 105284 w 507577"/>
                  <a:gd name="connsiteY8" fmla="*/ 265749 h 605592"/>
                  <a:gd name="connsiteX9" fmla="*/ 198148 w 507577"/>
                  <a:gd name="connsiteY9" fmla="*/ 265749 h 605592"/>
                  <a:gd name="connsiteX10" fmla="*/ 198148 w 507577"/>
                  <a:gd name="connsiteY10" fmla="*/ 290447 h 605592"/>
                  <a:gd name="connsiteX11" fmla="*/ 105284 w 507577"/>
                  <a:gd name="connsiteY11" fmla="*/ 290447 h 605592"/>
                  <a:gd name="connsiteX12" fmla="*/ 451901 w 507577"/>
                  <a:gd name="connsiteY12" fmla="*/ 234771 h 605592"/>
                  <a:gd name="connsiteX13" fmla="*/ 476669 w 507577"/>
                  <a:gd name="connsiteY13" fmla="*/ 234771 h 605592"/>
                  <a:gd name="connsiteX14" fmla="*/ 476669 w 507577"/>
                  <a:gd name="connsiteY14" fmla="*/ 259539 h 605592"/>
                  <a:gd name="connsiteX15" fmla="*/ 451901 w 507577"/>
                  <a:gd name="connsiteY15" fmla="*/ 259539 h 605592"/>
                  <a:gd name="connsiteX16" fmla="*/ 445650 w 507577"/>
                  <a:gd name="connsiteY16" fmla="*/ 222474 h 605592"/>
                  <a:gd name="connsiteX17" fmla="*/ 445650 w 507577"/>
                  <a:gd name="connsiteY17" fmla="*/ 271881 h 605592"/>
                  <a:gd name="connsiteX18" fmla="*/ 482788 w 507577"/>
                  <a:gd name="connsiteY18" fmla="*/ 271881 h 605592"/>
                  <a:gd name="connsiteX19" fmla="*/ 482788 w 507577"/>
                  <a:gd name="connsiteY19" fmla="*/ 222474 h 605592"/>
                  <a:gd name="connsiteX20" fmla="*/ 445650 w 507577"/>
                  <a:gd name="connsiteY20" fmla="*/ 148316 h 605592"/>
                  <a:gd name="connsiteX21" fmla="*/ 445650 w 507577"/>
                  <a:gd name="connsiteY21" fmla="*/ 197724 h 605592"/>
                  <a:gd name="connsiteX22" fmla="*/ 482788 w 507577"/>
                  <a:gd name="connsiteY22" fmla="*/ 197724 h 605592"/>
                  <a:gd name="connsiteX23" fmla="*/ 482788 w 507577"/>
                  <a:gd name="connsiteY23" fmla="*/ 148316 h 605592"/>
                  <a:gd name="connsiteX24" fmla="*/ 451901 w 507577"/>
                  <a:gd name="connsiteY24" fmla="*/ 86513 h 605592"/>
                  <a:gd name="connsiteX25" fmla="*/ 476669 w 507577"/>
                  <a:gd name="connsiteY25" fmla="*/ 86513 h 605592"/>
                  <a:gd name="connsiteX26" fmla="*/ 476669 w 507577"/>
                  <a:gd name="connsiteY26" fmla="*/ 111211 h 605592"/>
                  <a:gd name="connsiteX27" fmla="*/ 451901 w 507577"/>
                  <a:gd name="connsiteY27" fmla="*/ 111211 h 605592"/>
                  <a:gd name="connsiteX28" fmla="*/ 129981 w 507577"/>
                  <a:gd name="connsiteY28" fmla="*/ 80361 h 605592"/>
                  <a:gd name="connsiteX29" fmla="*/ 129981 w 507577"/>
                  <a:gd name="connsiteY29" fmla="*/ 160651 h 605592"/>
                  <a:gd name="connsiteX30" fmla="*/ 346680 w 507577"/>
                  <a:gd name="connsiteY30" fmla="*/ 160651 h 605592"/>
                  <a:gd name="connsiteX31" fmla="*/ 346680 w 507577"/>
                  <a:gd name="connsiteY31" fmla="*/ 185406 h 605592"/>
                  <a:gd name="connsiteX32" fmla="*/ 129981 w 507577"/>
                  <a:gd name="connsiteY32" fmla="*/ 185406 h 605592"/>
                  <a:gd name="connsiteX33" fmla="*/ 129981 w 507577"/>
                  <a:gd name="connsiteY33" fmla="*/ 203948 h 605592"/>
                  <a:gd name="connsiteX34" fmla="*/ 365248 w 507577"/>
                  <a:gd name="connsiteY34" fmla="*/ 203948 h 605592"/>
                  <a:gd name="connsiteX35" fmla="*/ 365248 w 507577"/>
                  <a:gd name="connsiteY35" fmla="*/ 80361 h 605592"/>
                  <a:gd name="connsiteX36" fmla="*/ 445650 w 507577"/>
                  <a:gd name="connsiteY36" fmla="*/ 74158 h 605592"/>
                  <a:gd name="connsiteX37" fmla="*/ 445650 w 507577"/>
                  <a:gd name="connsiteY37" fmla="*/ 123566 h 605592"/>
                  <a:gd name="connsiteX38" fmla="*/ 482788 w 507577"/>
                  <a:gd name="connsiteY38" fmla="*/ 123566 h 605592"/>
                  <a:gd name="connsiteX39" fmla="*/ 482788 w 507577"/>
                  <a:gd name="connsiteY39" fmla="*/ 74158 h 605592"/>
                  <a:gd name="connsiteX40" fmla="*/ 117632 w 507577"/>
                  <a:gd name="connsiteY40" fmla="*/ 55606 h 605592"/>
                  <a:gd name="connsiteX41" fmla="*/ 377597 w 507577"/>
                  <a:gd name="connsiteY41" fmla="*/ 55606 h 605592"/>
                  <a:gd name="connsiteX42" fmla="*/ 389945 w 507577"/>
                  <a:gd name="connsiteY42" fmla="*/ 67937 h 605592"/>
                  <a:gd name="connsiteX43" fmla="*/ 389945 w 507577"/>
                  <a:gd name="connsiteY43" fmla="*/ 216279 h 605592"/>
                  <a:gd name="connsiteX44" fmla="*/ 377597 w 507577"/>
                  <a:gd name="connsiteY44" fmla="*/ 228703 h 605592"/>
                  <a:gd name="connsiteX45" fmla="*/ 117632 w 507577"/>
                  <a:gd name="connsiteY45" fmla="*/ 228703 h 605592"/>
                  <a:gd name="connsiteX46" fmla="*/ 105284 w 507577"/>
                  <a:gd name="connsiteY46" fmla="*/ 216279 h 605592"/>
                  <a:gd name="connsiteX47" fmla="*/ 105284 w 507577"/>
                  <a:gd name="connsiteY47" fmla="*/ 67937 h 605592"/>
                  <a:gd name="connsiteX48" fmla="*/ 117632 w 507577"/>
                  <a:gd name="connsiteY48" fmla="*/ 55606 h 605592"/>
                  <a:gd name="connsiteX49" fmla="*/ 24789 w 507577"/>
                  <a:gd name="connsiteY49" fmla="*/ 24750 h 605592"/>
                  <a:gd name="connsiteX50" fmla="*/ 24789 w 507577"/>
                  <a:gd name="connsiteY50" fmla="*/ 580935 h 605592"/>
                  <a:gd name="connsiteX51" fmla="*/ 408513 w 507577"/>
                  <a:gd name="connsiteY51" fmla="*/ 580935 h 605592"/>
                  <a:gd name="connsiteX52" fmla="*/ 420954 w 507577"/>
                  <a:gd name="connsiteY52" fmla="*/ 568513 h 605592"/>
                  <a:gd name="connsiteX53" fmla="*/ 420954 w 507577"/>
                  <a:gd name="connsiteY53" fmla="*/ 37079 h 605592"/>
                  <a:gd name="connsiteX54" fmla="*/ 408513 w 507577"/>
                  <a:gd name="connsiteY54" fmla="*/ 24750 h 605592"/>
                  <a:gd name="connsiteX55" fmla="*/ 74275 w 507577"/>
                  <a:gd name="connsiteY55" fmla="*/ 24750 h 605592"/>
                  <a:gd name="connsiteX56" fmla="*/ 74275 w 507577"/>
                  <a:gd name="connsiteY56" fmla="*/ 531434 h 605592"/>
                  <a:gd name="connsiteX57" fmla="*/ 49579 w 507577"/>
                  <a:gd name="connsiteY57" fmla="*/ 531434 h 605592"/>
                  <a:gd name="connsiteX58" fmla="*/ 49579 w 507577"/>
                  <a:gd name="connsiteY58" fmla="*/ 24750 h 605592"/>
                  <a:gd name="connsiteX59" fmla="*/ 12441 w 507577"/>
                  <a:gd name="connsiteY59" fmla="*/ 0 h 605592"/>
                  <a:gd name="connsiteX60" fmla="*/ 408513 w 507577"/>
                  <a:gd name="connsiteY60" fmla="*/ 0 h 605592"/>
                  <a:gd name="connsiteX61" fmla="*/ 445650 w 507577"/>
                  <a:gd name="connsiteY61" fmla="*/ 37079 h 605592"/>
                  <a:gd name="connsiteX62" fmla="*/ 445650 w 507577"/>
                  <a:gd name="connsiteY62" fmla="*/ 49408 h 605592"/>
                  <a:gd name="connsiteX63" fmla="*/ 495229 w 507577"/>
                  <a:gd name="connsiteY63" fmla="*/ 49408 h 605592"/>
                  <a:gd name="connsiteX64" fmla="*/ 507577 w 507577"/>
                  <a:gd name="connsiteY64" fmla="*/ 61829 h 605592"/>
                  <a:gd name="connsiteX65" fmla="*/ 507577 w 507577"/>
                  <a:gd name="connsiteY65" fmla="*/ 358461 h 605592"/>
                  <a:gd name="connsiteX66" fmla="*/ 495229 w 507577"/>
                  <a:gd name="connsiteY66" fmla="*/ 370790 h 605592"/>
                  <a:gd name="connsiteX67" fmla="*/ 445650 w 507577"/>
                  <a:gd name="connsiteY67" fmla="*/ 370790 h 605592"/>
                  <a:gd name="connsiteX68" fmla="*/ 445650 w 507577"/>
                  <a:gd name="connsiteY68" fmla="*/ 568513 h 605592"/>
                  <a:gd name="connsiteX69" fmla="*/ 408513 w 507577"/>
                  <a:gd name="connsiteY69" fmla="*/ 605592 h 605592"/>
                  <a:gd name="connsiteX70" fmla="*/ 12441 w 507577"/>
                  <a:gd name="connsiteY70" fmla="*/ 605592 h 605592"/>
                  <a:gd name="connsiteX71" fmla="*/ 0 w 507577"/>
                  <a:gd name="connsiteY71" fmla="*/ 593263 h 605592"/>
                  <a:gd name="connsiteX72" fmla="*/ 0 w 507577"/>
                  <a:gd name="connsiteY72" fmla="*/ 12329 h 605592"/>
                  <a:gd name="connsiteX73" fmla="*/ 12441 w 507577"/>
                  <a:gd name="connsiteY73"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07577" h="605592">
                    <a:moveTo>
                      <a:pt x="105284" y="315145"/>
                    </a:moveTo>
                    <a:lnTo>
                      <a:pt x="328130" y="315145"/>
                    </a:lnTo>
                    <a:lnTo>
                      <a:pt x="328130" y="339913"/>
                    </a:lnTo>
                    <a:lnTo>
                      <a:pt x="105284" y="339913"/>
                    </a:lnTo>
                    <a:close/>
                    <a:moveTo>
                      <a:pt x="445650" y="296632"/>
                    </a:moveTo>
                    <a:lnTo>
                      <a:pt x="445650" y="346039"/>
                    </a:lnTo>
                    <a:lnTo>
                      <a:pt x="482788" y="346039"/>
                    </a:lnTo>
                    <a:lnTo>
                      <a:pt x="482788" y="296632"/>
                    </a:lnTo>
                    <a:close/>
                    <a:moveTo>
                      <a:pt x="105284" y="265749"/>
                    </a:moveTo>
                    <a:lnTo>
                      <a:pt x="198148" y="265749"/>
                    </a:lnTo>
                    <a:lnTo>
                      <a:pt x="198148" y="290447"/>
                    </a:lnTo>
                    <a:lnTo>
                      <a:pt x="105284" y="290447"/>
                    </a:lnTo>
                    <a:close/>
                    <a:moveTo>
                      <a:pt x="451901" y="234771"/>
                    </a:moveTo>
                    <a:lnTo>
                      <a:pt x="476669" y="234771"/>
                    </a:lnTo>
                    <a:lnTo>
                      <a:pt x="476669" y="259539"/>
                    </a:lnTo>
                    <a:lnTo>
                      <a:pt x="451901" y="259539"/>
                    </a:lnTo>
                    <a:close/>
                    <a:moveTo>
                      <a:pt x="445650" y="222474"/>
                    </a:moveTo>
                    <a:lnTo>
                      <a:pt x="445650" y="271881"/>
                    </a:lnTo>
                    <a:lnTo>
                      <a:pt x="482788" y="271881"/>
                    </a:lnTo>
                    <a:lnTo>
                      <a:pt x="482788" y="222474"/>
                    </a:lnTo>
                    <a:close/>
                    <a:moveTo>
                      <a:pt x="445650" y="148316"/>
                    </a:moveTo>
                    <a:lnTo>
                      <a:pt x="445650" y="197724"/>
                    </a:lnTo>
                    <a:lnTo>
                      <a:pt x="482788" y="197724"/>
                    </a:lnTo>
                    <a:lnTo>
                      <a:pt x="482788" y="148316"/>
                    </a:lnTo>
                    <a:close/>
                    <a:moveTo>
                      <a:pt x="451901" y="86513"/>
                    </a:moveTo>
                    <a:lnTo>
                      <a:pt x="476669" y="86513"/>
                    </a:lnTo>
                    <a:lnTo>
                      <a:pt x="476669" y="111211"/>
                    </a:lnTo>
                    <a:lnTo>
                      <a:pt x="451901" y="111211"/>
                    </a:lnTo>
                    <a:close/>
                    <a:moveTo>
                      <a:pt x="129981" y="80361"/>
                    </a:moveTo>
                    <a:lnTo>
                      <a:pt x="129981" y="160651"/>
                    </a:lnTo>
                    <a:lnTo>
                      <a:pt x="346680" y="160651"/>
                    </a:lnTo>
                    <a:lnTo>
                      <a:pt x="346680" y="185406"/>
                    </a:lnTo>
                    <a:lnTo>
                      <a:pt x="129981" y="185406"/>
                    </a:lnTo>
                    <a:lnTo>
                      <a:pt x="129981" y="203948"/>
                    </a:lnTo>
                    <a:lnTo>
                      <a:pt x="365248" y="203948"/>
                    </a:lnTo>
                    <a:lnTo>
                      <a:pt x="365248" y="80361"/>
                    </a:lnTo>
                    <a:close/>
                    <a:moveTo>
                      <a:pt x="445650" y="74158"/>
                    </a:moveTo>
                    <a:lnTo>
                      <a:pt x="445650" y="123566"/>
                    </a:lnTo>
                    <a:lnTo>
                      <a:pt x="482788" y="123566"/>
                    </a:lnTo>
                    <a:lnTo>
                      <a:pt x="482788" y="74158"/>
                    </a:lnTo>
                    <a:close/>
                    <a:moveTo>
                      <a:pt x="117632" y="55606"/>
                    </a:moveTo>
                    <a:lnTo>
                      <a:pt x="377597" y="55606"/>
                    </a:lnTo>
                    <a:cubicBezTo>
                      <a:pt x="384467" y="55606"/>
                      <a:pt x="389945" y="61169"/>
                      <a:pt x="389945" y="67937"/>
                    </a:cubicBezTo>
                    <a:lnTo>
                      <a:pt x="389945" y="216279"/>
                    </a:lnTo>
                    <a:cubicBezTo>
                      <a:pt x="389945" y="223140"/>
                      <a:pt x="384467" y="228703"/>
                      <a:pt x="377597" y="228703"/>
                    </a:cubicBezTo>
                    <a:lnTo>
                      <a:pt x="117632" y="228703"/>
                    </a:lnTo>
                    <a:cubicBezTo>
                      <a:pt x="110762" y="228703"/>
                      <a:pt x="105284" y="223140"/>
                      <a:pt x="105284" y="216279"/>
                    </a:cubicBezTo>
                    <a:lnTo>
                      <a:pt x="105284" y="67937"/>
                    </a:lnTo>
                    <a:cubicBezTo>
                      <a:pt x="105284" y="61169"/>
                      <a:pt x="110762" y="55606"/>
                      <a:pt x="117632" y="55606"/>
                    </a:cubicBezTo>
                    <a:close/>
                    <a:moveTo>
                      <a:pt x="24789" y="24750"/>
                    </a:moveTo>
                    <a:lnTo>
                      <a:pt x="24789" y="580935"/>
                    </a:lnTo>
                    <a:lnTo>
                      <a:pt x="408513" y="580935"/>
                    </a:lnTo>
                    <a:cubicBezTo>
                      <a:pt x="415383" y="580935"/>
                      <a:pt x="420954" y="575373"/>
                      <a:pt x="420954" y="568513"/>
                    </a:cubicBezTo>
                    <a:lnTo>
                      <a:pt x="420954" y="37079"/>
                    </a:lnTo>
                    <a:cubicBezTo>
                      <a:pt x="420954" y="30219"/>
                      <a:pt x="415383" y="24750"/>
                      <a:pt x="408513" y="24750"/>
                    </a:cubicBezTo>
                    <a:lnTo>
                      <a:pt x="74275" y="24750"/>
                    </a:lnTo>
                    <a:lnTo>
                      <a:pt x="74275" y="531434"/>
                    </a:lnTo>
                    <a:lnTo>
                      <a:pt x="49579" y="531434"/>
                    </a:lnTo>
                    <a:lnTo>
                      <a:pt x="49579" y="24750"/>
                    </a:lnTo>
                    <a:close/>
                    <a:moveTo>
                      <a:pt x="12441" y="0"/>
                    </a:moveTo>
                    <a:lnTo>
                      <a:pt x="408513" y="0"/>
                    </a:lnTo>
                    <a:cubicBezTo>
                      <a:pt x="429031" y="0"/>
                      <a:pt x="445650" y="16593"/>
                      <a:pt x="445650" y="37079"/>
                    </a:cubicBezTo>
                    <a:lnTo>
                      <a:pt x="445650" y="49408"/>
                    </a:lnTo>
                    <a:lnTo>
                      <a:pt x="495229" y="49408"/>
                    </a:lnTo>
                    <a:cubicBezTo>
                      <a:pt x="502006" y="49408"/>
                      <a:pt x="507577" y="54970"/>
                      <a:pt x="507577" y="61829"/>
                    </a:cubicBezTo>
                    <a:lnTo>
                      <a:pt x="507577" y="358461"/>
                    </a:lnTo>
                    <a:cubicBezTo>
                      <a:pt x="507577" y="365228"/>
                      <a:pt x="502006" y="370790"/>
                      <a:pt x="495229" y="370790"/>
                    </a:cubicBezTo>
                    <a:lnTo>
                      <a:pt x="445650" y="370790"/>
                    </a:lnTo>
                    <a:lnTo>
                      <a:pt x="445650" y="568513"/>
                    </a:lnTo>
                    <a:cubicBezTo>
                      <a:pt x="445650" y="588999"/>
                      <a:pt x="429031" y="605592"/>
                      <a:pt x="408513" y="605592"/>
                    </a:cubicBezTo>
                    <a:lnTo>
                      <a:pt x="12441" y="605592"/>
                    </a:lnTo>
                    <a:cubicBezTo>
                      <a:pt x="5571" y="605592"/>
                      <a:pt x="0" y="600123"/>
                      <a:pt x="0" y="593263"/>
                    </a:cubicBezTo>
                    <a:lnTo>
                      <a:pt x="0" y="12329"/>
                    </a:lnTo>
                    <a:cubicBezTo>
                      <a:pt x="0" y="5562"/>
                      <a:pt x="5571" y="0"/>
                      <a:pt x="12441"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5" name="组合 14"/>
            <p:cNvGrpSpPr/>
            <p:nvPr/>
          </p:nvGrpSpPr>
          <p:grpSpPr>
            <a:xfrm>
              <a:off x="1982882" y="2216680"/>
              <a:ext cx="4113118" cy="1835033"/>
              <a:chOff x="7727479" y="3324875"/>
              <a:chExt cx="4113118" cy="1835033"/>
            </a:xfrm>
          </p:grpSpPr>
          <p:sp>
            <p:nvSpPr>
              <p:cNvPr id="16" name="矩形 15"/>
              <p:cNvSpPr/>
              <p:nvPr/>
            </p:nvSpPr>
            <p:spPr>
              <a:xfrm>
                <a:off x="7727479" y="3683533"/>
                <a:ext cx="4113118" cy="1476375"/>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在软件测试过程中，对于发现的每个软件错误，都要进行记录该错误的特征和复现步骤等信息，以便相关认识分析和处理软件错误。为了便于管理测试发现的软件错误，通常要采用软件缺陷数据库，将每一个发现的错误输入到软件缺陷数据库中，软件缺陷数据库的每一条记录则称为一个软件问题报告。</a:t>
                </a:r>
              </a:p>
            </p:txBody>
          </p:sp>
          <p:sp>
            <p:nvSpPr>
              <p:cNvPr id="17" name="矩形 16"/>
              <p:cNvSpPr/>
              <p:nvPr/>
            </p:nvSpPr>
            <p:spPr>
              <a:xfrm>
                <a:off x="7727480" y="33248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概述</a:t>
                </a:r>
              </a:p>
            </p:txBody>
          </p:sp>
        </p:grpSp>
      </p:grpSp>
      <p:grpSp>
        <p:nvGrpSpPr>
          <p:cNvPr id="32" name="组合 31"/>
          <p:cNvGrpSpPr/>
          <p:nvPr/>
        </p:nvGrpSpPr>
        <p:grpSpPr>
          <a:xfrm>
            <a:off x="3662381" y="4310365"/>
            <a:ext cx="5015529" cy="1591193"/>
            <a:chOff x="1080471" y="4310365"/>
            <a:chExt cx="5015529" cy="1591193"/>
          </a:xfrm>
        </p:grpSpPr>
        <p:grpSp>
          <p:nvGrpSpPr>
            <p:cNvPr id="28" name="组合 27"/>
            <p:cNvGrpSpPr/>
            <p:nvPr/>
          </p:nvGrpSpPr>
          <p:grpSpPr>
            <a:xfrm>
              <a:off x="1080471" y="4506685"/>
              <a:ext cx="798285" cy="798285"/>
              <a:chOff x="2959100" y="1866900"/>
              <a:chExt cx="1536700" cy="1536700"/>
            </a:xfrm>
          </p:grpSpPr>
          <p:sp>
            <p:nvSpPr>
              <p:cNvPr id="29" name="椭圆 2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0" name="椭圆 2"/>
              <p:cNvSpPr/>
              <p:nvPr/>
            </p:nvSpPr>
            <p:spPr>
              <a:xfrm>
                <a:off x="3361590" y="2269986"/>
                <a:ext cx="731720" cy="730528"/>
              </a:xfrm>
              <a:custGeom>
                <a:avLst/>
                <a:gdLst>
                  <a:gd name="connsiteX0" fmla="*/ 521716 w 606580"/>
                  <a:gd name="connsiteY0" fmla="*/ 473869 h 605592"/>
                  <a:gd name="connsiteX1" fmla="*/ 474642 w 606580"/>
                  <a:gd name="connsiteY1" fmla="*/ 520867 h 605592"/>
                  <a:gd name="connsiteX2" fmla="*/ 521716 w 606580"/>
                  <a:gd name="connsiteY2" fmla="*/ 567772 h 605592"/>
                  <a:gd name="connsiteX3" fmla="*/ 568698 w 606580"/>
                  <a:gd name="connsiteY3" fmla="*/ 520867 h 605592"/>
                  <a:gd name="connsiteX4" fmla="*/ 521716 w 606580"/>
                  <a:gd name="connsiteY4" fmla="*/ 473869 h 605592"/>
                  <a:gd name="connsiteX5" fmla="*/ 60630 w 606580"/>
                  <a:gd name="connsiteY5" fmla="*/ 401194 h 605592"/>
                  <a:gd name="connsiteX6" fmla="*/ 37882 w 606580"/>
                  <a:gd name="connsiteY6" fmla="*/ 423905 h 605592"/>
                  <a:gd name="connsiteX7" fmla="*/ 60630 w 606580"/>
                  <a:gd name="connsiteY7" fmla="*/ 446616 h 605592"/>
                  <a:gd name="connsiteX8" fmla="*/ 83378 w 606580"/>
                  <a:gd name="connsiteY8" fmla="*/ 423905 h 605592"/>
                  <a:gd name="connsiteX9" fmla="*/ 60630 w 606580"/>
                  <a:gd name="connsiteY9" fmla="*/ 401194 h 605592"/>
                  <a:gd name="connsiteX10" fmla="*/ 242639 w 606580"/>
                  <a:gd name="connsiteY10" fmla="*/ 218047 h 605592"/>
                  <a:gd name="connsiteX11" fmla="*/ 291153 w 606580"/>
                  <a:gd name="connsiteY11" fmla="*/ 266490 h 605592"/>
                  <a:gd name="connsiteX12" fmla="*/ 242639 w 606580"/>
                  <a:gd name="connsiteY12" fmla="*/ 314933 h 605592"/>
                  <a:gd name="connsiteX13" fmla="*/ 194125 w 606580"/>
                  <a:gd name="connsiteY13" fmla="*/ 266490 h 605592"/>
                  <a:gd name="connsiteX14" fmla="*/ 242639 w 606580"/>
                  <a:gd name="connsiteY14" fmla="*/ 218047 h 605592"/>
                  <a:gd name="connsiteX15" fmla="*/ 242613 w 606580"/>
                  <a:gd name="connsiteY15" fmla="*/ 183170 h 605592"/>
                  <a:gd name="connsiteX16" fmla="*/ 159235 w 606580"/>
                  <a:gd name="connsiteY16" fmla="*/ 266505 h 605592"/>
                  <a:gd name="connsiteX17" fmla="*/ 242613 w 606580"/>
                  <a:gd name="connsiteY17" fmla="*/ 349747 h 605592"/>
                  <a:gd name="connsiteX18" fmla="*/ 326084 w 606580"/>
                  <a:gd name="connsiteY18" fmla="*/ 266505 h 605592"/>
                  <a:gd name="connsiteX19" fmla="*/ 242613 w 606580"/>
                  <a:gd name="connsiteY19" fmla="*/ 183170 h 605592"/>
                  <a:gd name="connsiteX20" fmla="*/ 448923 w 606580"/>
                  <a:gd name="connsiteY20" fmla="*/ 37821 h 605592"/>
                  <a:gd name="connsiteX21" fmla="*/ 426175 w 606580"/>
                  <a:gd name="connsiteY21" fmla="*/ 60532 h 605592"/>
                  <a:gd name="connsiteX22" fmla="*/ 448923 w 606580"/>
                  <a:gd name="connsiteY22" fmla="*/ 83242 h 605592"/>
                  <a:gd name="connsiteX23" fmla="*/ 471671 w 606580"/>
                  <a:gd name="connsiteY23" fmla="*/ 60532 h 605592"/>
                  <a:gd name="connsiteX24" fmla="*/ 448923 w 606580"/>
                  <a:gd name="connsiteY24" fmla="*/ 37821 h 605592"/>
                  <a:gd name="connsiteX25" fmla="*/ 448923 w 606580"/>
                  <a:gd name="connsiteY25" fmla="*/ 0 h 605592"/>
                  <a:gd name="connsiteX26" fmla="*/ 509553 w 606580"/>
                  <a:gd name="connsiteY26" fmla="*/ 60532 h 605592"/>
                  <a:gd name="connsiteX27" fmla="*/ 448923 w 606580"/>
                  <a:gd name="connsiteY27" fmla="*/ 121156 h 605592"/>
                  <a:gd name="connsiteX28" fmla="*/ 424132 w 606580"/>
                  <a:gd name="connsiteY28" fmla="*/ 115779 h 605592"/>
                  <a:gd name="connsiteX29" fmla="*/ 338340 w 606580"/>
                  <a:gd name="connsiteY29" fmla="*/ 192255 h 605592"/>
                  <a:gd name="connsiteX30" fmla="*/ 363967 w 606580"/>
                  <a:gd name="connsiteY30" fmla="*/ 266505 h 605592"/>
                  <a:gd name="connsiteX31" fmla="*/ 340662 w 606580"/>
                  <a:gd name="connsiteY31" fmla="*/ 337604 h 605592"/>
                  <a:gd name="connsiteX32" fmla="*/ 463036 w 606580"/>
                  <a:gd name="connsiteY32" fmla="*/ 459779 h 605592"/>
                  <a:gd name="connsiteX33" fmla="*/ 521716 w 606580"/>
                  <a:gd name="connsiteY33" fmla="*/ 436049 h 605592"/>
                  <a:gd name="connsiteX34" fmla="*/ 606580 w 606580"/>
                  <a:gd name="connsiteY34" fmla="*/ 520867 h 605592"/>
                  <a:gd name="connsiteX35" fmla="*/ 521624 w 606580"/>
                  <a:gd name="connsiteY35" fmla="*/ 605592 h 605592"/>
                  <a:gd name="connsiteX36" fmla="*/ 436760 w 606580"/>
                  <a:gd name="connsiteY36" fmla="*/ 520867 h 605592"/>
                  <a:gd name="connsiteX37" fmla="*/ 442052 w 606580"/>
                  <a:gd name="connsiteY37" fmla="*/ 492316 h 605592"/>
                  <a:gd name="connsiteX38" fmla="*/ 313921 w 606580"/>
                  <a:gd name="connsiteY38" fmla="*/ 364394 h 605592"/>
                  <a:gd name="connsiteX39" fmla="*/ 242613 w 606580"/>
                  <a:gd name="connsiteY39" fmla="*/ 387568 h 605592"/>
                  <a:gd name="connsiteX40" fmla="*/ 162764 w 606580"/>
                  <a:gd name="connsiteY40" fmla="*/ 357534 h 605592"/>
                  <a:gd name="connsiteX41" fmla="*/ 114947 w 606580"/>
                  <a:gd name="connsiteY41" fmla="*/ 397394 h 605592"/>
                  <a:gd name="connsiteX42" fmla="*/ 121353 w 606580"/>
                  <a:gd name="connsiteY42" fmla="*/ 423905 h 605592"/>
                  <a:gd name="connsiteX43" fmla="*/ 60630 w 606580"/>
                  <a:gd name="connsiteY43" fmla="*/ 484529 h 605592"/>
                  <a:gd name="connsiteX44" fmla="*/ 0 w 606580"/>
                  <a:gd name="connsiteY44" fmla="*/ 423905 h 605592"/>
                  <a:gd name="connsiteX45" fmla="*/ 60630 w 606580"/>
                  <a:gd name="connsiteY45" fmla="*/ 363374 h 605592"/>
                  <a:gd name="connsiteX46" fmla="*/ 88299 w 606580"/>
                  <a:gd name="connsiteY46" fmla="*/ 370326 h 605592"/>
                  <a:gd name="connsiteX47" fmla="*/ 138530 w 606580"/>
                  <a:gd name="connsiteY47" fmla="*/ 328427 h 605592"/>
                  <a:gd name="connsiteX48" fmla="*/ 121353 w 606580"/>
                  <a:gd name="connsiteY48" fmla="*/ 266505 h 605592"/>
                  <a:gd name="connsiteX49" fmla="*/ 151715 w 606580"/>
                  <a:gd name="connsiteY49" fmla="*/ 186507 h 605592"/>
                  <a:gd name="connsiteX50" fmla="*/ 90620 w 606580"/>
                  <a:gd name="connsiteY50" fmla="*/ 127830 h 605592"/>
                  <a:gd name="connsiteX51" fmla="*/ 81057 w 606580"/>
                  <a:gd name="connsiteY51" fmla="*/ 129313 h 605592"/>
                  <a:gd name="connsiteX52" fmla="*/ 44660 w 606580"/>
                  <a:gd name="connsiteY52" fmla="*/ 92976 h 605592"/>
                  <a:gd name="connsiteX53" fmla="*/ 81057 w 606580"/>
                  <a:gd name="connsiteY53" fmla="*/ 56638 h 605592"/>
                  <a:gd name="connsiteX54" fmla="*/ 117454 w 606580"/>
                  <a:gd name="connsiteY54" fmla="*/ 92976 h 605592"/>
                  <a:gd name="connsiteX55" fmla="*/ 116618 w 606580"/>
                  <a:gd name="connsiteY55" fmla="*/ 100299 h 605592"/>
                  <a:gd name="connsiteX56" fmla="*/ 181148 w 606580"/>
                  <a:gd name="connsiteY56" fmla="*/ 162221 h 605592"/>
                  <a:gd name="connsiteX57" fmla="*/ 242613 w 606580"/>
                  <a:gd name="connsiteY57" fmla="*/ 145350 h 605592"/>
                  <a:gd name="connsiteX58" fmla="*/ 310579 w 606580"/>
                  <a:gd name="connsiteY58" fmla="*/ 166114 h 605592"/>
                  <a:gd name="connsiteX59" fmla="*/ 396092 w 606580"/>
                  <a:gd name="connsiteY59" fmla="*/ 89917 h 605592"/>
                  <a:gd name="connsiteX60" fmla="*/ 388200 w 606580"/>
                  <a:gd name="connsiteY60" fmla="*/ 60532 h 605592"/>
                  <a:gd name="connsiteX61" fmla="*/ 448923 w 606580"/>
                  <a:gd name="connsiteY6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06580" h="605592">
                    <a:moveTo>
                      <a:pt x="521716" y="473869"/>
                    </a:moveTo>
                    <a:cubicBezTo>
                      <a:pt x="495812" y="473869"/>
                      <a:pt x="474642" y="494911"/>
                      <a:pt x="474642" y="520867"/>
                    </a:cubicBezTo>
                    <a:cubicBezTo>
                      <a:pt x="474642" y="546729"/>
                      <a:pt x="495812" y="567772"/>
                      <a:pt x="521716" y="567772"/>
                    </a:cubicBezTo>
                    <a:cubicBezTo>
                      <a:pt x="547621" y="567772"/>
                      <a:pt x="568698" y="546729"/>
                      <a:pt x="568698" y="520867"/>
                    </a:cubicBezTo>
                    <a:cubicBezTo>
                      <a:pt x="568698" y="495004"/>
                      <a:pt x="547621" y="473869"/>
                      <a:pt x="521716" y="473869"/>
                    </a:cubicBezTo>
                    <a:close/>
                    <a:moveTo>
                      <a:pt x="60630" y="401194"/>
                    </a:moveTo>
                    <a:cubicBezTo>
                      <a:pt x="48096" y="401194"/>
                      <a:pt x="37882" y="411391"/>
                      <a:pt x="37882" y="423905"/>
                    </a:cubicBezTo>
                    <a:cubicBezTo>
                      <a:pt x="37882" y="436512"/>
                      <a:pt x="48096" y="446616"/>
                      <a:pt x="60630" y="446616"/>
                    </a:cubicBezTo>
                    <a:cubicBezTo>
                      <a:pt x="73165" y="446616"/>
                      <a:pt x="83378" y="436512"/>
                      <a:pt x="83378" y="423905"/>
                    </a:cubicBezTo>
                    <a:cubicBezTo>
                      <a:pt x="83378" y="411391"/>
                      <a:pt x="73165" y="401194"/>
                      <a:pt x="60630" y="401194"/>
                    </a:cubicBezTo>
                    <a:close/>
                    <a:moveTo>
                      <a:pt x="242639" y="218047"/>
                    </a:moveTo>
                    <a:cubicBezTo>
                      <a:pt x="269433" y="218047"/>
                      <a:pt x="291153" y="239736"/>
                      <a:pt x="291153" y="266490"/>
                    </a:cubicBezTo>
                    <a:cubicBezTo>
                      <a:pt x="291153" y="293244"/>
                      <a:pt x="269433" y="314933"/>
                      <a:pt x="242639" y="314933"/>
                    </a:cubicBezTo>
                    <a:cubicBezTo>
                      <a:pt x="215845" y="314933"/>
                      <a:pt x="194125" y="293244"/>
                      <a:pt x="194125" y="266490"/>
                    </a:cubicBezTo>
                    <a:cubicBezTo>
                      <a:pt x="194125" y="239736"/>
                      <a:pt x="215845" y="218047"/>
                      <a:pt x="242639" y="218047"/>
                    </a:cubicBezTo>
                    <a:close/>
                    <a:moveTo>
                      <a:pt x="242613" y="183170"/>
                    </a:moveTo>
                    <a:cubicBezTo>
                      <a:pt x="196653" y="183170"/>
                      <a:pt x="159235" y="220527"/>
                      <a:pt x="159235" y="266505"/>
                    </a:cubicBezTo>
                    <a:cubicBezTo>
                      <a:pt x="159235" y="312390"/>
                      <a:pt x="196653" y="349747"/>
                      <a:pt x="242613" y="349747"/>
                    </a:cubicBezTo>
                    <a:cubicBezTo>
                      <a:pt x="288666" y="349747"/>
                      <a:pt x="326084" y="312390"/>
                      <a:pt x="326084" y="266505"/>
                    </a:cubicBezTo>
                    <a:cubicBezTo>
                      <a:pt x="326084" y="220527"/>
                      <a:pt x="288666" y="183170"/>
                      <a:pt x="242613" y="183170"/>
                    </a:cubicBezTo>
                    <a:close/>
                    <a:moveTo>
                      <a:pt x="448923" y="37821"/>
                    </a:moveTo>
                    <a:cubicBezTo>
                      <a:pt x="436389" y="37821"/>
                      <a:pt x="426175" y="48017"/>
                      <a:pt x="426175" y="60532"/>
                    </a:cubicBezTo>
                    <a:cubicBezTo>
                      <a:pt x="426175" y="73138"/>
                      <a:pt x="436389" y="83242"/>
                      <a:pt x="448923" y="83242"/>
                    </a:cubicBezTo>
                    <a:cubicBezTo>
                      <a:pt x="461458" y="83242"/>
                      <a:pt x="471671" y="73138"/>
                      <a:pt x="471671" y="60532"/>
                    </a:cubicBezTo>
                    <a:cubicBezTo>
                      <a:pt x="471671" y="48017"/>
                      <a:pt x="461458" y="37821"/>
                      <a:pt x="448923" y="37821"/>
                    </a:cubicBezTo>
                    <a:close/>
                    <a:moveTo>
                      <a:pt x="448923" y="0"/>
                    </a:moveTo>
                    <a:cubicBezTo>
                      <a:pt x="482349" y="0"/>
                      <a:pt x="509553" y="27160"/>
                      <a:pt x="509553" y="60532"/>
                    </a:cubicBezTo>
                    <a:cubicBezTo>
                      <a:pt x="509553" y="93995"/>
                      <a:pt x="482441" y="121156"/>
                      <a:pt x="448923" y="121156"/>
                    </a:cubicBezTo>
                    <a:cubicBezTo>
                      <a:pt x="440102" y="121156"/>
                      <a:pt x="431653" y="119116"/>
                      <a:pt x="424132" y="115779"/>
                    </a:cubicBezTo>
                    <a:lnTo>
                      <a:pt x="338340" y="192255"/>
                    </a:lnTo>
                    <a:cubicBezTo>
                      <a:pt x="354310" y="212741"/>
                      <a:pt x="363967" y="238510"/>
                      <a:pt x="363967" y="266505"/>
                    </a:cubicBezTo>
                    <a:cubicBezTo>
                      <a:pt x="363967" y="293109"/>
                      <a:pt x="355239" y="317674"/>
                      <a:pt x="340662" y="337604"/>
                    </a:cubicBezTo>
                    <a:lnTo>
                      <a:pt x="463036" y="459779"/>
                    </a:lnTo>
                    <a:cubicBezTo>
                      <a:pt x="478263" y="445133"/>
                      <a:pt x="498876" y="436049"/>
                      <a:pt x="521716" y="436049"/>
                    </a:cubicBezTo>
                    <a:cubicBezTo>
                      <a:pt x="568605" y="436049"/>
                      <a:pt x="606580" y="474055"/>
                      <a:pt x="606580" y="520867"/>
                    </a:cubicBezTo>
                    <a:cubicBezTo>
                      <a:pt x="606580" y="567679"/>
                      <a:pt x="568605" y="605592"/>
                      <a:pt x="521624" y="605592"/>
                    </a:cubicBezTo>
                    <a:cubicBezTo>
                      <a:pt x="474735" y="605592"/>
                      <a:pt x="436760" y="567679"/>
                      <a:pt x="436760" y="520867"/>
                    </a:cubicBezTo>
                    <a:cubicBezTo>
                      <a:pt x="436760" y="510763"/>
                      <a:pt x="438803" y="501215"/>
                      <a:pt x="442052" y="492316"/>
                    </a:cubicBezTo>
                    <a:lnTo>
                      <a:pt x="313921" y="364394"/>
                    </a:lnTo>
                    <a:cubicBezTo>
                      <a:pt x="293866" y="378947"/>
                      <a:pt x="269261" y="387568"/>
                      <a:pt x="242613" y="387568"/>
                    </a:cubicBezTo>
                    <a:cubicBezTo>
                      <a:pt x="211973" y="387568"/>
                      <a:pt x="184119" y="376166"/>
                      <a:pt x="162764" y="357534"/>
                    </a:cubicBezTo>
                    <a:lnTo>
                      <a:pt x="114947" y="397394"/>
                    </a:lnTo>
                    <a:cubicBezTo>
                      <a:pt x="118939" y="405458"/>
                      <a:pt x="121353" y="414357"/>
                      <a:pt x="121353" y="423905"/>
                    </a:cubicBezTo>
                    <a:cubicBezTo>
                      <a:pt x="121353" y="457369"/>
                      <a:pt x="94149" y="484529"/>
                      <a:pt x="60630" y="484529"/>
                    </a:cubicBezTo>
                    <a:cubicBezTo>
                      <a:pt x="27205" y="484529"/>
                      <a:pt x="0" y="457369"/>
                      <a:pt x="0" y="423905"/>
                    </a:cubicBezTo>
                    <a:cubicBezTo>
                      <a:pt x="0" y="390534"/>
                      <a:pt x="27205" y="363374"/>
                      <a:pt x="60630" y="363374"/>
                    </a:cubicBezTo>
                    <a:cubicBezTo>
                      <a:pt x="70658" y="363374"/>
                      <a:pt x="79943" y="366062"/>
                      <a:pt x="88299" y="370326"/>
                    </a:cubicBezTo>
                    <a:lnTo>
                      <a:pt x="138530" y="328427"/>
                    </a:lnTo>
                    <a:cubicBezTo>
                      <a:pt x="127667" y="310258"/>
                      <a:pt x="121353" y="289123"/>
                      <a:pt x="121353" y="266505"/>
                    </a:cubicBezTo>
                    <a:cubicBezTo>
                      <a:pt x="121353" y="235822"/>
                      <a:pt x="132866" y="207828"/>
                      <a:pt x="151715" y="186507"/>
                    </a:cubicBezTo>
                    <a:lnTo>
                      <a:pt x="90620" y="127830"/>
                    </a:lnTo>
                    <a:cubicBezTo>
                      <a:pt x="87556" y="128757"/>
                      <a:pt x="84399" y="129313"/>
                      <a:pt x="81057" y="129313"/>
                    </a:cubicBezTo>
                    <a:cubicBezTo>
                      <a:pt x="60909" y="129313"/>
                      <a:pt x="44660" y="113091"/>
                      <a:pt x="44660" y="92976"/>
                    </a:cubicBezTo>
                    <a:cubicBezTo>
                      <a:pt x="44660" y="72953"/>
                      <a:pt x="60909" y="56638"/>
                      <a:pt x="81057" y="56638"/>
                    </a:cubicBezTo>
                    <a:cubicBezTo>
                      <a:pt x="101112" y="56638"/>
                      <a:pt x="117454" y="72953"/>
                      <a:pt x="117454" y="92976"/>
                    </a:cubicBezTo>
                    <a:cubicBezTo>
                      <a:pt x="117454" y="95478"/>
                      <a:pt x="117175" y="97981"/>
                      <a:pt x="116618" y="100299"/>
                    </a:cubicBezTo>
                    <a:lnTo>
                      <a:pt x="181148" y="162221"/>
                    </a:lnTo>
                    <a:cubicBezTo>
                      <a:pt x="199160" y="151560"/>
                      <a:pt x="220144" y="145350"/>
                      <a:pt x="242613" y="145350"/>
                    </a:cubicBezTo>
                    <a:cubicBezTo>
                      <a:pt x="267868" y="145350"/>
                      <a:pt x="291266" y="153044"/>
                      <a:pt x="310579" y="166114"/>
                    </a:cubicBezTo>
                    <a:lnTo>
                      <a:pt x="396092" y="89917"/>
                    </a:lnTo>
                    <a:cubicBezTo>
                      <a:pt x="391264" y="81203"/>
                      <a:pt x="388200" y="71284"/>
                      <a:pt x="388200" y="60532"/>
                    </a:cubicBezTo>
                    <a:cubicBezTo>
                      <a:pt x="388200" y="27160"/>
                      <a:pt x="415405" y="0"/>
                      <a:pt x="44892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8" name="组合 17"/>
            <p:cNvGrpSpPr/>
            <p:nvPr/>
          </p:nvGrpSpPr>
          <p:grpSpPr>
            <a:xfrm>
              <a:off x="1982882" y="4310365"/>
              <a:ext cx="4113118" cy="1591193"/>
              <a:chOff x="7727479" y="3350275"/>
              <a:chExt cx="4113118" cy="1591193"/>
            </a:xfrm>
          </p:grpSpPr>
          <p:sp>
            <p:nvSpPr>
              <p:cNvPr id="19" name="矩形 18"/>
              <p:cNvSpPr/>
              <p:nvPr/>
            </p:nvSpPr>
            <p:spPr>
              <a:xfrm>
                <a:off x="7727479" y="3696233"/>
                <a:ext cx="4113118" cy="1245235"/>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软件问题报告包括头信息、简述、操作步骤和注释；</a:t>
                </a:r>
              </a:p>
              <a:p>
                <a:pPr>
                  <a:lnSpc>
                    <a:spcPct val="125000"/>
                  </a:lnSpc>
                </a:pPr>
                <a:r>
                  <a:rPr lang="zh-CN" altLang="en-US" sz="1200" dirty="0">
                    <a:solidFill>
                      <a:schemeClr val="tx1">
                        <a:lumMod val="75000"/>
                        <a:lumOff val="25000"/>
                      </a:schemeClr>
                    </a:solidFill>
                    <a:latin typeface="+mn-ea"/>
                  </a:rPr>
                  <a:t>书写软件问题报告的目的是便于定位错误；</a:t>
                </a:r>
              </a:p>
              <a:p>
                <a:pPr>
                  <a:lnSpc>
                    <a:spcPct val="125000"/>
                  </a:lnSpc>
                </a:pPr>
                <a:r>
                  <a:rPr lang="zh-CN" altLang="en-US" sz="1200" dirty="0">
                    <a:solidFill>
                      <a:schemeClr val="tx1">
                        <a:lumMod val="75000"/>
                        <a:lumOff val="25000"/>
                      </a:schemeClr>
                    </a:solidFill>
                    <a:latin typeface="+mn-ea"/>
                  </a:rPr>
                  <a:t>要求客观的描述操作步骤，不需要修饰性的词汇和复杂的句型，增强可读性。</a:t>
                </a:r>
              </a:p>
              <a:p>
                <a:pPr>
                  <a:lnSpc>
                    <a:spcPct val="125000"/>
                  </a:lnSpc>
                </a:pPr>
                <a:endParaRPr lang="zh-CN" altLang="en-US" sz="1200" dirty="0">
                  <a:solidFill>
                    <a:schemeClr val="tx1">
                      <a:lumMod val="75000"/>
                      <a:lumOff val="25000"/>
                    </a:schemeClr>
                  </a:solidFill>
                  <a:latin typeface="+mn-ea"/>
                </a:endParaRPr>
              </a:p>
            </p:txBody>
          </p:sp>
          <p:sp>
            <p:nvSpPr>
              <p:cNvPr id="20" name="矩形 19"/>
              <p:cNvSpPr/>
              <p:nvPr/>
            </p:nvSpPr>
            <p:spPr>
              <a:xfrm>
                <a:off x="7727479" y="3350275"/>
                <a:ext cx="2919730"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具体内容、目的及注意事项</a:t>
                </a:r>
              </a:p>
            </p:txBody>
          </p:sp>
        </p:grpSp>
      </p:grpSp>
      <p:cxnSp>
        <p:nvCxnSpPr>
          <p:cNvPr id="22" name="直接连接符 21"/>
          <p:cNvCxnSpPr/>
          <p:nvPr/>
        </p:nvCxnSpPr>
        <p:spPr>
          <a:xfrm>
            <a:off x="3485197" y="3789363"/>
            <a:ext cx="5218113" cy="0"/>
          </a:xfrm>
          <a:prstGeom prst="line">
            <a:avLst/>
          </a:prstGeom>
          <a:ln w="28575">
            <a:solidFill>
              <a:srgbClr val="395F7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9805527"/>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p:tgtEl>
                                          <p:spTgt spid="31"/>
                                        </p:tgtEl>
                                        <p:attrNameLst>
                                          <p:attrName>ppt_x</p:attrName>
                                        </p:attrNameLst>
                                      </p:cBhvr>
                                      <p:tavLst>
                                        <p:tav tm="0">
                                          <p:val>
                                            <p:strVal val="#ppt_x-#ppt_w*1.125000"/>
                                          </p:val>
                                        </p:tav>
                                        <p:tav tm="100000">
                                          <p:val>
                                            <p:strVal val="#ppt_x"/>
                                          </p:val>
                                        </p:tav>
                                      </p:tavLst>
                                    </p:anim>
                                    <p:animEffect transition="in" filter="wipe(right)">
                                      <p:cBhvr>
                                        <p:cTn id="8" dur="500"/>
                                        <p:tgtEl>
                                          <p:spTgt spid="31"/>
                                        </p:tgtEl>
                                      </p:cBhvr>
                                    </p:animEffect>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additive="base">
                                        <p:cTn id="12" dur="500"/>
                                        <p:tgtEl>
                                          <p:spTgt spid="32"/>
                                        </p:tgtEl>
                                        <p:attrNameLst>
                                          <p:attrName>ppt_x</p:attrName>
                                        </p:attrNameLst>
                                      </p:cBhvr>
                                      <p:tavLst>
                                        <p:tav tm="0">
                                          <p:val>
                                            <p:strVal val="#ppt_x-#ppt_w*1.125000"/>
                                          </p:val>
                                        </p:tav>
                                        <p:tav tm="100000">
                                          <p:val>
                                            <p:strVal val="#ppt_x"/>
                                          </p:val>
                                        </p:tav>
                                      </p:tavLst>
                                    </p:anim>
                                    <p:animEffect transition="in" filter="wipe(right)">
                                      <p:cBhvr>
                                        <p:cTn id="13" dur="500"/>
                                        <p:tgtEl>
                                          <p:spTgt spid="32"/>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left)">
                                      <p:cBhvr>
                                        <p:cTn id="1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494155" y="513080"/>
            <a:ext cx="4666615" cy="460375"/>
          </a:xfrm>
          <a:prstGeom prst="rect">
            <a:avLst/>
          </a:prstGeom>
          <a:noFill/>
        </p:spPr>
        <p:txBody>
          <a:bodyPr wrap="square" rtlCol="0">
            <a:spAutoFit/>
            <a:scene3d>
              <a:camera prst="orthographicFront"/>
              <a:lightRig rig="threePt" dir="t"/>
            </a:scene3d>
            <a:sp3d contourW="12700"/>
          </a:bodyPr>
          <a:lstStyle/>
          <a:p>
            <a:r>
              <a:rPr lang="zh-CN" altLang="en-US" sz="2400" dirty="0"/>
              <a:t>需求变更申请</a:t>
            </a:r>
          </a:p>
        </p:txBody>
      </p:sp>
      <p:grpSp>
        <p:nvGrpSpPr>
          <p:cNvPr id="31" name="组合 30"/>
          <p:cNvGrpSpPr/>
          <p:nvPr/>
        </p:nvGrpSpPr>
        <p:grpSpPr>
          <a:xfrm>
            <a:off x="3638251" y="1895370"/>
            <a:ext cx="5015529" cy="1373388"/>
            <a:chOff x="1080471" y="2216680"/>
            <a:chExt cx="5015529" cy="1373388"/>
          </a:xfrm>
        </p:grpSpPr>
        <p:grpSp>
          <p:nvGrpSpPr>
            <p:cNvPr id="25" name="组合 24"/>
            <p:cNvGrpSpPr/>
            <p:nvPr/>
          </p:nvGrpSpPr>
          <p:grpSpPr>
            <a:xfrm>
              <a:off x="1080471" y="2438400"/>
              <a:ext cx="798285" cy="798285"/>
              <a:chOff x="2959100" y="1866900"/>
              <a:chExt cx="1536700" cy="1536700"/>
            </a:xfrm>
          </p:grpSpPr>
          <p:sp>
            <p:nvSpPr>
              <p:cNvPr id="26" name="椭圆 25"/>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椭圆 2"/>
              <p:cNvSpPr/>
              <p:nvPr/>
            </p:nvSpPr>
            <p:spPr>
              <a:xfrm>
                <a:off x="3420804" y="2269390"/>
                <a:ext cx="613291" cy="731720"/>
              </a:xfrm>
              <a:custGeom>
                <a:avLst/>
                <a:gdLst>
                  <a:gd name="connsiteX0" fmla="*/ 105284 w 507577"/>
                  <a:gd name="connsiteY0" fmla="*/ 315145 h 605592"/>
                  <a:gd name="connsiteX1" fmla="*/ 328130 w 507577"/>
                  <a:gd name="connsiteY1" fmla="*/ 315145 h 605592"/>
                  <a:gd name="connsiteX2" fmla="*/ 328130 w 507577"/>
                  <a:gd name="connsiteY2" fmla="*/ 339913 h 605592"/>
                  <a:gd name="connsiteX3" fmla="*/ 105284 w 507577"/>
                  <a:gd name="connsiteY3" fmla="*/ 339913 h 605592"/>
                  <a:gd name="connsiteX4" fmla="*/ 445650 w 507577"/>
                  <a:gd name="connsiteY4" fmla="*/ 296632 h 605592"/>
                  <a:gd name="connsiteX5" fmla="*/ 445650 w 507577"/>
                  <a:gd name="connsiteY5" fmla="*/ 346039 h 605592"/>
                  <a:gd name="connsiteX6" fmla="*/ 482788 w 507577"/>
                  <a:gd name="connsiteY6" fmla="*/ 346039 h 605592"/>
                  <a:gd name="connsiteX7" fmla="*/ 482788 w 507577"/>
                  <a:gd name="connsiteY7" fmla="*/ 296632 h 605592"/>
                  <a:gd name="connsiteX8" fmla="*/ 105284 w 507577"/>
                  <a:gd name="connsiteY8" fmla="*/ 265749 h 605592"/>
                  <a:gd name="connsiteX9" fmla="*/ 198148 w 507577"/>
                  <a:gd name="connsiteY9" fmla="*/ 265749 h 605592"/>
                  <a:gd name="connsiteX10" fmla="*/ 198148 w 507577"/>
                  <a:gd name="connsiteY10" fmla="*/ 290447 h 605592"/>
                  <a:gd name="connsiteX11" fmla="*/ 105284 w 507577"/>
                  <a:gd name="connsiteY11" fmla="*/ 290447 h 605592"/>
                  <a:gd name="connsiteX12" fmla="*/ 451901 w 507577"/>
                  <a:gd name="connsiteY12" fmla="*/ 234771 h 605592"/>
                  <a:gd name="connsiteX13" fmla="*/ 476669 w 507577"/>
                  <a:gd name="connsiteY13" fmla="*/ 234771 h 605592"/>
                  <a:gd name="connsiteX14" fmla="*/ 476669 w 507577"/>
                  <a:gd name="connsiteY14" fmla="*/ 259539 h 605592"/>
                  <a:gd name="connsiteX15" fmla="*/ 451901 w 507577"/>
                  <a:gd name="connsiteY15" fmla="*/ 259539 h 605592"/>
                  <a:gd name="connsiteX16" fmla="*/ 445650 w 507577"/>
                  <a:gd name="connsiteY16" fmla="*/ 222474 h 605592"/>
                  <a:gd name="connsiteX17" fmla="*/ 445650 w 507577"/>
                  <a:gd name="connsiteY17" fmla="*/ 271881 h 605592"/>
                  <a:gd name="connsiteX18" fmla="*/ 482788 w 507577"/>
                  <a:gd name="connsiteY18" fmla="*/ 271881 h 605592"/>
                  <a:gd name="connsiteX19" fmla="*/ 482788 w 507577"/>
                  <a:gd name="connsiteY19" fmla="*/ 222474 h 605592"/>
                  <a:gd name="connsiteX20" fmla="*/ 445650 w 507577"/>
                  <a:gd name="connsiteY20" fmla="*/ 148316 h 605592"/>
                  <a:gd name="connsiteX21" fmla="*/ 445650 w 507577"/>
                  <a:gd name="connsiteY21" fmla="*/ 197724 h 605592"/>
                  <a:gd name="connsiteX22" fmla="*/ 482788 w 507577"/>
                  <a:gd name="connsiteY22" fmla="*/ 197724 h 605592"/>
                  <a:gd name="connsiteX23" fmla="*/ 482788 w 507577"/>
                  <a:gd name="connsiteY23" fmla="*/ 148316 h 605592"/>
                  <a:gd name="connsiteX24" fmla="*/ 451901 w 507577"/>
                  <a:gd name="connsiteY24" fmla="*/ 86513 h 605592"/>
                  <a:gd name="connsiteX25" fmla="*/ 476669 w 507577"/>
                  <a:gd name="connsiteY25" fmla="*/ 86513 h 605592"/>
                  <a:gd name="connsiteX26" fmla="*/ 476669 w 507577"/>
                  <a:gd name="connsiteY26" fmla="*/ 111211 h 605592"/>
                  <a:gd name="connsiteX27" fmla="*/ 451901 w 507577"/>
                  <a:gd name="connsiteY27" fmla="*/ 111211 h 605592"/>
                  <a:gd name="connsiteX28" fmla="*/ 129981 w 507577"/>
                  <a:gd name="connsiteY28" fmla="*/ 80361 h 605592"/>
                  <a:gd name="connsiteX29" fmla="*/ 129981 w 507577"/>
                  <a:gd name="connsiteY29" fmla="*/ 160651 h 605592"/>
                  <a:gd name="connsiteX30" fmla="*/ 346680 w 507577"/>
                  <a:gd name="connsiteY30" fmla="*/ 160651 h 605592"/>
                  <a:gd name="connsiteX31" fmla="*/ 346680 w 507577"/>
                  <a:gd name="connsiteY31" fmla="*/ 185406 h 605592"/>
                  <a:gd name="connsiteX32" fmla="*/ 129981 w 507577"/>
                  <a:gd name="connsiteY32" fmla="*/ 185406 h 605592"/>
                  <a:gd name="connsiteX33" fmla="*/ 129981 w 507577"/>
                  <a:gd name="connsiteY33" fmla="*/ 203948 h 605592"/>
                  <a:gd name="connsiteX34" fmla="*/ 365248 w 507577"/>
                  <a:gd name="connsiteY34" fmla="*/ 203948 h 605592"/>
                  <a:gd name="connsiteX35" fmla="*/ 365248 w 507577"/>
                  <a:gd name="connsiteY35" fmla="*/ 80361 h 605592"/>
                  <a:gd name="connsiteX36" fmla="*/ 445650 w 507577"/>
                  <a:gd name="connsiteY36" fmla="*/ 74158 h 605592"/>
                  <a:gd name="connsiteX37" fmla="*/ 445650 w 507577"/>
                  <a:gd name="connsiteY37" fmla="*/ 123566 h 605592"/>
                  <a:gd name="connsiteX38" fmla="*/ 482788 w 507577"/>
                  <a:gd name="connsiteY38" fmla="*/ 123566 h 605592"/>
                  <a:gd name="connsiteX39" fmla="*/ 482788 w 507577"/>
                  <a:gd name="connsiteY39" fmla="*/ 74158 h 605592"/>
                  <a:gd name="connsiteX40" fmla="*/ 117632 w 507577"/>
                  <a:gd name="connsiteY40" fmla="*/ 55606 h 605592"/>
                  <a:gd name="connsiteX41" fmla="*/ 377597 w 507577"/>
                  <a:gd name="connsiteY41" fmla="*/ 55606 h 605592"/>
                  <a:gd name="connsiteX42" fmla="*/ 389945 w 507577"/>
                  <a:gd name="connsiteY42" fmla="*/ 67937 h 605592"/>
                  <a:gd name="connsiteX43" fmla="*/ 389945 w 507577"/>
                  <a:gd name="connsiteY43" fmla="*/ 216279 h 605592"/>
                  <a:gd name="connsiteX44" fmla="*/ 377597 w 507577"/>
                  <a:gd name="connsiteY44" fmla="*/ 228703 h 605592"/>
                  <a:gd name="connsiteX45" fmla="*/ 117632 w 507577"/>
                  <a:gd name="connsiteY45" fmla="*/ 228703 h 605592"/>
                  <a:gd name="connsiteX46" fmla="*/ 105284 w 507577"/>
                  <a:gd name="connsiteY46" fmla="*/ 216279 h 605592"/>
                  <a:gd name="connsiteX47" fmla="*/ 105284 w 507577"/>
                  <a:gd name="connsiteY47" fmla="*/ 67937 h 605592"/>
                  <a:gd name="connsiteX48" fmla="*/ 117632 w 507577"/>
                  <a:gd name="connsiteY48" fmla="*/ 55606 h 605592"/>
                  <a:gd name="connsiteX49" fmla="*/ 24789 w 507577"/>
                  <a:gd name="connsiteY49" fmla="*/ 24750 h 605592"/>
                  <a:gd name="connsiteX50" fmla="*/ 24789 w 507577"/>
                  <a:gd name="connsiteY50" fmla="*/ 580935 h 605592"/>
                  <a:gd name="connsiteX51" fmla="*/ 408513 w 507577"/>
                  <a:gd name="connsiteY51" fmla="*/ 580935 h 605592"/>
                  <a:gd name="connsiteX52" fmla="*/ 420954 w 507577"/>
                  <a:gd name="connsiteY52" fmla="*/ 568513 h 605592"/>
                  <a:gd name="connsiteX53" fmla="*/ 420954 w 507577"/>
                  <a:gd name="connsiteY53" fmla="*/ 37079 h 605592"/>
                  <a:gd name="connsiteX54" fmla="*/ 408513 w 507577"/>
                  <a:gd name="connsiteY54" fmla="*/ 24750 h 605592"/>
                  <a:gd name="connsiteX55" fmla="*/ 74275 w 507577"/>
                  <a:gd name="connsiteY55" fmla="*/ 24750 h 605592"/>
                  <a:gd name="connsiteX56" fmla="*/ 74275 w 507577"/>
                  <a:gd name="connsiteY56" fmla="*/ 531434 h 605592"/>
                  <a:gd name="connsiteX57" fmla="*/ 49579 w 507577"/>
                  <a:gd name="connsiteY57" fmla="*/ 531434 h 605592"/>
                  <a:gd name="connsiteX58" fmla="*/ 49579 w 507577"/>
                  <a:gd name="connsiteY58" fmla="*/ 24750 h 605592"/>
                  <a:gd name="connsiteX59" fmla="*/ 12441 w 507577"/>
                  <a:gd name="connsiteY59" fmla="*/ 0 h 605592"/>
                  <a:gd name="connsiteX60" fmla="*/ 408513 w 507577"/>
                  <a:gd name="connsiteY60" fmla="*/ 0 h 605592"/>
                  <a:gd name="connsiteX61" fmla="*/ 445650 w 507577"/>
                  <a:gd name="connsiteY61" fmla="*/ 37079 h 605592"/>
                  <a:gd name="connsiteX62" fmla="*/ 445650 w 507577"/>
                  <a:gd name="connsiteY62" fmla="*/ 49408 h 605592"/>
                  <a:gd name="connsiteX63" fmla="*/ 495229 w 507577"/>
                  <a:gd name="connsiteY63" fmla="*/ 49408 h 605592"/>
                  <a:gd name="connsiteX64" fmla="*/ 507577 w 507577"/>
                  <a:gd name="connsiteY64" fmla="*/ 61829 h 605592"/>
                  <a:gd name="connsiteX65" fmla="*/ 507577 w 507577"/>
                  <a:gd name="connsiteY65" fmla="*/ 358461 h 605592"/>
                  <a:gd name="connsiteX66" fmla="*/ 495229 w 507577"/>
                  <a:gd name="connsiteY66" fmla="*/ 370790 h 605592"/>
                  <a:gd name="connsiteX67" fmla="*/ 445650 w 507577"/>
                  <a:gd name="connsiteY67" fmla="*/ 370790 h 605592"/>
                  <a:gd name="connsiteX68" fmla="*/ 445650 w 507577"/>
                  <a:gd name="connsiteY68" fmla="*/ 568513 h 605592"/>
                  <a:gd name="connsiteX69" fmla="*/ 408513 w 507577"/>
                  <a:gd name="connsiteY69" fmla="*/ 605592 h 605592"/>
                  <a:gd name="connsiteX70" fmla="*/ 12441 w 507577"/>
                  <a:gd name="connsiteY70" fmla="*/ 605592 h 605592"/>
                  <a:gd name="connsiteX71" fmla="*/ 0 w 507577"/>
                  <a:gd name="connsiteY71" fmla="*/ 593263 h 605592"/>
                  <a:gd name="connsiteX72" fmla="*/ 0 w 507577"/>
                  <a:gd name="connsiteY72" fmla="*/ 12329 h 605592"/>
                  <a:gd name="connsiteX73" fmla="*/ 12441 w 507577"/>
                  <a:gd name="connsiteY73"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507577" h="605592">
                    <a:moveTo>
                      <a:pt x="105284" y="315145"/>
                    </a:moveTo>
                    <a:lnTo>
                      <a:pt x="328130" y="315145"/>
                    </a:lnTo>
                    <a:lnTo>
                      <a:pt x="328130" y="339913"/>
                    </a:lnTo>
                    <a:lnTo>
                      <a:pt x="105284" y="339913"/>
                    </a:lnTo>
                    <a:close/>
                    <a:moveTo>
                      <a:pt x="445650" y="296632"/>
                    </a:moveTo>
                    <a:lnTo>
                      <a:pt x="445650" y="346039"/>
                    </a:lnTo>
                    <a:lnTo>
                      <a:pt x="482788" y="346039"/>
                    </a:lnTo>
                    <a:lnTo>
                      <a:pt x="482788" y="296632"/>
                    </a:lnTo>
                    <a:close/>
                    <a:moveTo>
                      <a:pt x="105284" y="265749"/>
                    </a:moveTo>
                    <a:lnTo>
                      <a:pt x="198148" y="265749"/>
                    </a:lnTo>
                    <a:lnTo>
                      <a:pt x="198148" y="290447"/>
                    </a:lnTo>
                    <a:lnTo>
                      <a:pt x="105284" y="290447"/>
                    </a:lnTo>
                    <a:close/>
                    <a:moveTo>
                      <a:pt x="451901" y="234771"/>
                    </a:moveTo>
                    <a:lnTo>
                      <a:pt x="476669" y="234771"/>
                    </a:lnTo>
                    <a:lnTo>
                      <a:pt x="476669" y="259539"/>
                    </a:lnTo>
                    <a:lnTo>
                      <a:pt x="451901" y="259539"/>
                    </a:lnTo>
                    <a:close/>
                    <a:moveTo>
                      <a:pt x="445650" y="222474"/>
                    </a:moveTo>
                    <a:lnTo>
                      <a:pt x="445650" y="271881"/>
                    </a:lnTo>
                    <a:lnTo>
                      <a:pt x="482788" y="271881"/>
                    </a:lnTo>
                    <a:lnTo>
                      <a:pt x="482788" y="222474"/>
                    </a:lnTo>
                    <a:close/>
                    <a:moveTo>
                      <a:pt x="445650" y="148316"/>
                    </a:moveTo>
                    <a:lnTo>
                      <a:pt x="445650" y="197724"/>
                    </a:lnTo>
                    <a:lnTo>
                      <a:pt x="482788" y="197724"/>
                    </a:lnTo>
                    <a:lnTo>
                      <a:pt x="482788" y="148316"/>
                    </a:lnTo>
                    <a:close/>
                    <a:moveTo>
                      <a:pt x="451901" y="86513"/>
                    </a:moveTo>
                    <a:lnTo>
                      <a:pt x="476669" y="86513"/>
                    </a:lnTo>
                    <a:lnTo>
                      <a:pt x="476669" y="111211"/>
                    </a:lnTo>
                    <a:lnTo>
                      <a:pt x="451901" y="111211"/>
                    </a:lnTo>
                    <a:close/>
                    <a:moveTo>
                      <a:pt x="129981" y="80361"/>
                    </a:moveTo>
                    <a:lnTo>
                      <a:pt x="129981" y="160651"/>
                    </a:lnTo>
                    <a:lnTo>
                      <a:pt x="346680" y="160651"/>
                    </a:lnTo>
                    <a:lnTo>
                      <a:pt x="346680" y="185406"/>
                    </a:lnTo>
                    <a:lnTo>
                      <a:pt x="129981" y="185406"/>
                    </a:lnTo>
                    <a:lnTo>
                      <a:pt x="129981" y="203948"/>
                    </a:lnTo>
                    <a:lnTo>
                      <a:pt x="365248" y="203948"/>
                    </a:lnTo>
                    <a:lnTo>
                      <a:pt x="365248" y="80361"/>
                    </a:lnTo>
                    <a:close/>
                    <a:moveTo>
                      <a:pt x="445650" y="74158"/>
                    </a:moveTo>
                    <a:lnTo>
                      <a:pt x="445650" y="123566"/>
                    </a:lnTo>
                    <a:lnTo>
                      <a:pt x="482788" y="123566"/>
                    </a:lnTo>
                    <a:lnTo>
                      <a:pt x="482788" y="74158"/>
                    </a:lnTo>
                    <a:close/>
                    <a:moveTo>
                      <a:pt x="117632" y="55606"/>
                    </a:moveTo>
                    <a:lnTo>
                      <a:pt x="377597" y="55606"/>
                    </a:lnTo>
                    <a:cubicBezTo>
                      <a:pt x="384467" y="55606"/>
                      <a:pt x="389945" y="61169"/>
                      <a:pt x="389945" y="67937"/>
                    </a:cubicBezTo>
                    <a:lnTo>
                      <a:pt x="389945" y="216279"/>
                    </a:lnTo>
                    <a:cubicBezTo>
                      <a:pt x="389945" y="223140"/>
                      <a:pt x="384467" y="228703"/>
                      <a:pt x="377597" y="228703"/>
                    </a:cubicBezTo>
                    <a:lnTo>
                      <a:pt x="117632" y="228703"/>
                    </a:lnTo>
                    <a:cubicBezTo>
                      <a:pt x="110762" y="228703"/>
                      <a:pt x="105284" y="223140"/>
                      <a:pt x="105284" y="216279"/>
                    </a:cubicBezTo>
                    <a:lnTo>
                      <a:pt x="105284" y="67937"/>
                    </a:lnTo>
                    <a:cubicBezTo>
                      <a:pt x="105284" y="61169"/>
                      <a:pt x="110762" y="55606"/>
                      <a:pt x="117632" y="55606"/>
                    </a:cubicBezTo>
                    <a:close/>
                    <a:moveTo>
                      <a:pt x="24789" y="24750"/>
                    </a:moveTo>
                    <a:lnTo>
                      <a:pt x="24789" y="580935"/>
                    </a:lnTo>
                    <a:lnTo>
                      <a:pt x="408513" y="580935"/>
                    </a:lnTo>
                    <a:cubicBezTo>
                      <a:pt x="415383" y="580935"/>
                      <a:pt x="420954" y="575373"/>
                      <a:pt x="420954" y="568513"/>
                    </a:cubicBezTo>
                    <a:lnTo>
                      <a:pt x="420954" y="37079"/>
                    </a:lnTo>
                    <a:cubicBezTo>
                      <a:pt x="420954" y="30219"/>
                      <a:pt x="415383" y="24750"/>
                      <a:pt x="408513" y="24750"/>
                    </a:cubicBezTo>
                    <a:lnTo>
                      <a:pt x="74275" y="24750"/>
                    </a:lnTo>
                    <a:lnTo>
                      <a:pt x="74275" y="531434"/>
                    </a:lnTo>
                    <a:lnTo>
                      <a:pt x="49579" y="531434"/>
                    </a:lnTo>
                    <a:lnTo>
                      <a:pt x="49579" y="24750"/>
                    </a:lnTo>
                    <a:close/>
                    <a:moveTo>
                      <a:pt x="12441" y="0"/>
                    </a:moveTo>
                    <a:lnTo>
                      <a:pt x="408513" y="0"/>
                    </a:lnTo>
                    <a:cubicBezTo>
                      <a:pt x="429031" y="0"/>
                      <a:pt x="445650" y="16593"/>
                      <a:pt x="445650" y="37079"/>
                    </a:cubicBezTo>
                    <a:lnTo>
                      <a:pt x="445650" y="49408"/>
                    </a:lnTo>
                    <a:lnTo>
                      <a:pt x="495229" y="49408"/>
                    </a:lnTo>
                    <a:cubicBezTo>
                      <a:pt x="502006" y="49408"/>
                      <a:pt x="507577" y="54970"/>
                      <a:pt x="507577" y="61829"/>
                    </a:cubicBezTo>
                    <a:lnTo>
                      <a:pt x="507577" y="358461"/>
                    </a:lnTo>
                    <a:cubicBezTo>
                      <a:pt x="507577" y="365228"/>
                      <a:pt x="502006" y="370790"/>
                      <a:pt x="495229" y="370790"/>
                    </a:cubicBezTo>
                    <a:lnTo>
                      <a:pt x="445650" y="370790"/>
                    </a:lnTo>
                    <a:lnTo>
                      <a:pt x="445650" y="568513"/>
                    </a:lnTo>
                    <a:cubicBezTo>
                      <a:pt x="445650" y="588999"/>
                      <a:pt x="429031" y="605592"/>
                      <a:pt x="408513" y="605592"/>
                    </a:cubicBezTo>
                    <a:lnTo>
                      <a:pt x="12441" y="605592"/>
                    </a:lnTo>
                    <a:cubicBezTo>
                      <a:pt x="5571" y="605592"/>
                      <a:pt x="0" y="600123"/>
                      <a:pt x="0" y="593263"/>
                    </a:cubicBezTo>
                    <a:lnTo>
                      <a:pt x="0" y="12329"/>
                    </a:lnTo>
                    <a:cubicBezTo>
                      <a:pt x="0" y="5562"/>
                      <a:pt x="5571" y="0"/>
                      <a:pt x="12441"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5" name="组合 14"/>
            <p:cNvGrpSpPr/>
            <p:nvPr/>
          </p:nvGrpSpPr>
          <p:grpSpPr>
            <a:xfrm>
              <a:off x="1982882" y="2216680"/>
              <a:ext cx="4113118" cy="1373388"/>
              <a:chOff x="7727479" y="3324875"/>
              <a:chExt cx="4113118" cy="1373388"/>
            </a:xfrm>
          </p:grpSpPr>
          <p:sp>
            <p:nvSpPr>
              <p:cNvPr id="16" name="矩形 15"/>
              <p:cNvSpPr/>
              <p:nvPr/>
            </p:nvSpPr>
            <p:spPr>
              <a:xfrm>
                <a:off x="7727479" y="3683533"/>
                <a:ext cx="4113118" cy="1014730"/>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从1、工作量；2、技术风险；3、波及范围；4、成本；5、进度等方面考虑，并且对需求变更是否纳入项目进行开发的决策过程进行跟踪记录；对需求变更触发的其他动作是否有后续措施进行跟踪记录；然后生成软件需求变更单。</a:t>
                </a:r>
              </a:p>
            </p:txBody>
          </p:sp>
          <p:sp>
            <p:nvSpPr>
              <p:cNvPr id="17" name="矩形 16"/>
              <p:cNvSpPr/>
              <p:nvPr/>
            </p:nvSpPr>
            <p:spPr>
              <a:xfrm>
                <a:off x="7727480" y="3324875"/>
                <a:ext cx="2050552"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概述</a:t>
                </a:r>
              </a:p>
            </p:txBody>
          </p:sp>
        </p:grpSp>
      </p:grpSp>
      <p:grpSp>
        <p:nvGrpSpPr>
          <p:cNvPr id="32" name="组合 31"/>
          <p:cNvGrpSpPr/>
          <p:nvPr/>
        </p:nvGrpSpPr>
        <p:grpSpPr>
          <a:xfrm>
            <a:off x="3638251" y="4201780"/>
            <a:ext cx="5015529" cy="1360688"/>
            <a:chOff x="1080471" y="4310365"/>
            <a:chExt cx="5015529" cy="1360688"/>
          </a:xfrm>
        </p:grpSpPr>
        <p:grpSp>
          <p:nvGrpSpPr>
            <p:cNvPr id="28" name="组合 27"/>
            <p:cNvGrpSpPr/>
            <p:nvPr/>
          </p:nvGrpSpPr>
          <p:grpSpPr>
            <a:xfrm>
              <a:off x="1080471" y="4506685"/>
              <a:ext cx="798285" cy="798285"/>
              <a:chOff x="2959100" y="1866900"/>
              <a:chExt cx="1536700" cy="1536700"/>
            </a:xfrm>
          </p:grpSpPr>
          <p:sp>
            <p:nvSpPr>
              <p:cNvPr id="29" name="椭圆 2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0" name="椭圆 2"/>
              <p:cNvSpPr/>
              <p:nvPr/>
            </p:nvSpPr>
            <p:spPr>
              <a:xfrm>
                <a:off x="3361590" y="2269986"/>
                <a:ext cx="731720" cy="730528"/>
              </a:xfrm>
              <a:custGeom>
                <a:avLst/>
                <a:gdLst>
                  <a:gd name="connsiteX0" fmla="*/ 521716 w 606580"/>
                  <a:gd name="connsiteY0" fmla="*/ 473869 h 605592"/>
                  <a:gd name="connsiteX1" fmla="*/ 474642 w 606580"/>
                  <a:gd name="connsiteY1" fmla="*/ 520867 h 605592"/>
                  <a:gd name="connsiteX2" fmla="*/ 521716 w 606580"/>
                  <a:gd name="connsiteY2" fmla="*/ 567772 h 605592"/>
                  <a:gd name="connsiteX3" fmla="*/ 568698 w 606580"/>
                  <a:gd name="connsiteY3" fmla="*/ 520867 h 605592"/>
                  <a:gd name="connsiteX4" fmla="*/ 521716 w 606580"/>
                  <a:gd name="connsiteY4" fmla="*/ 473869 h 605592"/>
                  <a:gd name="connsiteX5" fmla="*/ 60630 w 606580"/>
                  <a:gd name="connsiteY5" fmla="*/ 401194 h 605592"/>
                  <a:gd name="connsiteX6" fmla="*/ 37882 w 606580"/>
                  <a:gd name="connsiteY6" fmla="*/ 423905 h 605592"/>
                  <a:gd name="connsiteX7" fmla="*/ 60630 w 606580"/>
                  <a:gd name="connsiteY7" fmla="*/ 446616 h 605592"/>
                  <a:gd name="connsiteX8" fmla="*/ 83378 w 606580"/>
                  <a:gd name="connsiteY8" fmla="*/ 423905 h 605592"/>
                  <a:gd name="connsiteX9" fmla="*/ 60630 w 606580"/>
                  <a:gd name="connsiteY9" fmla="*/ 401194 h 605592"/>
                  <a:gd name="connsiteX10" fmla="*/ 242639 w 606580"/>
                  <a:gd name="connsiteY10" fmla="*/ 218047 h 605592"/>
                  <a:gd name="connsiteX11" fmla="*/ 291153 w 606580"/>
                  <a:gd name="connsiteY11" fmla="*/ 266490 h 605592"/>
                  <a:gd name="connsiteX12" fmla="*/ 242639 w 606580"/>
                  <a:gd name="connsiteY12" fmla="*/ 314933 h 605592"/>
                  <a:gd name="connsiteX13" fmla="*/ 194125 w 606580"/>
                  <a:gd name="connsiteY13" fmla="*/ 266490 h 605592"/>
                  <a:gd name="connsiteX14" fmla="*/ 242639 w 606580"/>
                  <a:gd name="connsiteY14" fmla="*/ 218047 h 605592"/>
                  <a:gd name="connsiteX15" fmla="*/ 242613 w 606580"/>
                  <a:gd name="connsiteY15" fmla="*/ 183170 h 605592"/>
                  <a:gd name="connsiteX16" fmla="*/ 159235 w 606580"/>
                  <a:gd name="connsiteY16" fmla="*/ 266505 h 605592"/>
                  <a:gd name="connsiteX17" fmla="*/ 242613 w 606580"/>
                  <a:gd name="connsiteY17" fmla="*/ 349747 h 605592"/>
                  <a:gd name="connsiteX18" fmla="*/ 326084 w 606580"/>
                  <a:gd name="connsiteY18" fmla="*/ 266505 h 605592"/>
                  <a:gd name="connsiteX19" fmla="*/ 242613 w 606580"/>
                  <a:gd name="connsiteY19" fmla="*/ 183170 h 605592"/>
                  <a:gd name="connsiteX20" fmla="*/ 448923 w 606580"/>
                  <a:gd name="connsiteY20" fmla="*/ 37821 h 605592"/>
                  <a:gd name="connsiteX21" fmla="*/ 426175 w 606580"/>
                  <a:gd name="connsiteY21" fmla="*/ 60532 h 605592"/>
                  <a:gd name="connsiteX22" fmla="*/ 448923 w 606580"/>
                  <a:gd name="connsiteY22" fmla="*/ 83242 h 605592"/>
                  <a:gd name="connsiteX23" fmla="*/ 471671 w 606580"/>
                  <a:gd name="connsiteY23" fmla="*/ 60532 h 605592"/>
                  <a:gd name="connsiteX24" fmla="*/ 448923 w 606580"/>
                  <a:gd name="connsiteY24" fmla="*/ 37821 h 605592"/>
                  <a:gd name="connsiteX25" fmla="*/ 448923 w 606580"/>
                  <a:gd name="connsiteY25" fmla="*/ 0 h 605592"/>
                  <a:gd name="connsiteX26" fmla="*/ 509553 w 606580"/>
                  <a:gd name="connsiteY26" fmla="*/ 60532 h 605592"/>
                  <a:gd name="connsiteX27" fmla="*/ 448923 w 606580"/>
                  <a:gd name="connsiteY27" fmla="*/ 121156 h 605592"/>
                  <a:gd name="connsiteX28" fmla="*/ 424132 w 606580"/>
                  <a:gd name="connsiteY28" fmla="*/ 115779 h 605592"/>
                  <a:gd name="connsiteX29" fmla="*/ 338340 w 606580"/>
                  <a:gd name="connsiteY29" fmla="*/ 192255 h 605592"/>
                  <a:gd name="connsiteX30" fmla="*/ 363967 w 606580"/>
                  <a:gd name="connsiteY30" fmla="*/ 266505 h 605592"/>
                  <a:gd name="connsiteX31" fmla="*/ 340662 w 606580"/>
                  <a:gd name="connsiteY31" fmla="*/ 337604 h 605592"/>
                  <a:gd name="connsiteX32" fmla="*/ 463036 w 606580"/>
                  <a:gd name="connsiteY32" fmla="*/ 459779 h 605592"/>
                  <a:gd name="connsiteX33" fmla="*/ 521716 w 606580"/>
                  <a:gd name="connsiteY33" fmla="*/ 436049 h 605592"/>
                  <a:gd name="connsiteX34" fmla="*/ 606580 w 606580"/>
                  <a:gd name="connsiteY34" fmla="*/ 520867 h 605592"/>
                  <a:gd name="connsiteX35" fmla="*/ 521624 w 606580"/>
                  <a:gd name="connsiteY35" fmla="*/ 605592 h 605592"/>
                  <a:gd name="connsiteX36" fmla="*/ 436760 w 606580"/>
                  <a:gd name="connsiteY36" fmla="*/ 520867 h 605592"/>
                  <a:gd name="connsiteX37" fmla="*/ 442052 w 606580"/>
                  <a:gd name="connsiteY37" fmla="*/ 492316 h 605592"/>
                  <a:gd name="connsiteX38" fmla="*/ 313921 w 606580"/>
                  <a:gd name="connsiteY38" fmla="*/ 364394 h 605592"/>
                  <a:gd name="connsiteX39" fmla="*/ 242613 w 606580"/>
                  <a:gd name="connsiteY39" fmla="*/ 387568 h 605592"/>
                  <a:gd name="connsiteX40" fmla="*/ 162764 w 606580"/>
                  <a:gd name="connsiteY40" fmla="*/ 357534 h 605592"/>
                  <a:gd name="connsiteX41" fmla="*/ 114947 w 606580"/>
                  <a:gd name="connsiteY41" fmla="*/ 397394 h 605592"/>
                  <a:gd name="connsiteX42" fmla="*/ 121353 w 606580"/>
                  <a:gd name="connsiteY42" fmla="*/ 423905 h 605592"/>
                  <a:gd name="connsiteX43" fmla="*/ 60630 w 606580"/>
                  <a:gd name="connsiteY43" fmla="*/ 484529 h 605592"/>
                  <a:gd name="connsiteX44" fmla="*/ 0 w 606580"/>
                  <a:gd name="connsiteY44" fmla="*/ 423905 h 605592"/>
                  <a:gd name="connsiteX45" fmla="*/ 60630 w 606580"/>
                  <a:gd name="connsiteY45" fmla="*/ 363374 h 605592"/>
                  <a:gd name="connsiteX46" fmla="*/ 88299 w 606580"/>
                  <a:gd name="connsiteY46" fmla="*/ 370326 h 605592"/>
                  <a:gd name="connsiteX47" fmla="*/ 138530 w 606580"/>
                  <a:gd name="connsiteY47" fmla="*/ 328427 h 605592"/>
                  <a:gd name="connsiteX48" fmla="*/ 121353 w 606580"/>
                  <a:gd name="connsiteY48" fmla="*/ 266505 h 605592"/>
                  <a:gd name="connsiteX49" fmla="*/ 151715 w 606580"/>
                  <a:gd name="connsiteY49" fmla="*/ 186507 h 605592"/>
                  <a:gd name="connsiteX50" fmla="*/ 90620 w 606580"/>
                  <a:gd name="connsiteY50" fmla="*/ 127830 h 605592"/>
                  <a:gd name="connsiteX51" fmla="*/ 81057 w 606580"/>
                  <a:gd name="connsiteY51" fmla="*/ 129313 h 605592"/>
                  <a:gd name="connsiteX52" fmla="*/ 44660 w 606580"/>
                  <a:gd name="connsiteY52" fmla="*/ 92976 h 605592"/>
                  <a:gd name="connsiteX53" fmla="*/ 81057 w 606580"/>
                  <a:gd name="connsiteY53" fmla="*/ 56638 h 605592"/>
                  <a:gd name="connsiteX54" fmla="*/ 117454 w 606580"/>
                  <a:gd name="connsiteY54" fmla="*/ 92976 h 605592"/>
                  <a:gd name="connsiteX55" fmla="*/ 116618 w 606580"/>
                  <a:gd name="connsiteY55" fmla="*/ 100299 h 605592"/>
                  <a:gd name="connsiteX56" fmla="*/ 181148 w 606580"/>
                  <a:gd name="connsiteY56" fmla="*/ 162221 h 605592"/>
                  <a:gd name="connsiteX57" fmla="*/ 242613 w 606580"/>
                  <a:gd name="connsiteY57" fmla="*/ 145350 h 605592"/>
                  <a:gd name="connsiteX58" fmla="*/ 310579 w 606580"/>
                  <a:gd name="connsiteY58" fmla="*/ 166114 h 605592"/>
                  <a:gd name="connsiteX59" fmla="*/ 396092 w 606580"/>
                  <a:gd name="connsiteY59" fmla="*/ 89917 h 605592"/>
                  <a:gd name="connsiteX60" fmla="*/ 388200 w 606580"/>
                  <a:gd name="connsiteY60" fmla="*/ 60532 h 605592"/>
                  <a:gd name="connsiteX61" fmla="*/ 448923 w 606580"/>
                  <a:gd name="connsiteY6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606580" h="605592">
                    <a:moveTo>
                      <a:pt x="521716" y="473869"/>
                    </a:moveTo>
                    <a:cubicBezTo>
                      <a:pt x="495812" y="473869"/>
                      <a:pt x="474642" y="494911"/>
                      <a:pt x="474642" y="520867"/>
                    </a:cubicBezTo>
                    <a:cubicBezTo>
                      <a:pt x="474642" y="546729"/>
                      <a:pt x="495812" y="567772"/>
                      <a:pt x="521716" y="567772"/>
                    </a:cubicBezTo>
                    <a:cubicBezTo>
                      <a:pt x="547621" y="567772"/>
                      <a:pt x="568698" y="546729"/>
                      <a:pt x="568698" y="520867"/>
                    </a:cubicBezTo>
                    <a:cubicBezTo>
                      <a:pt x="568698" y="495004"/>
                      <a:pt x="547621" y="473869"/>
                      <a:pt x="521716" y="473869"/>
                    </a:cubicBezTo>
                    <a:close/>
                    <a:moveTo>
                      <a:pt x="60630" y="401194"/>
                    </a:moveTo>
                    <a:cubicBezTo>
                      <a:pt x="48096" y="401194"/>
                      <a:pt x="37882" y="411391"/>
                      <a:pt x="37882" y="423905"/>
                    </a:cubicBezTo>
                    <a:cubicBezTo>
                      <a:pt x="37882" y="436512"/>
                      <a:pt x="48096" y="446616"/>
                      <a:pt x="60630" y="446616"/>
                    </a:cubicBezTo>
                    <a:cubicBezTo>
                      <a:pt x="73165" y="446616"/>
                      <a:pt x="83378" y="436512"/>
                      <a:pt x="83378" y="423905"/>
                    </a:cubicBezTo>
                    <a:cubicBezTo>
                      <a:pt x="83378" y="411391"/>
                      <a:pt x="73165" y="401194"/>
                      <a:pt x="60630" y="401194"/>
                    </a:cubicBezTo>
                    <a:close/>
                    <a:moveTo>
                      <a:pt x="242639" y="218047"/>
                    </a:moveTo>
                    <a:cubicBezTo>
                      <a:pt x="269433" y="218047"/>
                      <a:pt x="291153" y="239736"/>
                      <a:pt x="291153" y="266490"/>
                    </a:cubicBezTo>
                    <a:cubicBezTo>
                      <a:pt x="291153" y="293244"/>
                      <a:pt x="269433" y="314933"/>
                      <a:pt x="242639" y="314933"/>
                    </a:cubicBezTo>
                    <a:cubicBezTo>
                      <a:pt x="215845" y="314933"/>
                      <a:pt x="194125" y="293244"/>
                      <a:pt x="194125" y="266490"/>
                    </a:cubicBezTo>
                    <a:cubicBezTo>
                      <a:pt x="194125" y="239736"/>
                      <a:pt x="215845" y="218047"/>
                      <a:pt x="242639" y="218047"/>
                    </a:cubicBezTo>
                    <a:close/>
                    <a:moveTo>
                      <a:pt x="242613" y="183170"/>
                    </a:moveTo>
                    <a:cubicBezTo>
                      <a:pt x="196653" y="183170"/>
                      <a:pt x="159235" y="220527"/>
                      <a:pt x="159235" y="266505"/>
                    </a:cubicBezTo>
                    <a:cubicBezTo>
                      <a:pt x="159235" y="312390"/>
                      <a:pt x="196653" y="349747"/>
                      <a:pt x="242613" y="349747"/>
                    </a:cubicBezTo>
                    <a:cubicBezTo>
                      <a:pt x="288666" y="349747"/>
                      <a:pt x="326084" y="312390"/>
                      <a:pt x="326084" y="266505"/>
                    </a:cubicBezTo>
                    <a:cubicBezTo>
                      <a:pt x="326084" y="220527"/>
                      <a:pt x="288666" y="183170"/>
                      <a:pt x="242613" y="183170"/>
                    </a:cubicBezTo>
                    <a:close/>
                    <a:moveTo>
                      <a:pt x="448923" y="37821"/>
                    </a:moveTo>
                    <a:cubicBezTo>
                      <a:pt x="436389" y="37821"/>
                      <a:pt x="426175" y="48017"/>
                      <a:pt x="426175" y="60532"/>
                    </a:cubicBezTo>
                    <a:cubicBezTo>
                      <a:pt x="426175" y="73138"/>
                      <a:pt x="436389" y="83242"/>
                      <a:pt x="448923" y="83242"/>
                    </a:cubicBezTo>
                    <a:cubicBezTo>
                      <a:pt x="461458" y="83242"/>
                      <a:pt x="471671" y="73138"/>
                      <a:pt x="471671" y="60532"/>
                    </a:cubicBezTo>
                    <a:cubicBezTo>
                      <a:pt x="471671" y="48017"/>
                      <a:pt x="461458" y="37821"/>
                      <a:pt x="448923" y="37821"/>
                    </a:cubicBezTo>
                    <a:close/>
                    <a:moveTo>
                      <a:pt x="448923" y="0"/>
                    </a:moveTo>
                    <a:cubicBezTo>
                      <a:pt x="482349" y="0"/>
                      <a:pt x="509553" y="27160"/>
                      <a:pt x="509553" y="60532"/>
                    </a:cubicBezTo>
                    <a:cubicBezTo>
                      <a:pt x="509553" y="93995"/>
                      <a:pt x="482441" y="121156"/>
                      <a:pt x="448923" y="121156"/>
                    </a:cubicBezTo>
                    <a:cubicBezTo>
                      <a:pt x="440102" y="121156"/>
                      <a:pt x="431653" y="119116"/>
                      <a:pt x="424132" y="115779"/>
                    </a:cubicBezTo>
                    <a:lnTo>
                      <a:pt x="338340" y="192255"/>
                    </a:lnTo>
                    <a:cubicBezTo>
                      <a:pt x="354310" y="212741"/>
                      <a:pt x="363967" y="238510"/>
                      <a:pt x="363967" y="266505"/>
                    </a:cubicBezTo>
                    <a:cubicBezTo>
                      <a:pt x="363967" y="293109"/>
                      <a:pt x="355239" y="317674"/>
                      <a:pt x="340662" y="337604"/>
                    </a:cubicBezTo>
                    <a:lnTo>
                      <a:pt x="463036" y="459779"/>
                    </a:lnTo>
                    <a:cubicBezTo>
                      <a:pt x="478263" y="445133"/>
                      <a:pt x="498876" y="436049"/>
                      <a:pt x="521716" y="436049"/>
                    </a:cubicBezTo>
                    <a:cubicBezTo>
                      <a:pt x="568605" y="436049"/>
                      <a:pt x="606580" y="474055"/>
                      <a:pt x="606580" y="520867"/>
                    </a:cubicBezTo>
                    <a:cubicBezTo>
                      <a:pt x="606580" y="567679"/>
                      <a:pt x="568605" y="605592"/>
                      <a:pt x="521624" y="605592"/>
                    </a:cubicBezTo>
                    <a:cubicBezTo>
                      <a:pt x="474735" y="605592"/>
                      <a:pt x="436760" y="567679"/>
                      <a:pt x="436760" y="520867"/>
                    </a:cubicBezTo>
                    <a:cubicBezTo>
                      <a:pt x="436760" y="510763"/>
                      <a:pt x="438803" y="501215"/>
                      <a:pt x="442052" y="492316"/>
                    </a:cubicBezTo>
                    <a:lnTo>
                      <a:pt x="313921" y="364394"/>
                    </a:lnTo>
                    <a:cubicBezTo>
                      <a:pt x="293866" y="378947"/>
                      <a:pt x="269261" y="387568"/>
                      <a:pt x="242613" y="387568"/>
                    </a:cubicBezTo>
                    <a:cubicBezTo>
                      <a:pt x="211973" y="387568"/>
                      <a:pt x="184119" y="376166"/>
                      <a:pt x="162764" y="357534"/>
                    </a:cubicBezTo>
                    <a:lnTo>
                      <a:pt x="114947" y="397394"/>
                    </a:lnTo>
                    <a:cubicBezTo>
                      <a:pt x="118939" y="405458"/>
                      <a:pt x="121353" y="414357"/>
                      <a:pt x="121353" y="423905"/>
                    </a:cubicBezTo>
                    <a:cubicBezTo>
                      <a:pt x="121353" y="457369"/>
                      <a:pt x="94149" y="484529"/>
                      <a:pt x="60630" y="484529"/>
                    </a:cubicBezTo>
                    <a:cubicBezTo>
                      <a:pt x="27205" y="484529"/>
                      <a:pt x="0" y="457369"/>
                      <a:pt x="0" y="423905"/>
                    </a:cubicBezTo>
                    <a:cubicBezTo>
                      <a:pt x="0" y="390534"/>
                      <a:pt x="27205" y="363374"/>
                      <a:pt x="60630" y="363374"/>
                    </a:cubicBezTo>
                    <a:cubicBezTo>
                      <a:pt x="70658" y="363374"/>
                      <a:pt x="79943" y="366062"/>
                      <a:pt x="88299" y="370326"/>
                    </a:cubicBezTo>
                    <a:lnTo>
                      <a:pt x="138530" y="328427"/>
                    </a:lnTo>
                    <a:cubicBezTo>
                      <a:pt x="127667" y="310258"/>
                      <a:pt x="121353" y="289123"/>
                      <a:pt x="121353" y="266505"/>
                    </a:cubicBezTo>
                    <a:cubicBezTo>
                      <a:pt x="121353" y="235822"/>
                      <a:pt x="132866" y="207828"/>
                      <a:pt x="151715" y="186507"/>
                    </a:cubicBezTo>
                    <a:lnTo>
                      <a:pt x="90620" y="127830"/>
                    </a:lnTo>
                    <a:cubicBezTo>
                      <a:pt x="87556" y="128757"/>
                      <a:pt x="84399" y="129313"/>
                      <a:pt x="81057" y="129313"/>
                    </a:cubicBezTo>
                    <a:cubicBezTo>
                      <a:pt x="60909" y="129313"/>
                      <a:pt x="44660" y="113091"/>
                      <a:pt x="44660" y="92976"/>
                    </a:cubicBezTo>
                    <a:cubicBezTo>
                      <a:pt x="44660" y="72953"/>
                      <a:pt x="60909" y="56638"/>
                      <a:pt x="81057" y="56638"/>
                    </a:cubicBezTo>
                    <a:cubicBezTo>
                      <a:pt x="101112" y="56638"/>
                      <a:pt x="117454" y="72953"/>
                      <a:pt x="117454" y="92976"/>
                    </a:cubicBezTo>
                    <a:cubicBezTo>
                      <a:pt x="117454" y="95478"/>
                      <a:pt x="117175" y="97981"/>
                      <a:pt x="116618" y="100299"/>
                    </a:cubicBezTo>
                    <a:lnTo>
                      <a:pt x="181148" y="162221"/>
                    </a:lnTo>
                    <a:cubicBezTo>
                      <a:pt x="199160" y="151560"/>
                      <a:pt x="220144" y="145350"/>
                      <a:pt x="242613" y="145350"/>
                    </a:cubicBezTo>
                    <a:cubicBezTo>
                      <a:pt x="267868" y="145350"/>
                      <a:pt x="291266" y="153044"/>
                      <a:pt x="310579" y="166114"/>
                    </a:cubicBezTo>
                    <a:lnTo>
                      <a:pt x="396092" y="89917"/>
                    </a:lnTo>
                    <a:cubicBezTo>
                      <a:pt x="391264" y="81203"/>
                      <a:pt x="388200" y="71284"/>
                      <a:pt x="388200" y="60532"/>
                    </a:cubicBezTo>
                    <a:cubicBezTo>
                      <a:pt x="388200" y="27160"/>
                      <a:pt x="415405" y="0"/>
                      <a:pt x="448923"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8" name="组合 17"/>
            <p:cNvGrpSpPr/>
            <p:nvPr/>
          </p:nvGrpSpPr>
          <p:grpSpPr>
            <a:xfrm>
              <a:off x="1982882" y="4310365"/>
              <a:ext cx="4113118" cy="1360688"/>
              <a:chOff x="7727479" y="3350275"/>
              <a:chExt cx="4113118" cy="1360688"/>
            </a:xfrm>
          </p:grpSpPr>
          <p:sp>
            <p:nvSpPr>
              <p:cNvPr id="19" name="矩形 18"/>
              <p:cNvSpPr/>
              <p:nvPr/>
            </p:nvSpPr>
            <p:spPr>
              <a:xfrm>
                <a:off x="7727479" y="3696233"/>
                <a:ext cx="4113118" cy="1014730"/>
              </a:xfrm>
              <a:prstGeom prst="rect">
                <a:avLst/>
              </a:prstGeom>
            </p:spPr>
            <p:txBody>
              <a:bodyPr wrap="square">
                <a:spAutoFit/>
                <a:scene3d>
                  <a:camera prst="orthographicFront"/>
                  <a:lightRig rig="threePt" dir="t"/>
                </a:scene3d>
                <a:sp3d contourW="12700"/>
              </a:bodyPr>
              <a:lstStyle/>
              <a:p>
                <a:pPr>
                  <a:lnSpc>
                    <a:spcPct val="125000"/>
                  </a:lnSpc>
                </a:pPr>
                <a:r>
                  <a:rPr lang="zh-CN" altLang="en-US" sz="1200" dirty="0">
                    <a:solidFill>
                      <a:schemeClr val="tx1">
                        <a:lumMod val="75000"/>
                        <a:lumOff val="25000"/>
                      </a:schemeClr>
                    </a:solidFill>
                    <a:latin typeface="+mn-ea"/>
                  </a:rPr>
                  <a:t>在填写需求变更申请表时需要考虑到进度、成本和质量等的影响，并指出需要变更的具体内容，通过技术评审审批是否可行。</a:t>
                </a:r>
              </a:p>
              <a:p>
                <a:pPr>
                  <a:lnSpc>
                    <a:spcPct val="125000"/>
                  </a:lnSpc>
                </a:pPr>
                <a:endParaRPr lang="zh-CN" altLang="en-US" sz="1200" dirty="0">
                  <a:solidFill>
                    <a:schemeClr val="tx1">
                      <a:lumMod val="75000"/>
                      <a:lumOff val="25000"/>
                    </a:schemeClr>
                  </a:solidFill>
                  <a:latin typeface="+mn-ea"/>
                </a:endParaRPr>
              </a:p>
            </p:txBody>
          </p:sp>
          <p:sp>
            <p:nvSpPr>
              <p:cNvPr id="20" name="矩形 19"/>
              <p:cNvSpPr/>
              <p:nvPr/>
            </p:nvSpPr>
            <p:spPr>
              <a:xfrm>
                <a:off x="7727479" y="3350275"/>
                <a:ext cx="2919730" cy="386080"/>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a:latin typeface="+mn-ea"/>
                  </a:rPr>
                  <a:t>具体内容及注意事项</a:t>
                </a:r>
              </a:p>
            </p:txBody>
          </p:sp>
        </p:grpSp>
      </p:grpSp>
      <p:cxnSp>
        <p:nvCxnSpPr>
          <p:cNvPr id="22" name="直接连接符 21"/>
          <p:cNvCxnSpPr/>
          <p:nvPr/>
        </p:nvCxnSpPr>
        <p:spPr>
          <a:xfrm>
            <a:off x="3485197" y="3789363"/>
            <a:ext cx="5218113" cy="0"/>
          </a:xfrm>
          <a:prstGeom prst="line">
            <a:avLst/>
          </a:prstGeom>
          <a:ln w="28575">
            <a:solidFill>
              <a:srgbClr val="395F7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4980596"/>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p:tgtEl>
                                          <p:spTgt spid="31"/>
                                        </p:tgtEl>
                                        <p:attrNameLst>
                                          <p:attrName>ppt_x</p:attrName>
                                        </p:attrNameLst>
                                      </p:cBhvr>
                                      <p:tavLst>
                                        <p:tav tm="0">
                                          <p:val>
                                            <p:strVal val="#ppt_x-#ppt_w*1.125000"/>
                                          </p:val>
                                        </p:tav>
                                        <p:tav tm="100000">
                                          <p:val>
                                            <p:strVal val="#ppt_x"/>
                                          </p:val>
                                        </p:tav>
                                      </p:tavLst>
                                    </p:anim>
                                    <p:animEffect transition="in" filter="wipe(right)">
                                      <p:cBhvr>
                                        <p:cTn id="8" dur="500"/>
                                        <p:tgtEl>
                                          <p:spTgt spid="31"/>
                                        </p:tgtEl>
                                      </p:cBhvr>
                                    </p:animEffect>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additive="base">
                                        <p:cTn id="12" dur="500"/>
                                        <p:tgtEl>
                                          <p:spTgt spid="32"/>
                                        </p:tgtEl>
                                        <p:attrNameLst>
                                          <p:attrName>ppt_x</p:attrName>
                                        </p:attrNameLst>
                                      </p:cBhvr>
                                      <p:tavLst>
                                        <p:tav tm="0">
                                          <p:val>
                                            <p:strVal val="#ppt_x-#ppt_w*1.125000"/>
                                          </p:val>
                                        </p:tav>
                                        <p:tav tm="100000">
                                          <p:val>
                                            <p:strVal val="#ppt_x"/>
                                          </p:val>
                                        </p:tav>
                                      </p:tavLst>
                                    </p:anim>
                                    <p:animEffect transition="in" filter="wipe(right)">
                                      <p:cBhvr>
                                        <p:cTn id="13" dur="500"/>
                                        <p:tgtEl>
                                          <p:spTgt spid="32"/>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left)">
                                      <p:cBhvr>
                                        <p:cTn id="1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406900" y="1308100"/>
            <a:ext cx="3378200" cy="3378200"/>
            <a:chOff x="3600450" y="933450"/>
            <a:chExt cx="4991100" cy="4991100"/>
          </a:xfrm>
        </p:grpSpPr>
        <p:sp>
          <p:nvSpPr>
            <p:cNvPr id="4" name="椭圆 3"/>
            <p:cNvSpPr/>
            <p:nvPr/>
          </p:nvSpPr>
          <p:spPr>
            <a:xfrm>
              <a:off x="3600450" y="933450"/>
              <a:ext cx="4991100" cy="49911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114800" y="1447800"/>
              <a:ext cx="3962400" cy="3962400"/>
            </a:xfrm>
            <a:prstGeom prst="ellipse">
              <a:avLst/>
            </a:prstGeom>
            <a:noFill/>
            <a:ln>
              <a:solidFill>
                <a:srgbClr val="F8F8F8"/>
              </a:solidFill>
            </a:ln>
            <a:scene3d>
              <a:camera prst="orthographicFront"/>
              <a:lightRig rig="threePt" dir="t"/>
            </a:scene3d>
            <a:sp3d>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p:cNvSpPr txBox="1"/>
          <p:nvPr/>
        </p:nvSpPr>
        <p:spPr>
          <a:xfrm>
            <a:off x="5080337" y="2674034"/>
            <a:ext cx="2031326" cy="646331"/>
          </a:xfrm>
          <a:prstGeom prst="rect">
            <a:avLst/>
          </a:prstGeom>
          <a:noFill/>
        </p:spPr>
        <p:txBody>
          <a:bodyPr wrap="none" rtlCol="0">
            <a:spAutoFit/>
            <a:scene3d>
              <a:camera prst="orthographicFront"/>
              <a:lightRig rig="threePt" dir="t"/>
            </a:scene3d>
            <a:sp3d contourW="12700"/>
          </a:bodyPr>
          <a:lstStyle/>
          <a:p>
            <a:pPr lvl="0" algn="ctr">
              <a:defRPr/>
            </a:pPr>
            <a:r>
              <a:rPr lang="zh-CN" altLang="en-US" sz="3600" i="1" dirty="0" smtClean="0">
                <a:solidFill>
                  <a:schemeClr val="bg1"/>
                </a:solidFill>
                <a:latin typeface="Century Gothic" panose="020B0502020202020204" pitchFamily="34" charset="0"/>
                <a:ea typeface="方正兰亭中黑_GBK" panose="02000000000000000000" pitchFamily="2" charset="-122"/>
              </a:rPr>
              <a:t>小组分工</a:t>
            </a:r>
            <a:endParaRPr lang="zh-CN" altLang="en-US" sz="3600" i="1" dirty="0">
              <a:solidFill>
                <a:schemeClr val="bg1"/>
              </a:solidFill>
              <a:latin typeface="Century Gothic" panose="020B0502020202020204" pitchFamily="34" charset="0"/>
              <a:ea typeface="方正兰亭中黑_GBK" panose="02000000000000000000" pitchFamily="2" charset="-122"/>
            </a:endParaRP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60000" y="-360000"/>
            <a:ext cx="3600000" cy="3600000"/>
          </a:xfrm>
          <a:prstGeom prst="rect">
            <a:avLst/>
          </a:prstGeom>
        </p:spPr>
      </p:pic>
    </p:spTree>
    <p:extLst>
      <p:ext uri="{BB962C8B-B14F-4D97-AF65-F5344CB8AC3E}">
        <p14:creationId xmlns:p14="http://schemas.microsoft.com/office/powerpoint/2010/main" val="2135850414"/>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53" presetClass="entr" presetSubtype="16"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r>
              <a:rPr lang="zh-CN" altLang="en-US" sz="2400" b="1" dirty="0" smtClean="0">
                <a:solidFill>
                  <a:schemeClr val="tx1">
                    <a:lumMod val="85000"/>
                    <a:lumOff val="15000"/>
                  </a:schemeClr>
                </a:solidFill>
                <a:latin typeface="+mn-ea"/>
              </a:rPr>
              <a:t>小组分工</a:t>
            </a:r>
            <a:endParaRPr lang="zh-CN" altLang="en-US" sz="2400" b="1" dirty="0">
              <a:solidFill>
                <a:schemeClr val="tx1">
                  <a:lumMod val="85000"/>
                  <a:lumOff val="15000"/>
                </a:schemeClr>
              </a:solidFill>
              <a:latin typeface="+mn-ea"/>
            </a:endParaRPr>
          </a:p>
        </p:txBody>
      </p:sp>
      <p:grpSp>
        <p:nvGrpSpPr>
          <p:cNvPr id="41" name="组合 40"/>
          <p:cNvGrpSpPr/>
          <p:nvPr/>
        </p:nvGrpSpPr>
        <p:grpSpPr>
          <a:xfrm>
            <a:off x="4386148" y="1961063"/>
            <a:ext cx="3323779" cy="3262723"/>
            <a:chOff x="4386148" y="1961063"/>
            <a:chExt cx="3323779" cy="3262723"/>
          </a:xfrm>
        </p:grpSpPr>
        <p:sp>
          <p:nvSpPr>
            <p:cNvPr id="10" name="空心弧 9"/>
            <p:cNvSpPr/>
            <p:nvPr/>
          </p:nvSpPr>
          <p:spPr>
            <a:xfrm>
              <a:off x="4679262" y="2372625"/>
              <a:ext cx="2833475" cy="2833475"/>
            </a:xfrm>
            <a:prstGeom prst="blockArc">
              <a:avLst>
                <a:gd name="adj1" fmla="val 12600000"/>
                <a:gd name="adj2" fmla="val 162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空心弧 10"/>
            <p:cNvSpPr/>
            <p:nvPr/>
          </p:nvSpPr>
          <p:spPr>
            <a:xfrm>
              <a:off x="4679262" y="2372625"/>
              <a:ext cx="2833475" cy="2833475"/>
            </a:xfrm>
            <a:prstGeom prst="blockArc">
              <a:avLst>
                <a:gd name="adj1" fmla="val 9000000"/>
                <a:gd name="adj2" fmla="val 126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空心弧 11"/>
            <p:cNvSpPr/>
            <p:nvPr/>
          </p:nvSpPr>
          <p:spPr>
            <a:xfrm>
              <a:off x="4679262" y="2372625"/>
              <a:ext cx="2833475" cy="2833475"/>
            </a:xfrm>
            <a:prstGeom prst="blockArc">
              <a:avLst>
                <a:gd name="adj1" fmla="val 5400000"/>
                <a:gd name="adj2" fmla="val 90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空心弧 12"/>
            <p:cNvSpPr/>
            <p:nvPr/>
          </p:nvSpPr>
          <p:spPr>
            <a:xfrm>
              <a:off x="4679262" y="2372625"/>
              <a:ext cx="2833475" cy="2833475"/>
            </a:xfrm>
            <a:prstGeom prst="blockArc">
              <a:avLst>
                <a:gd name="adj1" fmla="val 1800000"/>
                <a:gd name="adj2" fmla="val 54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空心弧 13"/>
            <p:cNvSpPr/>
            <p:nvPr/>
          </p:nvSpPr>
          <p:spPr>
            <a:xfrm>
              <a:off x="4679262" y="2372625"/>
              <a:ext cx="2833475" cy="2833475"/>
            </a:xfrm>
            <a:prstGeom prst="blockArc">
              <a:avLst>
                <a:gd name="adj1" fmla="val 19800000"/>
                <a:gd name="adj2" fmla="val 18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5" name="空心弧 14"/>
            <p:cNvSpPr/>
            <p:nvPr/>
          </p:nvSpPr>
          <p:spPr>
            <a:xfrm>
              <a:off x="4679262" y="2372625"/>
              <a:ext cx="2833475" cy="2833475"/>
            </a:xfrm>
            <a:prstGeom prst="blockArc">
              <a:avLst>
                <a:gd name="adj1" fmla="val 16200000"/>
                <a:gd name="adj2" fmla="val 198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7" name="任意多边形 16"/>
            <p:cNvSpPr/>
            <p:nvPr/>
          </p:nvSpPr>
          <p:spPr>
            <a:xfrm>
              <a:off x="5652507" y="1961063"/>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01</a:t>
              </a:r>
              <a:endParaRPr lang="zh-CN" altLang="en-US" sz="2400" i="1" dirty="0">
                <a:latin typeface="Century Gothic" panose="020B0502020202020204" pitchFamily="34" charset="0"/>
              </a:endParaRPr>
            </a:p>
          </p:txBody>
        </p:sp>
        <p:sp>
          <p:nvSpPr>
            <p:cNvPr id="18" name="任意多边形 17"/>
            <p:cNvSpPr/>
            <p:nvPr/>
          </p:nvSpPr>
          <p:spPr>
            <a:xfrm>
              <a:off x="6822942" y="2881764"/>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02</a:t>
              </a:r>
              <a:endParaRPr lang="zh-CN" altLang="en-US" sz="2400" i="1" dirty="0">
                <a:latin typeface="Century Gothic" panose="020B0502020202020204" pitchFamily="34" charset="0"/>
              </a:endParaRPr>
            </a:p>
          </p:txBody>
        </p:sp>
        <p:sp>
          <p:nvSpPr>
            <p:cNvPr id="19" name="任意多边形 18"/>
            <p:cNvSpPr/>
            <p:nvPr/>
          </p:nvSpPr>
          <p:spPr>
            <a:xfrm>
              <a:off x="6539492" y="4336801"/>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03</a:t>
              </a:r>
              <a:endParaRPr lang="zh-CN" altLang="en-US" sz="2400" i="1" dirty="0">
                <a:latin typeface="Century Gothic" panose="020B0502020202020204" pitchFamily="34" charset="0"/>
              </a:endParaRPr>
            </a:p>
          </p:txBody>
        </p:sp>
        <p:sp>
          <p:nvSpPr>
            <p:cNvPr id="20" name="任意多边形 19"/>
            <p:cNvSpPr/>
            <p:nvPr/>
          </p:nvSpPr>
          <p:spPr>
            <a:xfrm>
              <a:off x="4809449" y="4336801"/>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04</a:t>
              </a:r>
              <a:endParaRPr lang="zh-CN" altLang="en-US" sz="2400" i="1" dirty="0">
                <a:latin typeface="Century Gothic" panose="020B0502020202020204" pitchFamily="34" charset="0"/>
              </a:endParaRPr>
            </a:p>
          </p:txBody>
        </p:sp>
        <p:sp>
          <p:nvSpPr>
            <p:cNvPr id="21" name="任意多边形 20"/>
            <p:cNvSpPr/>
            <p:nvPr/>
          </p:nvSpPr>
          <p:spPr>
            <a:xfrm>
              <a:off x="4386148" y="2887015"/>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05</a:t>
              </a:r>
              <a:endParaRPr lang="zh-CN" altLang="en-US" sz="2400" i="1" dirty="0">
                <a:latin typeface="Century Gothic" panose="020B0502020202020204" pitchFamily="34" charset="0"/>
              </a:endParaRPr>
            </a:p>
          </p:txBody>
        </p:sp>
      </p:grpSp>
      <p:grpSp>
        <p:nvGrpSpPr>
          <p:cNvPr id="23" name="组合 22"/>
          <p:cNvGrpSpPr/>
          <p:nvPr/>
        </p:nvGrpSpPr>
        <p:grpSpPr>
          <a:xfrm>
            <a:off x="6822942" y="1687060"/>
            <a:ext cx="3266227" cy="576769"/>
            <a:chOff x="7727479" y="3464575"/>
            <a:chExt cx="3266227" cy="576769"/>
          </a:xfrm>
        </p:grpSpPr>
        <p:sp>
          <p:nvSpPr>
            <p:cNvPr id="24" name="矩形 23"/>
            <p:cNvSpPr/>
            <p:nvPr/>
          </p:nvSpPr>
          <p:spPr>
            <a:xfrm>
              <a:off x="7727479" y="3747033"/>
              <a:ext cx="3266227" cy="294311"/>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solidFill>
                    <a:schemeClr val="tx1">
                      <a:lumMod val="75000"/>
                      <a:lumOff val="25000"/>
                    </a:schemeClr>
                  </a:solidFill>
                  <a:latin typeface="+mn-ea"/>
                </a:rPr>
                <a:t>任务分配、制作</a:t>
              </a:r>
              <a:r>
                <a:rPr lang="en-US" altLang="zh-CN" sz="1050" dirty="0" smtClean="0">
                  <a:solidFill>
                    <a:schemeClr val="tx1">
                      <a:lumMod val="75000"/>
                      <a:lumOff val="25000"/>
                    </a:schemeClr>
                  </a:solidFill>
                  <a:latin typeface="+mn-ea"/>
                </a:rPr>
                <a:t>PPT34-42</a:t>
              </a:r>
              <a:r>
                <a:rPr lang="zh-CN" altLang="en-US" sz="1050" dirty="0" smtClean="0">
                  <a:solidFill>
                    <a:schemeClr val="tx1">
                      <a:lumMod val="75000"/>
                      <a:lumOff val="25000"/>
                    </a:schemeClr>
                  </a:solidFill>
                  <a:latin typeface="+mn-ea"/>
                </a:rPr>
                <a:t>、</a:t>
              </a:r>
              <a:r>
                <a:rPr lang="en-US" altLang="zh-CN" sz="1050" dirty="0" smtClean="0">
                  <a:solidFill>
                    <a:schemeClr val="tx1">
                      <a:lumMod val="75000"/>
                      <a:lumOff val="25000"/>
                    </a:schemeClr>
                  </a:solidFill>
                  <a:latin typeface="+mn-ea"/>
                </a:rPr>
                <a:t>PPT</a:t>
              </a:r>
              <a:r>
                <a:rPr lang="zh-CN" altLang="en-US" sz="1050" dirty="0" smtClean="0">
                  <a:solidFill>
                    <a:schemeClr val="tx1">
                      <a:lumMod val="75000"/>
                      <a:lumOff val="25000"/>
                    </a:schemeClr>
                  </a:solidFill>
                  <a:latin typeface="+mn-ea"/>
                </a:rPr>
                <a:t>整合，工作效率高</a:t>
              </a:r>
            </a:p>
          </p:txBody>
        </p:sp>
        <p:sp>
          <p:nvSpPr>
            <p:cNvPr id="25" name="矩形 24"/>
            <p:cNvSpPr/>
            <p:nvPr/>
          </p:nvSpPr>
          <p:spPr>
            <a:xfrm>
              <a:off x="7727480" y="3464575"/>
              <a:ext cx="2050552" cy="362792"/>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孟玉盛</a:t>
              </a:r>
              <a:endParaRPr lang="zh-CN" altLang="en-US" sz="1600" b="1" dirty="0">
                <a:latin typeface="+mn-ea"/>
              </a:endParaRPr>
            </a:p>
          </p:txBody>
        </p:sp>
      </p:grpSp>
      <p:grpSp>
        <p:nvGrpSpPr>
          <p:cNvPr id="26" name="组合 25"/>
          <p:cNvGrpSpPr/>
          <p:nvPr/>
        </p:nvGrpSpPr>
        <p:grpSpPr>
          <a:xfrm>
            <a:off x="7970195" y="2933187"/>
            <a:ext cx="3266227" cy="778748"/>
            <a:chOff x="7727479" y="3464575"/>
            <a:chExt cx="3266227" cy="778748"/>
          </a:xfrm>
        </p:grpSpPr>
        <p:sp>
          <p:nvSpPr>
            <p:cNvPr id="27" name="矩形 26"/>
            <p:cNvSpPr/>
            <p:nvPr/>
          </p:nvSpPr>
          <p:spPr>
            <a:xfrm>
              <a:off x="7727479" y="3747033"/>
              <a:ext cx="3266227" cy="49629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solidFill>
                    <a:schemeClr val="tx1">
                      <a:lumMod val="75000"/>
                      <a:lumOff val="25000"/>
                    </a:schemeClr>
                  </a:solidFill>
                  <a:latin typeface="+mn-ea"/>
                </a:rPr>
                <a:t>制作</a:t>
              </a:r>
              <a:r>
                <a:rPr lang="en-US" altLang="zh-CN" sz="1050" dirty="0" smtClean="0">
                  <a:solidFill>
                    <a:schemeClr val="tx1">
                      <a:lumMod val="75000"/>
                      <a:lumOff val="25000"/>
                    </a:schemeClr>
                  </a:solidFill>
                  <a:latin typeface="+mn-ea"/>
                </a:rPr>
                <a:t>PPT43-51</a:t>
              </a:r>
              <a:r>
                <a:rPr lang="zh-CN" altLang="en-US" sz="1050" dirty="0" smtClean="0">
                  <a:solidFill>
                    <a:schemeClr val="tx1">
                      <a:lumMod val="75000"/>
                      <a:lumOff val="25000"/>
                    </a:schemeClr>
                  </a:solidFill>
                  <a:latin typeface="+mn-ea"/>
                </a:rPr>
                <a:t>，工作很热心，帮我们向学姐学长咨询了很多问题</a:t>
              </a:r>
            </a:p>
          </p:txBody>
        </p:sp>
        <p:sp>
          <p:nvSpPr>
            <p:cNvPr id="28" name="矩形 27"/>
            <p:cNvSpPr/>
            <p:nvPr/>
          </p:nvSpPr>
          <p:spPr>
            <a:xfrm>
              <a:off x="7727480" y="3464575"/>
              <a:ext cx="2050552" cy="362792"/>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潘国强</a:t>
              </a:r>
              <a:endParaRPr lang="zh-CN" altLang="en-US" sz="1600" b="1" dirty="0">
                <a:latin typeface="+mn-ea"/>
              </a:endParaRPr>
            </a:p>
          </p:txBody>
        </p:sp>
      </p:grpSp>
      <p:grpSp>
        <p:nvGrpSpPr>
          <p:cNvPr id="29" name="组合 28"/>
          <p:cNvGrpSpPr/>
          <p:nvPr/>
        </p:nvGrpSpPr>
        <p:grpSpPr>
          <a:xfrm>
            <a:off x="7642924" y="4445038"/>
            <a:ext cx="3266227" cy="576769"/>
            <a:chOff x="7727479" y="3464575"/>
            <a:chExt cx="3266227" cy="576769"/>
          </a:xfrm>
        </p:grpSpPr>
        <p:sp>
          <p:nvSpPr>
            <p:cNvPr id="30" name="矩形 29"/>
            <p:cNvSpPr/>
            <p:nvPr/>
          </p:nvSpPr>
          <p:spPr>
            <a:xfrm>
              <a:off x="7727479" y="3747033"/>
              <a:ext cx="3266227" cy="294311"/>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solidFill>
                    <a:schemeClr val="tx1">
                      <a:lumMod val="75000"/>
                      <a:lumOff val="25000"/>
                    </a:schemeClr>
                  </a:solidFill>
                  <a:latin typeface="+mn-ea"/>
                </a:rPr>
                <a:t>制作</a:t>
              </a:r>
              <a:r>
                <a:rPr lang="en-US" altLang="zh-CN" sz="1050" dirty="0" smtClean="0">
                  <a:solidFill>
                    <a:schemeClr val="tx1">
                      <a:lumMod val="75000"/>
                      <a:lumOff val="25000"/>
                    </a:schemeClr>
                  </a:solidFill>
                  <a:latin typeface="+mn-ea"/>
                </a:rPr>
                <a:t>PPT17-33</a:t>
              </a:r>
              <a:r>
                <a:rPr lang="zh-CN" altLang="en-US" sz="1050" dirty="0" smtClean="0">
                  <a:solidFill>
                    <a:schemeClr val="tx1">
                      <a:lumMod val="75000"/>
                      <a:lumOff val="25000"/>
                    </a:schemeClr>
                  </a:solidFill>
                  <a:latin typeface="+mn-ea"/>
                </a:rPr>
                <a:t>，工作很上心，自己</a:t>
              </a:r>
              <a:r>
                <a:rPr lang="zh-CN" altLang="en-US" sz="1050" dirty="0">
                  <a:solidFill>
                    <a:schemeClr val="tx1">
                      <a:lumMod val="75000"/>
                      <a:lumOff val="25000"/>
                    </a:schemeClr>
                  </a:solidFill>
                  <a:latin typeface="+mn-ea"/>
                </a:rPr>
                <a:t>揽</a:t>
              </a:r>
              <a:r>
                <a:rPr lang="zh-CN" altLang="en-US" sz="1050" dirty="0" smtClean="0">
                  <a:solidFill>
                    <a:schemeClr val="tx1">
                      <a:lumMod val="75000"/>
                      <a:lumOff val="25000"/>
                    </a:schemeClr>
                  </a:solidFill>
                  <a:latin typeface="+mn-ea"/>
                </a:rPr>
                <a:t>了很多活</a:t>
              </a:r>
            </a:p>
          </p:txBody>
        </p:sp>
        <p:sp>
          <p:nvSpPr>
            <p:cNvPr id="31" name="矩形 30"/>
            <p:cNvSpPr/>
            <p:nvPr/>
          </p:nvSpPr>
          <p:spPr>
            <a:xfrm>
              <a:off x="7727480" y="3464575"/>
              <a:ext cx="2050552" cy="362792"/>
            </a:xfrm>
            <a:prstGeom prst="rect">
              <a:avLst/>
            </a:prstGeom>
          </p:spPr>
          <p:txBody>
            <a:bodyPr wrap="square">
              <a:spAutoFit/>
              <a:scene3d>
                <a:camera prst="orthographicFront"/>
                <a:lightRig rig="threePt" dir="t"/>
              </a:scene3d>
              <a:sp3d contourW="12700"/>
            </a:bodyPr>
            <a:lstStyle/>
            <a:p>
              <a:pPr>
                <a:lnSpc>
                  <a:spcPct val="120000"/>
                </a:lnSpc>
              </a:pPr>
              <a:r>
                <a:rPr lang="zh-CN" altLang="en-US" sz="1600" b="1" dirty="0" smtClean="0">
                  <a:latin typeface="+mn-ea"/>
                </a:rPr>
                <a:t>瞿达晨</a:t>
              </a:r>
              <a:endParaRPr lang="zh-CN" altLang="en-US" sz="1600" b="1" dirty="0">
                <a:latin typeface="+mn-ea"/>
              </a:endParaRPr>
            </a:p>
          </p:txBody>
        </p:sp>
      </p:grpSp>
      <p:grpSp>
        <p:nvGrpSpPr>
          <p:cNvPr id="35" name="组合 34"/>
          <p:cNvGrpSpPr/>
          <p:nvPr/>
        </p:nvGrpSpPr>
        <p:grpSpPr>
          <a:xfrm>
            <a:off x="859652" y="2933187"/>
            <a:ext cx="3266227" cy="778748"/>
            <a:chOff x="7727479" y="3464575"/>
            <a:chExt cx="3266227" cy="778748"/>
          </a:xfrm>
        </p:grpSpPr>
        <p:sp>
          <p:nvSpPr>
            <p:cNvPr id="36" name="矩形 35"/>
            <p:cNvSpPr/>
            <p:nvPr/>
          </p:nvSpPr>
          <p:spPr>
            <a:xfrm>
              <a:off x="7727479" y="3747033"/>
              <a:ext cx="3266227" cy="49629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solidFill>
                    <a:schemeClr val="tx1">
                      <a:lumMod val="75000"/>
                      <a:lumOff val="25000"/>
                    </a:schemeClr>
                  </a:solidFill>
                  <a:latin typeface="+mn-ea"/>
                </a:rPr>
                <a:t>制作</a:t>
              </a:r>
              <a:r>
                <a:rPr lang="en-US" altLang="zh-CN" sz="1050" dirty="0" smtClean="0">
                  <a:solidFill>
                    <a:schemeClr val="tx1">
                      <a:lumMod val="75000"/>
                      <a:lumOff val="25000"/>
                    </a:schemeClr>
                  </a:solidFill>
                  <a:latin typeface="+mn-ea"/>
                </a:rPr>
                <a:t>PPT4-16,</a:t>
              </a:r>
              <a:r>
                <a:rPr lang="zh-CN" altLang="en-US" sz="1050" dirty="0" smtClean="0">
                  <a:solidFill>
                    <a:schemeClr val="tx1">
                      <a:lumMod val="75000"/>
                      <a:lumOff val="25000"/>
                    </a:schemeClr>
                  </a:solidFill>
                  <a:latin typeface="+mn-ea"/>
                </a:rPr>
                <a:t>工作态度很认真，独立解决了很多问题</a:t>
              </a:r>
            </a:p>
          </p:txBody>
        </p:sp>
        <p:sp>
          <p:nvSpPr>
            <p:cNvPr id="37" name="矩形 36"/>
            <p:cNvSpPr/>
            <p:nvPr/>
          </p:nvSpPr>
          <p:spPr>
            <a:xfrm>
              <a:off x="8943154" y="3464575"/>
              <a:ext cx="2050552" cy="36279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600" b="1" dirty="0" smtClean="0">
                  <a:latin typeface="+mn-ea"/>
                </a:rPr>
                <a:t>黄枭帅</a:t>
              </a:r>
              <a:endParaRPr lang="zh-CN" altLang="en-US" sz="1600" b="1" dirty="0">
                <a:latin typeface="+mn-ea"/>
              </a:endParaRPr>
            </a:p>
          </p:txBody>
        </p:sp>
      </p:grpSp>
      <p:grpSp>
        <p:nvGrpSpPr>
          <p:cNvPr id="38" name="组合 37"/>
          <p:cNvGrpSpPr/>
          <p:nvPr/>
        </p:nvGrpSpPr>
        <p:grpSpPr>
          <a:xfrm>
            <a:off x="1196588" y="4427352"/>
            <a:ext cx="3266227" cy="778748"/>
            <a:chOff x="7727479" y="3464575"/>
            <a:chExt cx="3266227" cy="778748"/>
          </a:xfrm>
        </p:grpSpPr>
        <p:sp>
          <p:nvSpPr>
            <p:cNvPr id="39" name="矩形 38"/>
            <p:cNvSpPr/>
            <p:nvPr/>
          </p:nvSpPr>
          <p:spPr>
            <a:xfrm>
              <a:off x="7727479" y="3747033"/>
              <a:ext cx="3266227" cy="496290"/>
            </a:xfrm>
            <a:prstGeom prst="rect">
              <a:avLst/>
            </a:prstGeom>
          </p:spPr>
          <p:txBody>
            <a:bodyPr wrap="square">
              <a:spAutoFit/>
              <a:scene3d>
                <a:camera prst="orthographicFront"/>
                <a:lightRig rig="threePt" dir="t"/>
              </a:scene3d>
              <a:sp3d contourW="12700"/>
            </a:bodyPr>
            <a:lstStyle/>
            <a:p>
              <a:pPr>
                <a:lnSpc>
                  <a:spcPct val="125000"/>
                </a:lnSpc>
              </a:pPr>
              <a:r>
                <a:rPr lang="zh-CN" altLang="en-US" sz="1050" dirty="0" smtClean="0">
                  <a:solidFill>
                    <a:schemeClr val="tx1">
                      <a:lumMod val="75000"/>
                      <a:lumOff val="25000"/>
                    </a:schemeClr>
                  </a:solidFill>
                  <a:latin typeface="+mn-ea"/>
                </a:rPr>
                <a:t>素材搜集，部分资料搜集，由于国庆有大量额外工作分配，故未分配该</a:t>
              </a:r>
              <a:r>
                <a:rPr lang="en-US" altLang="zh-CN" sz="1050" dirty="0" smtClean="0">
                  <a:solidFill>
                    <a:schemeClr val="tx1">
                      <a:lumMod val="75000"/>
                      <a:lumOff val="25000"/>
                    </a:schemeClr>
                  </a:solidFill>
                  <a:latin typeface="+mn-ea"/>
                </a:rPr>
                <a:t>PPT</a:t>
              </a:r>
              <a:r>
                <a:rPr lang="zh-CN" altLang="en-US" sz="1050" dirty="0" smtClean="0">
                  <a:solidFill>
                    <a:schemeClr val="tx1">
                      <a:lumMod val="75000"/>
                      <a:lumOff val="25000"/>
                    </a:schemeClr>
                  </a:solidFill>
                  <a:latin typeface="+mn-ea"/>
                </a:rPr>
                <a:t>的制作任务</a:t>
              </a:r>
            </a:p>
          </p:txBody>
        </p:sp>
        <p:sp>
          <p:nvSpPr>
            <p:cNvPr id="40" name="矩形 39"/>
            <p:cNvSpPr/>
            <p:nvPr/>
          </p:nvSpPr>
          <p:spPr>
            <a:xfrm>
              <a:off x="8943154" y="3464575"/>
              <a:ext cx="2050552" cy="36279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600" b="1" dirty="0" smtClean="0">
                  <a:latin typeface="+mn-ea"/>
                </a:rPr>
                <a:t>钱智凯</a:t>
              </a:r>
              <a:endParaRPr lang="zh-CN" altLang="en-US" sz="1600" b="1" dirty="0">
                <a:latin typeface="+mn-ea"/>
              </a:endParaRPr>
            </a:p>
          </p:txBody>
        </p:sp>
      </p:grpSp>
    </p:spTree>
    <p:extLst>
      <p:ext uri="{BB962C8B-B14F-4D97-AF65-F5344CB8AC3E}">
        <p14:creationId xmlns:p14="http://schemas.microsoft.com/office/powerpoint/2010/main" val="148366595"/>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par>
                                <p:cTn id="11" presetID="2" presetClass="entr" presetSubtype="8" fill="hold" nodeType="with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additive="base">
                                        <p:cTn id="13" dur="500" fill="hold"/>
                                        <p:tgtEl>
                                          <p:spTgt spid="35"/>
                                        </p:tgtEl>
                                        <p:attrNameLst>
                                          <p:attrName>ppt_x</p:attrName>
                                        </p:attrNameLst>
                                      </p:cBhvr>
                                      <p:tavLst>
                                        <p:tav tm="0">
                                          <p:val>
                                            <p:strVal val="0-#ppt_w/2"/>
                                          </p:val>
                                        </p:tav>
                                        <p:tav tm="100000">
                                          <p:val>
                                            <p:strVal val="#ppt_x"/>
                                          </p:val>
                                        </p:tav>
                                      </p:tavLst>
                                    </p:anim>
                                    <p:anim calcmode="lin" valueType="num">
                                      <p:cBhvr additive="base">
                                        <p:cTn id="14" dur="500" fill="hold"/>
                                        <p:tgtEl>
                                          <p:spTgt spid="35"/>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38"/>
                                        </p:tgtEl>
                                        <p:attrNameLst>
                                          <p:attrName>style.visibility</p:attrName>
                                        </p:attrNameLst>
                                      </p:cBhvr>
                                      <p:to>
                                        <p:strVal val="visible"/>
                                      </p:to>
                                    </p:set>
                                    <p:anim calcmode="lin" valueType="num">
                                      <p:cBhvr additive="base">
                                        <p:cTn id="17" dur="500" fill="hold"/>
                                        <p:tgtEl>
                                          <p:spTgt spid="38"/>
                                        </p:tgtEl>
                                        <p:attrNameLst>
                                          <p:attrName>ppt_x</p:attrName>
                                        </p:attrNameLst>
                                      </p:cBhvr>
                                      <p:tavLst>
                                        <p:tav tm="0">
                                          <p:val>
                                            <p:strVal val="0-#ppt_w/2"/>
                                          </p:val>
                                        </p:tav>
                                        <p:tav tm="100000">
                                          <p:val>
                                            <p:strVal val="#ppt_x"/>
                                          </p:val>
                                        </p:tav>
                                      </p:tavLst>
                                    </p:anim>
                                    <p:anim calcmode="lin" valueType="num">
                                      <p:cBhvr additive="base">
                                        <p:cTn id="18" dur="500" fill="hold"/>
                                        <p:tgtEl>
                                          <p:spTgt spid="38"/>
                                        </p:tgtEl>
                                        <p:attrNameLst>
                                          <p:attrName>ppt_y</p:attrName>
                                        </p:attrNameLst>
                                      </p:cBhvr>
                                      <p:tavLst>
                                        <p:tav tm="0">
                                          <p:val>
                                            <p:strVal val="#ppt_y"/>
                                          </p:val>
                                        </p:tav>
                                        <p:tav tm="100000">
                                          <p:val>
                                            <p:strVal val="#ppt_y"/>
                                          </p:val>
                                        </p:tav>
                                      </p:tavLst>
                                    </p:anim>
                                  </p:childTnLst>
                                </p:cTn>
                              </p:par>
                              <p:par>
                                <p:cTn id="19" presetID="2" presetClass="entr" presetSubtype="2"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cBhvr additive="base">
                                        <p:cTn id="21" dur="500" fill="hold"/>
                                        <p:tgtEl>
                                          <p:spTgt spid="23"/>
                                        </p:tgtEl>
                                        <p:attrNameLst>
                                          <p:attrName>ppt_x</p:attrName>
                                        </p:attrNameLst>
                                      </p:cBhvr>
                                      <p:tavLst>
                                        <p:tav tm="0">
                                          <p:val>
                                            <p:strVal val="1+#ppt_w/2"/>
                                          </p:val>
                                        </p:tav>
                                        <p:tav tm="100000">
                                          <p:val>
                                            <p:strVal val="#ppt_x"/>
                                          </p:val>
                                        </p:tav>
                                      </p:tavLst>
                                    </p:anim>
                                    <p:anim calcmode="lin" valueType="num">
                                      <p:cBhvr additive="base">
                                        <p:cTn id="22" dur="500" fill="hold"/>
                                        <p:tgtEl>
                                          <p:spTgt spid="23"/>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additive="base">
                                        <p:cTn id="25" dur="500" fill="hold"/>
                                        <p:tgtEl>
                                          <p:spTgt spid="26"/>
                                        </p:tgtEl>
                                        <p:attrNameLst>
                                          <p:attrName>ppt_x</p:attrName>
                                        </p:attrNameLst>
                                      </p:cBhvr>
                                      <p:tavLst>
                                        <p:tav tm="0">
                                          <p:val>
                                            <p:strVal val="1+#ppt_w/2"/>
                                          </p:val>
                                        </p:tav>
                                        <p:tav tm="100000">
                                          <p:val>
                                            <p:strVal val="#ppt_x"/>
                                          </p:val>
                                        </p:tav>
                                      </p:tavLst>
                                    </p:anim>
                                    <p:anim calcmode="lin" valueType="num">
                                      <p:cBhvr additive="base">
                                        <p:cTn id="26" dur="500" fill="hold"/>
                                        <p:tgtEl>
                                          <p:spTgt spid="26"/>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0"/>
                                  </p:stCondLst>
                                  <p:childTnLst>
                                    <p:set>
                                      <p:cBhvr>
                                        <p:cTn id="28" dur="1" fill="hold">
                                          <p:stCondLst>
                                            <p:cond delay="0"/>
                                          </p:stCondLst>
                                        </p:cTn>
                                        <p:tgtEl>
                                          <p:spTgt spid="29"/>
                                        </p:tgtEl>
                                        <p:attrNameLst>
                                          <p:attrName>style.visibility</p:attrName>
                                        </p:attrNameLst>
                                      </p:cBhvr>
                                      <p:to>
                                        <p:strVal val="visible"/>
                                      </p:to>
                                    </p:set>
                                    <p:anim calcmode="lin" valueType="num">
                                      <p:cBhvr additive="base">
                                        <p:cTn id="29" dur="500" fill="hold"/>
                                        <p:tgtEl>
                                          <p:spTgt spid="29"/>
                                        </p:tgtEl>
                                        <p:attrNameLst>
                                          <p:attrName>ppt_x</p:attrName>
                                        </p:attrNameLst>
                                      </p:cBhvr>
                                      <p:tavLst>
                                        <p:tav tm="0">
                                          <p:val>
                                            <p:strVal val="1+#ppt_w/2"/>
                                          </p:val>
                                        </p:tav>
                                        <p:tav tm="100000">
                                          <p:val>
                                            <p:strVal val="#ppt_x"/>
                                          </p:val>
                                        </p:tav>
                                      </p:tavLst>
                                    </p:anim>
                                    <p:anim calcmode="lin" valueType="num">
                                      <p:cBhvr additive="base">
                                        <p:cTn id="30"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1518453" y="455343"/>
            <a:ext cx="4885993" cy="632939"/>
            <a:chOff x="1518453" y="442643"/>
            <a:chExt cx="4885993" cy="632939"/>
          </a:xfrm>
        </p:grpSpPr>
        <p:sp>
          <p:nvSpPr>
            <p:cNvPr id="6" name="文本框 5"/>
            <p:cNvSpPr txBox="1"/>
            <p:nvPr/>
          </p:nvSpPr>
          <p:spPr>
            <a:xfrm>
              <a:off x="1518453" y="442643"/>
              <a:ext cx="3295317" cy="461665"/>
            </a:xfrm>
            <a:prstGeom prst="rect">
              <a:avLst/>
            </a:prstGeom>
            <a:noFill/>
          </p:spPr>
          <p:txBody>
            <a:bodyPr wrap="square" rtlCol="0">
              <a:spAutoFit/>
              <a:scene3d>
                <a:camera prst="orthographicFront"/>
                <a:lightRig rig="threePt" dir="t"/>
              </a:scene3d>
              <a:sp3d contourW="12700"/>
            </a:bodyPr>
            <a:lstStyle/>
            <a:p>
              <a:r>
                <a:rPr lang="zh-CN" altLang="en-US" sz="2400" b="1" dirty="0" smtClean="0">
                  <a:solidFill>
                    <a:schemeClr val="tx1">
                      <a:lumMod val="85000"/>
                      <a:lumOff val="15000"/>
                    </a:schemeClr>
                  </a:solidFill>
                  <a:latin typeface="+mn-ea"/>
                </a:rPr>
                <a:t>参考文献</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69817"/>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sp>
        <p:nvSpPr>
          <p:cNvPr id="11" name="矩形 10"/>
          <p:cNvSpPr/>
          <p:nvPr/>
        </p:nvSpPr>
        <p:spPr>
          <a:xfrm>
            <a:off x="452437" y="1531522"/>
            <a:ext cx="11395005" cy="2751522"/>
          </a:xfrm>
          <a:prstGeom prst="rect">
            <a:avLst/>
          </a:prstGeom>
        </p:spPr>
        <p:txBody>
          <a:bodyPr wrap="square">
            <a:spAutoFit/>
          </a:bodyPr>
          <a:lstStyle/>
          <a:p>
            <a:pPr marL="342900" lvl="0" indent="-342900">
              <a:lnSpc>
                <a:spcPct val="120000"/>
              </a:lnSpc>
              <a:buFont typeface="+mj-lt"/>
              <a:buAutoNum type="arabicPeriod"/>
              <a:defRPr/>
            </a:pPr>
            <a:r>
              <a:rPr lang="zh-CN" altLang="en-US" dirty="0" smtClean="0">
                <a:solidFill>
                  <a:prstClr val="white">
                    <a:lumMod val="50000"/>
                  </a:prstClr>
                </a:solidFill>
                <a:latin typeface="微软雅黑"/>
              </a:rPr>
              <a:t>华中</a:t>
            </a:r>
            <a:r>
              <a:rPr lang="zh-CN" altLang="en-US" dirty="0">
                <a:solidFill>
                  <a:prstClr val="white">
                    <a:lumMod val="50000"/>
                  </a:prstClr>
                </a:solidFill>
                <a:latin typeface="微软雅黑"/>
              </a:rPr>
              <a:t>科技大学硕士学位论文</a:t>
            </a:r>
            <a:r>
              <a:rPr lang="en-US" altLang="zh-CN" dirty="0">
                <a:solidFill>
                  <a:prstClr val="white">
                    <a:lumMod val="50000"/>
                  </a:prstClr>
                </a:solidFill>
                <a:latin typeface="微软雅黑"/>
              </a:rPr>
              <a:t>《</a:t>
            </a:r>
            <a:r>
              <a:rPr lang="zh-CN" altLang="en-US" dirty="0">
                <a:solidFill>
                  <a:prstClr val="white">
                    <a:lumMod val="50000"/>
                  </a:prstClr>
                </a:solidFill>
                <a:latin typeface="微软雅黑"/>
              </a:rPr>
              <a:t>软件配置管理系统</a:t>
            </a:r>
            <a:r>
              <a:rPr lang="zh-CN" altLang="en-US" dirty="0" smtClean="0">
                <a:solidFill>
                  <a:prstClr val="white">
                    <a:lumMod val="50000"/>
                  </a:prstClr>
                </a:solidFill>
                <a:latin typeface="微软雅黑"/>
              </a:rPr>
              <a:t>研究</a:t>
            </a:r>
            <a:r>
              <a:rPr lang="en-US" altLang="zh-CN" dirty="0" smtClean="0">
                <a:solidFill>
                  <a:prstClr val="white">
                    <a:lumMod val="50000"/>
                  </a:prstClr>
                </a:solidFill>
                <a:latin typeface="微软雅黑"/>
              </a:rPr>
              <a:t>》</a:t>
            </a:r>
            <a:r>
              <a:rPr lang="en-US" altLang="zh-CN" dirty="0" smtClean="0">
                <a:solidFill>
                  <a:prstClr val="white">
                    <a:lumMod val="50000"/>
                  </a:prstClr>
                </a:solidFill>
                <a:latin typeface="微软雅黑"/>
                <a:hlinkClick r:id="rId3"/>
              </a:rPr>
              <a:t>http</a:t>
            </a:r>
            <a:r>
              <a:rPr lang="en-US" altLang="zh-CN" dirty="0">
                <a:solidFill>
                  <a:prstClr val="white">
                    <a:lumMod val="50000"/>
                  </a:prstClr>
                </a:solidFill>
                <a:latin typeface="微软雅黑"/>
                <a:hlinkClick r:id="rId3"/>
              </a:rPr>
              <a:t>://</a:t>
            </a:r>
            <a:r>
              <a:rPr lang="en-US" altLang="zh-CN" dirty="0" smtClean="0">
                <a:solidFill>
                  <a:prstClr val="white">
                    <a:lumMod val="50000"/>
                  </a:prstClr>
                </a:solidFill>
                <a:latin typeface="微软雅黑"/>
                <a:hlinkClick r:id="rId3"/>
              </a:rPr>
              <a:t>xueshu.baidu.com/</a:t>
            </a:r>
            <a:r>
              <a:rPr lang="en-US" altLang="zh-CN" dirty="0" err="1" smtClean="0">
                <a:solidFill>
                  <a:prstClr val="white">
                    <a:lumMod val="50000"/>
                  </a:prstClr>
                </a:solidFill>
                <a:latin typeface="微软雅黑"/>
                <a:hlinkClick r:id="rId3"/>
              </a:rPr>
              <a:t>s?wd</a:t>
            </a:r>
            <a:r>
              <a:rPr lang="en-US" altLang="zh-CN" dirty="0" smtClean="0">
                <a:solidFill>
                  <a:prstClr val="white">
                    <a:lumMod val="50000"/>
                  </a:prstClr>
                </a:solidFill>
                <a:latin typeface="微软雅黑"/>
                <a:hlinkClick r:id="rId3"/>
              </a:rPr>
              <a:t>=paperuri%3A%28b9cff71b602913c353a14fcbdf165f0b%29&amp;filter=</a:t>
            </a:r>
            <a:r>
              <a:rPr lang="en-US" altLang="zh-CN" dirty="0" err="1" smtClean="0">
                <a:solidFill>
                  <a:prstClr val="white">
                    <a:lumMod val="50000"/>
                  </a:prstClr>
                </a:solidFill>
                <a:latin typeface="微软雅黑"/>
                <a:hlinkClick r:id="rId3"/>
              </a:rPr>
              <a:t>sc_long_sign&amp;tn</a:t>
            </a:r>
            <a:r>
              <a:rPr lang="en-US" altLang="zh-CN" dirty="0" smtClean="0">
                <a:solidFill>
                  <a:prstClr val="white">
                    <a:lumMod val="50000"/>
                  </a:prstClr>
                </a:solidFill>
                <a:latin typeface="微软雅黑"/>
                <a:hlinkClick r:id="rId3"/>
              </a:rPr>
              <a:t>=SE_xueshusource_2kduw22v&amp;sc_vurl=http%3A%2F%2Fwww.doc88.com%2Fp-9748183634929.html&amp;ie=utf-8&amp;sc_us=12304875651176776590</a:t>
            </a:r>
            <a:endParaRPr lang="zh-CN" altLang="en-US" dirty="0" smtClean="0">
              <a:solidFill>
                <a:prstClr val="white">
                  <a:lumMod val="50000"/>
                </a:prstClr>
              </a:solidFill>
              <a:latin typeface="微软雅黑"/>
            </a:endParaRPr>
          </a:p>
          <a:p>
            <a:pPr marL="342900" lvl="0" indent="-342900">
              <a:lnSpc>
                <a:spcPct val="120000"/>
              </a:lnSpc>
              <a:buFont typeface="+mj-lt"/>
              <a:buAutoNum type="arabicPeriod"/>
              <a:defRPr/>
            </a:pPr>
            <a:r>
              <a:rPr lang="zh-CN" altLang="en-US" dirty="0" smtClean="0">
                <a:solidFill>
                  <a:prstClr val="white">
                    <a:lumMod val="50000"/>
                  </a:prstClr>
                </a:solidFill>
                <a:latin typeface="微软雅黑"/>
              </a:rPr>
              <a:t>百度百科</a:t>
            </a:r>
            <a:r>
              <a:rPr lang="en-US" altLang="zh-CN" dirty="0" err="1" smtClean="0">
                <a:solidFill>
                  <a:prstClr val="white">
                    <a:lumMod val="50000"/>
                  </a:prstClr>
                </a:solidFill>
                <a:latin typeface="微软雅黑"/>
              </a:rPr>
              <a:t>Cnblogs</a:t>
            </a:r>
            <a:r>
              <a:rPr lang="zh-CN" altLang="en-US" dirty="0" smtClean="0">
                <a:solidFill>
                  <a:prstClr val="white">
                    <a:lumMod val="50000"/>
                  </a:prstClr>
                </a:solidFill>
                <a:latin typeface="微软雅黑"/>
              </a:rPr>
              <a:t>博文 </a:t>
            </a:r>
            <a:r>
              <a:rPr lang="en-US" altLang="zh-CN" dirty="0" smtClean="0">
                <a:solidFill>
                  <a:prstClr val="white">
                    <a:lumMod val="50000"/>
                  </a:prstClr>
                </a:solidFill>
                <a:latin typeface="微软雅黑"/>
              </a:rPr>
              <a:t>《</a:t>
            </a:r>
            <a:r>
              <a:rPr lang="zh-CN" altLang="en-US" dirty="0" smtClean="0">
                <a:solidFill>
                  <a:prstClr val="white">
                    <a:lumMod val="50000"/>
                  </a:prstClr>
                </a:solidFill>
                <a:latin typeface="微软雅黑"/>
              </a:rPr>
              <a:t>软件开发中的基线</a:t>
            </a:r>
            <a:r>
              <a:rPr lang="en-US" altLang="zh-CN" dirty="0" smtClean="0">
                <a:solidFill>
                  <a:prstClr val="white">
                    <a:lumMod val="50000"/>
                  </a:prstClr>
                </a:solidFill>
                <a:latin typeface="微软雅黑"/>
              </a:rPr>
              <a:t>》</a:t>
            </a:r>
            <a:r>
              <a:rPr lang="en-US" altLang="zh-CN" dirty="0" smtClean="0">
                <a:solidFill>
                  <a:prstClr val="white">
                    <a:lumMod val="50000"/>
                  </a:prstClr>
                </a:solidFill>
                <a:latin typeface="微软雅黑"/>
                <a:hlinkClick r:id="rId4"/>
              </a:rPr>
              <a:t>http://www.cnblogs.com/emanlee/archive/2010/12/16/1908099.html</a:t>
            </a:r>
            <a:endParaRPr lang="en-US" altLang="zh-CN" dirty="0" smtClean="0">
              <a:solidFill>
                <a:prstClr val="white">
                  <a:lumMod val="50000"/>
                </a:prstClr>
              </a:solidFill>
              <a:latin typeface="微软雅黑"/>
            </a:endParaRPr>
          </a:p>
          <a:p>
            <a:pPr marL="342900" lvl="0" indent="-342900">
              <a:lnSpc>
                <a:spcPct val="120000"/>
              </a:lnSpc>
              <a:buFont typeface="+mj-lt"/>
              <a:buAutoNum type="arabicPeriod"/>
              <a:defRPr/>
            </a:pPr>
            <a:r>
              <a:rPr lang="en-US" altLang="zh-CN" dirty="0" smtClean="0">
                <a:solidFill>
                  <a:prstClr val="white">
                    <a:lumMod val="50000"/>
                  </a:prstClr>
                </a:solidFill>
                <a:latin typeface="微软雅黑"/>
              </a:rPr>
              <a:t>GB-T8567-2006</a:t>
            </a:r>
          </a:p>
          <a:p>
            <a:pPr lvl="0">
              <a:lnSpc>
                <a:spcPct val="120000"/>
              </a:lnSpc>
              <a:defRPr/>
            </a:pPr>
            <a:endParaRPr lang="zh-CN" altLang="en-US" dirty="0">
              <a:solidFill>
                <a:prstClr val="white">
                  <a:lumMod val="50000"/>
                </a:prstClr>
              </a:solidFill>
              <a:latin typeface="微软雅黑"/>
            </a:endParaRPr>
          </a:p>
        </p:txBody>
      </p:sp>
    </p:spTree>
    <p:extLst>
      <p:ext uri="{BB962C8B-B14F-4D97-AF65-F5344CB8AC3E}">
        <p14:creationId xmlns:p14="http://schemas.microsoft.com/office/powerpoint/2010/main" val="1697823187"/>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52438" y="317500"/>
            <a:ext cx="850900" cy="850900"/>
            <a:chOff x="2959100" y="1866900"/>
            <a:chExt cx="1536700" cy="1536700"/>
          </a:xfrm>
        </p:grpSpPr>
        <p:sp>
          <p:nvSpPr>
            <p:cNvPr id="2" name="椭圆 1"/>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8" name="组合 7"/>
          <p:cNvGrpSpPr/>
          <p:nvPr/>
        </p:nvGrpSpPr>
        <p:grpSpPr>
          <a:xfrm>
            <a:off x="1518453" y="455343"/>
            <a:ext cx="4885993" cy="640121"/>
            <a:chOff x="1518453" y="442643"/>
            <a:chExt cx="4885993" cy="640121"/>
          </a:xfrm>
        </p:grpSpPr>
        <p:sp>
          <p:nvSpPr>
            <p:cNvPr id="6" name="文本框 5"/>
            <p:cNvSpPr txBox="1"/>
            <p:nvPr/>
          </p:nvSpPr>
          <p:spPr>
            <a:xfrm>
              <a:off x="1518453" y="442643"/>
              <a:ext cx="3965263" cy="461665"/>
            </a:xfrm>
            <a:prstGeom prst="rect">
              <a:avLst/>
            </a:prstGeom>
            <a:noFill/>
          </p:spPr>
          <p:txBody>
            <a:bodyPr wrap="square" rtlCol="0">
              <a:spAutoFit/>
              <a:scene3d>
                <a:camera prst="orthographicFront"/>
                <a:lightRig rig="threePt" dir="t"/>
              </a:scene3d>
              <a:sp3d contourW="12700"/>
            </a:bodyPr>
            <a:lstStyle/>
            <a:p>
              <a:r>
                <a:rPr lang="en-US" altLang="zh-CN" sz="2400" b="1" dirty="0" smtClean="0">
                  <a:solidFill>
                    <a:schemeClr val="tx1">
                      <a:lumMod val="85000"/>
                      <a:lumOff val="15000"/>
                    </a:schemeClr>
                  </a:solidFill>
                  <a:latin typeface="+mn-ea"/>
                </a:rPr>
                <a:t>CMM</a:t>
              </a:r>
              <a:r>
                <a:rPr lang="zh-CN" altLang="en-US" sz="2400" b="1" dirty="0" smtClean="0">
                  <a:solidFill>
                    <a:schemeClr val="tx1">
                      <a:lumMod val="85000"/>
                      <a:lumOff val="15000"/>
                    </a:schemeClr>
                  </a:solidFill>
                  <a:latin typeface="+mn-ea"/>
                </a:rPr>
                <a:t>和软件配置管理系统</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76999"/>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sp>
        <p:nvSpPr>
          <p:cNvPr id="16" name="矩形 15"/>
          <p:cNvSpPr/>
          <p:nvPr/>
        </p:nvSpPr>
        <p:spPr>
          <a:xfrm>
            <a:off x="3275212" y="2302047"/>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2" name="矩形 21"/>
          <p:cNvSpPr/>
          <p:nvPr/>
        </p:nvSpPr>
        <p:spPr>
          <a:xfrm>
            <a:off x="1636855" y="4610135"/>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5" name="矩形 24"/>
          <p:cNvSpPr/>
          <p:nvPr/>
        </p:nvSpPr>
        <p:spPr>
          <a:xfrm>
            <a:off x="4912772" y="4610135"/>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8" name="矩形 27"/>
          <p:cNvSpPr/>
          <p:nvPr/>
        </p:nvSpPr>
        <p:spPr>
          <a:xfrm>
            <a:off x="8190282" y="4610135"/>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31" name="文本框 30"/>
          <p:cNvSpPr txBox="1"/>
          <p:nvPr/>
        </p:nvSpPr>
        <p:spPr>
          <a:xfrm>
            <a:off x="675304" y="2062301"/>
            <a:ext cx="9733292" cy="3323987"/>
          </a:xfrm>
          <a:prstGeom prst="rect">
            <a:avLst/>
          </a:prstGeom>
          <a:noFill/>
        </p:spPr>
        <p:txBody>
          <a:bodyPr wrap="square" rtlCol="0">
            <a:spAutoFit/>
          </a:bodyPr>
          <a:lstStyle/>
          <a:p>
            <a:r>
              <a:rPr kumimoji="1" lang="zh-CN" altLang="en-US" sz="3000" dirty="0" smtClean="0"/>
              <a:t>正是由于</a:t>
            </a:r>
            <a:r>
              <a:rPr kumimoji="1" lang="en-US" altLang="zh-CN" sz="3000" dirty="0" smtClean="0"/>
              <a:t>CMM</a:t>
            </a:r>
            <a:r>
              <a:rPr kumimoji="1" lang="zh-CN" altLang="en-US" sz="3000" dirty="0" smtClean="0"/>
              <a:t>的框架和指南作用，企业要加强软件开发的管理，提高软件产品的质量</a:t>
            </a:r>
            <a:r>
              <a:rPr kumimoji="1" lang="zh-CN" altLang="en-US" sz="3000" dirty="0" smtClean="0"/>
              <a:t>，引入一个基于</a:t>
            </a:r>
            <a:r>
              <a:rPr kumimoji="1" lang="en-US" altLang="zh-CN" sz="3000" dirty="0" smtClean="0"/>
              <a:t>CMM</a:t>
            </a:r>
            <a:r>
              <a:rPr kumimoji="1" lang="zh-CN" altLang="en-US" sz="3000" dirty="0" smtClean="0"/>
              <a:t>的辅助开发环境便成为了一个必不可少的环节。</a:t>
            </a:r>
          </a:p>
          <a:p>
            <a:endParaRPr kumimoji="1" lang="zh-CN" altLang="en-US" sz="3000" dirty="0" smtClean="0"/>
          </a:p>
          <a:p>
            <a:endParaRPr kumimoji="1" lang="zh-CN" altLang="en-US" sz="3000" dirty="0" smtClean="0"/>
          </a:p>
          <a:p>
            <a:endParaRPr kumimoji="1" lang="zh-CN" altLang="en-US" sz="3000" dirty="0"/>
          </a:p>
          <a:p>
            <a:endParaRPr kumimoji="1" lang="zh-CN" altLang="en-US" sz="3000" dirty="0"/>
          </a:p>
        </p:txBody>
      </p:sp>
    </p:spTree>
    <p:extLst>
      <p:ext uri="{BB962C8B-B14F-4D97-AF65-F5344CB8AC3E}">
        <p14:creationId xmlns:p14="http://schemas.microsoft.com/office/powerpoint/2010/main" val="1775895677"/>
      </p:ext>
    </p:extLst>
  </p:cSld>
  <p:clrMapOvr>
    <a:masterClrMapping/>
  </p:clrMapOvr>
  <mc:AlternateContent xmlns:mc="http://schemas.openxmlformats.org/markup-compatibility/2006">
    <mc:Choice xmlns:p14="http://schemas.microsoft.com/office/powerpoint/2010/main" Requires="p14">
      <p:transition spd="slow" p14:dur="900" advTm="0">
        <p14:warp dir="in"/>
      </p:transition>
    </mc:Choice>
    <mc:Fallback>
      <p:transition spd="slow" advTm="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52438" y="317500"/>
            <a:ext cx="850900" cy="850900"/>
            <a:chOff x="2959100" y="1866900"/>
            <a:chExt cx="1536700" cy="1536700"/>
          </a:xfrm>
        </p:grpSpPr>
        <p:sp>
          <p:nvSpPr>
            <p:cNvPr id="2" name="椭圆 1"/>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8" name="组合 7"/>
          <p:cNvGrpSpPr/>
          <p:nvPr/>
        </p:nvGrpSpPr>
        <p:grpSpPr>
          <a:xfrm>
            <a:off x="1518453" y="455343"/>
            <a:ext cx="4885993" cy="640121"/>
            <a:chOff x="1518453" y="442643"/>
            <a:chExt cx="4885993" cy="640121"/>
          </a:xfrm>
        </p:grpSpPr>
        <p:sp>
          <p:nvSpPr>
            <p:cNvPr id="6" name="文本框 5"/>
            <p:cNvSpPr txBox="1"/>
            <p:nvPr/>
          </p:nvSpPr>
          <p:spPr>
            <a:xfrm>
              <a:off x="1518453" y="442643"/>
              <a:ext cx="4368690" cy="461665"/>
            </a:xfrm>
            <a:prstGeom prst="rect">
              <a:avLst/>
            </a:prstGeom>
            <a:noFill/>
          </p:spPr>
          <p:txBody>
            <a:bodyPr wrap="square" rtlCol="0">
              <a:spAutoFit/>
              <a:scene3d>
                <a:camera prst="orthographicFront"/>
                <a:lightRig rig="threePt" dir="t"/>
              </a:scene3d>
              <a:sp3d contourW="12700"/>
            </a:bodyPr>
            <a:lstStyle/>
            <a:p>
              <a:r>
                <a:rPr lang="zh-CN" altLang="en-US" sz="2400" b="1" dirty="0" smtClean="0">
                  <a:solidFill>
                    <a:schemeClr val="tx1">
                      <a:lumMod val="85000"/>
                      <a:lumOff val="15000"/>
                    </a:schemeClr>
                  </a:solidFill>
                  <a:latin typeface="+mn-ea"/>
                </a:rPr>
                <a:t>基于</a:t>
              </a:r>
              <a:r>
                <a:rPr lang="en-US" altLang="zh-CN" sz="2400" b="1" dirty="0" smtClean="0">
                  <a:solidFill>
                    <a:schemeClr val="tx1">
                      <a:lumMod val="85000"/>
                      <a:lumOff val="15000"/>
                    </a:schemeClr>
                  </a:solidFill>
                  <a:latin typeface="+mn-ea"/>
                </a:rPr>
                <a:t>CMM</a:t>
              </a:r>
              <a:r>
                <a:rPr lang="zh-CN" altLang="en-US" sz="2400" b="1" dirty="0" smtClean="0">
                  <a:solidFill>
                    <a:schemeClr val="tx1">
                      <a:lumMod val="85000"/>
                      <a:lumOff val="15000"/>
                    </a:schemeClr>
                  </a:solidFill>
                  <a:latin typeface="+mn-ea"/>
                </a:rPr>
                <a:t>的</a:t>
              </a:r>
              <a:r>
                <a:rPr lang="zh-CN" altLang="en-US" sz="2400" b="1" dirty="0" smtClean="0">
                  <a:solidFill>
                    <a:schemeClr val="tx1">
                      <a:lumMod val="85000"/>
                      <a:lumOff val="15000"/>
                    </a:schemeClr>
                  </a:solidFill>
                  <a:latin typeface="+mn-ea"/>
                </a:rPr>
                <a:t>辅助开发环境构成</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76999"/>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sp>
        <p:nvSpPr>
          <p:cNvPr id="9" name="任意多边形 8"/>
          <p:cNvSpPr/>
          <p:nvPr/>
        </p:nvSpPr>
        <p:spPr>
          <a:xfrm>
            <a:off x="0" y="3352667"/>
            <a:ext cx="12192000" cy="552716"/>
          </a:xfrm>
          <a:custGeom>
            <a:avLst/>
            <a:gdLst>
              <a:gd name="connsiteX0" fmla="*/ 0 w 11106150"/>
              <a:gd name="connsiteY0" fmla="*/ 228733 h 552716"/>
              <a:gd name="connsiteX1" fmla="*/ 1028700 w 11106150"/>
              <a:gd name="connsiteY1" fmla="*/ 19183 h 552716"/>
              <a:gd name="connsiteX2" fmla="*/ 2324100 w 11106150"/>
              <a:gd name="connsiteY2" fmla="*/ 476383 h 552716"/>
              <a:gd name="connsiteX3" fmla="*/ 3771900 w 11106150"/>
              <a:gd name="connsiteY3" fmla="*/ 19183 h 552716"/>
              <a:gd name="connsiteX4" fmla="*/ 5162550 w 11106150"/>
              <a:gd name="connsiteY4" fmla="*/ 552583 h 552716"/>
              <a:gd name="connsiteX5" fmla="*/ 6305550 w 11106150"/>
              <a:gd name="connsiteY5" fmla="*/ 57283 h 552716"/>
              <a:gd name="connsiteX6" fmla="*/ 7753350 w 11106150"/>
              <a:gd name="connsiteY6" fmla="*/ 552583 h 552716"/>
              <a:gd name="connsiteX7" fmla="*/ 8877300 w 11106150"/>
              <a:gd name="connsiteY7" fmla="*/ 133 h 552716"/>
              <a:gd name="connsiteX8" fmla="*/ 10077450 w 11106150"/>
              <a:gd name="connsiteY8" fmla="*/ 495433 h 552716"/>
              <a:gd name="connsiteX9" fmla="*/ 11106150 w 11106150"/>
              <a:gd name="connsiteY9" fmla="*/ 19183 h 552716"/>
              <a:gd name="connsiteX0" fmla="*/ 0 w 10077450"/>
              <a:gd name="connsiteY0" fmla="*/ 228733 h 552716"/>
              <a:gd name="connsiteX1" fmla="*/ 1028700 w 10077450"/>
              <a:gd name="connsiteY1" fmla="*/ 19183 h 552716"/>
              <a:gd name="connsiteX2" fmla="*/ 2324100 w 10077450"/>
              <a:gd name="connsiteY2" fmla="*/ 476383 h 552716"/>
              <a:gd name="connsiteX3" fmla="*/ 3771900 w 10077450"/>
              <a:gd name="connsiteY3" fmla="*/ 19183 h 552716"/>
              <a:gd name="connsiteX4" fmla="*/ 5162550 w 10077450"/>
              <a:gd name="connsiteY4" fmla="*/ 552583 h 552716"/>
              <a:gd name="connsiteX5" fmla="*/ 6305550 w 10077450"/>
              <a:gd name="connsiteY5" fmla="*/ 57283 h 552716"/>
              <a:gd name="connsiteX6" fmla="*/ 7753350 w 10077450"/>
              <a:gd name="connsiteY6" fmla="*/ 552583 h 552716"/>
              <a:gd name="connsiteX7" fmla="*/ 8877300 w 10077450"/>
              <a:gd name="connsiteY7" fmla="*/ 133 h 552716"/>
              <a:gd name="connsiteX8" fmla="*/ 10077450 w 10077450"/>
              <a:gd name="connsiteY8" fmla="*/ 495433 h 552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77450" h="552716">
                <a:moveTo>
                  <a:pt x="0" y="228733"/>
                </a:moveTo>
                <a:cubicBezTo>
                  <a:pt x="320675" y="103320"/>
                  <a:pt x="641350" y="-22092"/>
                  <a:pt x="1028700" y="19183"/>
                </a:cubicBezTo>
                <a:cubicBezTo>
                  <a:pt x="1416050" y="60458"/>
                  <a:pt x="1866900" y="476383"/>
                  <a:pt x="2324100" y="476383"/>
                </a:cubicBezTo>
                <a:cubicBezTo>
                  <a:pt x="2781300" y="476383"/>
                  <a:pt x="3298825" y="6483"/>
                  <a:pt x="3771900" y="19183"/>
                </a:cubicBezTo>
                <a:cubicBezTo>
                  <a:pt x="4244975" y="31883"/>
                  <a:pt x="4740275" y="546233"/>
                  <a:pt x="5162550" y="552583"/>
                </a:cubicBezTo>
                <a:cubicBezTo>
                  <a:pt x="5584825" y="558933"/>
                  <a:pt x="5873750" y="57283"/>
                  <a:pt x="6305550" y="57283"/>
                </a:cubicBezTo>
                <a:cubicBezTo>
                  <a:pt x="6737350" y="57283"/>
                  <a:pt x="7324725" y="562108"/>
                  <a:pt x="7753350" y="552583"/>
                </a:cubicBezTo>
                <a:cubicBezTo>
                  <a:pt x="8181975" y="543058"/>
                  <a:pt x="8489950" y="9658"/>
                  <a:pt x="8877300" y="133"/>
                </a:cubicBezTo>
                <a:cubicBezTo>
                  <a:pt x="9264650" y="-9392"/>
                  <a:pt x="9705975" y="492258"/>
                  <a:pt x="10077450" y="495433"/>
                </a:cubicBezTo>
              </a:path>
            </a:pathLst>
          </a:custGeom>
          <a:noFill/>
          <a:ln w="6350">
            <a:solidFill>
              <a:schemeClr val="tx1">
                <a:lumMod val="65000"/>
                <a:lumOff val="3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610430" y="3667155"/>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5887143" y="3667155"/>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163857" y="3667155"/>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248787" y="3181393"/>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7525501" y="3181393"/>
            <a:ext cx="419306" cy="419306"/>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3275212" y="2019589"/>
            <a:ext cx="2366456" cy="576769"/>
            <a:chOff x="7727480" y="3464575"/>
            <a:chExt cx="2366456" cy="576769"/>
          </a:xfrm>
        </p:grpSpPr>
        <p:sp>
          <p:nvSpPr>
            <p:cNvPr id="16" name="矩形 15"/>
            <p:cNvSpPr/>
            <p:nvPr/>
          </p:nvSpPr>
          <p:spPr>
            <a:xfrm>
              <a:off x="7727480" y="3747033"/>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17" name="矩形 16"/>
            <p:cNvSpPr/>
            <p:nvPr/>
          </p:nvSpPr>
          <p:spPr>
            <a:xfrm>
              <a:off x="7885432" y="3464575"/>
              <a:ext cx="2050552" cy="461665"/>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000" b="1" dirty="0" smtClean="0">
                  <a:latin typeface="+mn-ea"/>
                </a:rPr>
                <a:t>质量管理系统</a:t>
              </a:r>
              <a:endParaRPr lang="zh-CN" altLang="en-US" sz="2000" b="1" dirty="0">
                <a:latin typeface="+mn-ea"/>
              </a:endParaRPr>
            </a:p>
          </p:txBody>
        </p:sp>
      </p:grpSp>
      <p:grpSp>
        <p:nvGrpSpPr>
          <p:cNvPr id="18" name="组合 17"/>
          <p:cNvGrpSpPr/>
          <p:nvPr/>
        </p:nvGrpSpPr>
        <p:grpSpPr>
          <a:xfrm>
            <a:off x="6551926" y="2019589"/>
            <a:ext cx="2366456" cy="576769"/>
            <a:chOff x="7727480" y="3464575"/>
            <a:chExt cx="2366456" cy="576769"/>
          </a:xfrm>
        </p:grpSpPr>
        <p:sp>
          <p:nvSpPr>
            <p:cNvPr id="19" name="矩形 18"/>
            <p:cNvSpPr/>
            <p:nvPr/>
          </p:nvSpPr>
          <p:spPr>
            <a:xfrm>
              <a:off x="7727480" y="3747033"/>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0" name="矩形 19"/>
            <p:cNvSpPr/>
            <p:nvPr/>
          </p:nvSpPr>
          <p:spPr>
            <a:xfrm>
              <a:off x="7885432" y="3464575"/>
              <a:ext cx="2050552" cy="461665"/>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000" b="1" dirty="0" smtClean="0">
                  <a:latin typeface="+mn-ea"/>
                </a:rPr>
                <a:t>过程管理系统</a:t>
              </a:r>
              <a:endParaRPr lang="zh-CN" altLang="en-US" sz="2000" b="1" dirty="0">
                <a:latin typeface="+mn-ea"/>
              </a:endParaRPr>
            </a:p>
          </p:txBody>
        </p:sp>
      </p:grpSp>
      <p:grpSp>
        <p:nvGrpSpPr>
          <p:cNvPr id="21" name="组合 20"/>
          <p:cNvGrpSpPr/>
          <p:nvPr/>
        </p:nvGrpSpPr>
        <p:grpSpPr>
          <a:xfrm>
            <a:off x="1636855" y="4327677"/>
            <a:ext cx="2366456" cy="576769"/>
            <a:chOff x="7727480" y="3464575"/>
            <a:chExt cx="2366456" cy="576769"/>
          </a:xfrm>
        </p:grpSpPr>
        <p:sp>
          <p:nvSpPr>
            <p:cNvPr id="22" name="矩形 21"/>
            <p:cNvSpPr/>
            <p:nvPr/>
          </p:nvSpPr>
          <p:spPr>
            <a:xfrm>
              <a:off x="7727480" y="3747033"/>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3" name="矩形 22"/>
            <p:cNvSpPr/>
            <p:nvPr/>
          </p:nvSpPr>
          <p:spPr>
            <a:xfrm>
              <a:off x="7885432" y="3464575"/>
              <a:ext cx="2050552" cy="461665"/>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000" b="1" dirty="0" smtClean="0">
                  <a:latin typeface="+mn-ea"/>
                </a:rPr>
                <a:t>工作流系统</a:t>
              </a:r>
              <a:endParaRPr lang="zh-CN" altLang="en-US" sz="2000" b="1" dirty="0">
                <a:latin typeface="+mn-ea"/>
              </a:endParaRPr>
            </a:p>
          </p:txBody>
        </p:sp>
      </p:grpSp>
      <p:grpSp>
        <p:nvGrpSpPr>
          <p:cNvPr id="24" name="组合 23"/>
          <p:cNvGrpSpPr/>
          <p:nvPr/>
        </p:nvGrpSpPr>
        <p:grpSpPr>
          <a:xfrm>
            <a:off x="4912772" y="4327677"/>
            <a:ext cx="2366456" cy="576769"/>
            <a:chOff x="7727480" y="3464575"/>
            <a:chExt cx="2366456" cy="576769"/>
          </a:xfrm>
        </p:grpSpPr>
        <p:sp>
          <p:nvSpPr>
            <p:cNvPr id="25" name="矩形 24"/>
            <p:cNvSpPr/>
            <p:nvPr/>
          </p:nvSpPr>
          <p:spPr>
            <a:xfrm>
              <a:off x="7727480" y="3747033"/>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6" name="矩形 25"/>
            <p:cNvSpPr/>
            <p:nvPr/>
          </p:nvSpPr>
          <p:spPr>
            <a:xfrm>
              <a:off x="7885432" y="3464575"/>
              <a:ext cx="2050552" cy="461665"/>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000" b="1" dirty="0" smtClean="0">
                  <a:latin typeface="+mn-ea"/>
                </a:rPr>
                <a:t>配置管理系统</a:t>
              </a:r>
              <a:endParaRPr lang="zh-CN" altLang="en-US" sz="2000" b="1" dirty="0">
                <a:latin typeface="+mn-ea"/>
              </a:endParaRPr>
            </a:p>
          </p:txBody>
        </p:sp>
      </p:grpSp>
      <p:grpSp>
        <p:nvGrpSpPr>
          <p:cNvPr id="27" name="组合 26"/>
          <p:cNvGrpSpPr/>
          <p:nvPr/>
        </p:nvGrpSpPr>
        <p:grpSpPr>
          <a:xfrm>
            <a:off x="8190282" y="4327677"/>
            <a:ext cx="2366456" cy="576769"/>
            <a:chOff x="7727480" y="3464575"/>
            <a:chExt cx="2366456" cy="576769"/>
          </a:xfrm>
        </p:grpSpPr>
        <p:sp>
          <p:nvSpPr>
            <p:cNvPr id="28" name="矩形 27"/>
            <p:cNvSpPr/>
            <p:nvPr/>
          </p:nvSpPr>
          <p:spPr>
            <a:xfrm>
              <a:off x="7727480" y="3747033"/>
              <a:ext cx="2366456" cy="294311"/>
            </a:xfrm>
            <a:prstGeom prst="rect">
              <a:avLst/>
            </a:prstGeom>
          </p:spPr>
          <p:txBody>
            <a:bodyPr wrap="square">
              <a:spAutoFit/>
              <a:scene3d>
                <a:camera prst="orthographicFront"/>
                <a:lightRig rig="threePt" dir="t"/>
              </a:scene3d>
              <a:sp3d contourW="12700"/>
            </a:bodyPr>
            <a:lstStyle/>
            <a:p>
              <a:pPr algn="ctr">
                <a:lnSpc>
                  <a:spcPct val="125000"/>
                </a:lnSpc>
              </a:pPr>
              <a:endParaRPr lang="zh-CN" altLang="en-US" sz="1050" dirty="0" smtClean="0">
                <a:solidFill>
                  <a:schemeClr val="tx1">
                    <a:lumMod val="75000"/>
                    <a:lumOff val="25000"/>
                  </a:schemeClr>
                </a:solidFill>
                <a:latin typeface="+mn-ea"/>
              </a:endParaRPr>
            </a:p>
          </p:txBody>
        </p:sp>
        <p:sp>
          <p:nvSpPr>
            <p:cNvPr id="29" name="矩形 28"/>
            <p:cNvSpPr/>
            <p:nvPr/>
          </p:nvSpPr>
          <p:spPr>
            <a:xfrm>
              <a:off x="7885432" y="3464575"/>
              <a:ext cx="2050552" cy="461665"/>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000" b="1" dirty="0" smtClean="0">
                  <a:latin typeface="+mn-ea"/>
                </a:rPr>
                <a:t>项目管理系统</a:t>
              </a:r>
              <a:endParaRPr lang="zh-CN" altLang="en-US" sz="2000" b="1" dirty="0">
                <a:latin typeface="+mn-ea"/>
              </a:endParaRPr>
            </a:p>
          </p:txBody>
        </p:sp>
      </p:grpSp>
    </p:spTree>
    <p:extLst>
      <p:ext uri="{BB962C8B-B14F-4D97-AF65-F5344CB8AC3E}">
        <p14:creationId xmlns:p14="http://schemas.microsoft.com/office/powerpoint/2010/main" val="1712776623"/>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p:cTn id="11" dur="500" fill="hold"/>
                                        <p:tgtEl>
                                          <p:spTgt spid="10"/>
                                        </p:tgtEl>
                                        <p:attrNameLst>
                                          <p:attrName>ppt_w</p:attrName>
                                        </p:attrNameLst>
                                      </p:cBhvr>
                                      <p:tavLst>
                                        <p:tav tm="0">
                                          <p:val>
                                            <p:fltVal val="0"/>
                                          </p:val>
                                        </p:tav>
                                        <p:tav tm="100000">
                                          <p:val>
                                            <p:strVal val="#ppt_w"/>
                                          </p:val>
                                        </p:tav>
                                      </p:tavLst>
                                    </p:anim>
                                    <p:anim calcmode="lin" valueType="num">
                                      <p:cBhvr>
                                        <p:cTn id="12" dur="500" fill="hold"/>
                                        <p:tgtEl>
                                          <p:spTgt spid="10"/>
                                        </p:tgtEl>
                                        <p:attrNameLst>
                                          <p:attrName>ppt_h</p:attrName>
                                        </p:attrNameLst>
                                      </p:cBhvr>
                                      <p:tavLst>
                                        <p:tav tm="0">
                                          <p:val>
                                            <p:fltVal val="0"/>
                                          </p:val>
                                        </p:tav>
                                        <p:tav tm="100000">
                                          <p:val>
                                            <p:strVal val="#ppt_h"/>
                                          </p:val>
                                        </p:tav>
                                      </p:tavLst>
                                    </p:anim>
                                    <p:animEffect transition="in" filter="fade">
                                      <p:cBhvr>
                                        <p:cTn id="13" dur="500"/>
                                        <p:tgtEl>
                                          <p:spTgt spid="10"/>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Effect transition="in" filter="fade">
                                      <p:cBhvr>
                                        <p:cTn id="28" dur="500"/>
                                        <p:tgtEl>
                                          <p:spTgt spid="13"/>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p:cTn id="31" dur="500" fill="hold"/>
                                        <p:tgtEl>
                                          <p:spTgt spid="14"/>
                                        </p:tgtEl>
                                        <p:attrNameLst>
                                          <p:attrName>ppt_w</p:attrName>
                                        </p:attrNameLst>
                                      </p:cBhvr>
                                      <p:tavLst>
                                        <p:tav tm="0">
                                          <p:val>
                                            <p:fltVal val="0"/>
                                          </p:val>
                                        </p:tav>
                                        <p:tav tm="100000">
                                          <p:val>
                                            <p:strVal val="#ppt_w"/>
                                          </p:val>
                                        </p:tav>
                                      </p:tavLst>
                                    </p:anim>
                                    <p:anim calcmode="lin" valueType="num">
                                      <p:cBhvr>
                                        <p:cTn id="32" dur="500" fill="hold"/>
                                        <p:tgtEl>
                                          <p:spTgt spid="14"/>
                                        </p:tgtEl>
                                        <p:attrNameLst>
                                          <p:attrName>ppt_h</p:attrName>
                                        </p:attrNameLst>
                                      </p:cBhvr>
                                      <p:tavLst>
                                        <p:tav tm="0">
                                          <p:val>
                                            <p:fltVal val="0"/>
                                          </p:val>
                                        </p:tav>
                                        <p:tav tm="100000">
                                          <p:val>
                                            <p:strVal val="#ppt_h"/>
                                          </p:val>
                                        </p:tav>
                                      </p:tavLst>
                                    </p:anim>
                                    <p:animEffect transition="in" filter="fade">
                                      <p:cBhvr>
                                        <p:cTn id="33" dur="500"/>
                                        <p:tgtEl>
                                          <p:spTgt spid="14"/>
                                        </p:tgtEl>
                                      </p:cBhvr>
                                    </p:animEffect>
                                  </p:childTnLst>
                                </p:cTn>
                              </p:par>
                            </p:childTnLst>
                          </p:cTn>
                        </p:par>
                        <p:par>
                          <p:cTn id="34" fill="hold">
                            <p:stCondLst>
                              <p:cond delay="1000"/>
                            </p:stCondLst>
                            <p:childTnLst>
                              <p:par>
                                <p:cTn id="35" presetID="12" presetClass="entr" presetSubtype="1" fill="hold" nodeType="after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500"/>
                                        <p:tgtEl>
                                          <p:spTgt spid="21"/>
                                        </p:tgtEl>
                                        <p:attrNameLst>
                                          <p:attrName>ppt_y</p:attrName>
                                        </p:attrNameLst>
                                      </p:cBhvr>
                                      <p:tavLst>
                                        <p:tav tm="0">
                                          <p:val>
                                            <p:strVal val="#ppt_y-#ppt_h*1.125000"/>
                                          </p:val>
                                        </p:tav>
                                        <p:tav tm="100000">
                                          <p:val>
                                            <p:strVal val="#ppt_y"/>
                                          </p:val>
                                        </p:tav>
                                      </p:tavLst>
                                    </p:anim>
                                    <p:animEffect transition="in" filter="wipe(down)">
                                      <p:cBhvr>
                                        <p:cTn id="38" dur="500"/>
                                        <p:tgtEl>
                                          <p:spTgt spid="21"/>
                                        </p:tgtEl>
                                      </p:cBhvr>
                                    </p:animEffect>
                                  </p:childTnLst>
                                </p:cTn>
                              </p:par>
                              <p:par>
                                <p:cTn id="39" presetID="12" presetClass="entr" presetSubtype="4" fill="hold" nodeType="withEffect">
                                  <p:stCondLst>
                                    <p:cond delay="100"/>
                                  </p:stCondLst>
                                  <p:childTnLst>
                                    <p:set>
                                      <p:cBhvr>
                                        <p:cTn id="40" dur="1" fill="hold">
                                          <p:stCondLst>
                                            <p:cond delay="0"/>
                                          </p:stCondLst>
                                        </p:cTn>
                                        <p:tgtEl>
                                          <p:spTgt spid="15"/>
                                        </p:tgtEl>
                                        <p:attrNameLst>
                                          <p:attrName>style.visibility</p:attrName>
                                        </p:attrNameLst>
                                      </p:cBhvr>
                                      <p:to>
                                        <p:strVal val="visible"/>
                                      </p:to>
                                    </p:set>
                                    <p:anim calcmode="lin" valueType="num">
                                      <p:cBhvr additive="base">
                                        <p:cTn id="41" dur="500"/>
                                        <p:tgtEl>
                                          <p:spTgt spid="15"/>
                                        </p:tgtEl>
                                        <p:attrNameLst>
                                          <p:attrName>ppt_y</p:attrName>
                                        </p:attrNameLst>
                                      </p:cBhvr>
                                      <p:tavLst>
                                        <p:tav tm="0">
                                          <p:val>
                                            <p:strVal val="#ppt_y+#ppt_h*1.125000"/>
                                          </p:val>
                                        </p:tav>
                                        <p:tav tm="100000">
                                          <p:val>
                                            <p:strVal val="#ppt_y"/>
                                          </p:val>
                                        </p:tav>
                                      </p:tavLst>
                                    </p:anim>
                                    <p:animEffect transition="in" filter="wipe(up)">
                                      <p:cBhvr>
                                        <p:cTn id="42" dur="500"/>
                                        <p:tgtEl>
                                          <p:spTgt spid="15"/>
                                        </p:tgtEl>
                                      </p:cBhvr>
                                    </p:animEffect>
                                  </p:childTnLst>
                                </p:cTn>
                              </p:par>
                              <p:par>
                                <p:cTn id="43" presetID="12" presetClass="entr" presetSubtype="1" fill="hold" nodeType="withEffect">
                                  <p:stCondLst>
                                    <p:cond delay="20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500"/>
                                        <p:tgtEl>
                                          <p:spTgt spid="24"/>
                                        </p:tgtEl>
                                        <p:attrNameLst>
                                          <p:attrName>ppt_y</p:attrName>
                                        </p:attrNameLst>
                                      </p:cBhvr>
                                      <p:tavLst>
                                        <p:tav tm="0">
                                          <p:val>
                                            <p:strVal val="#ppt_y-#ppt_h*1.125000"/>
                                          </p:val>
                                        </p:tav>
                                        <p:tav tm="100000">
                                          <p:val>
                                            <p:strVal val="#ppt_y"/>
                                          </p:val>
                                        </p:tav>
                                      </p:tavLst>
                                    </p:anim>
                                    <p:animEffect transition="in" filter="wipe(down)">
                                      <p:cBhvr>
                                        <p:cTn id="46" dur="500"/>
                                        <p:tgtEl>
                                          <p:spTgt spid="24"/>
                                        </p:tgtEl>
                                      </p:cBhvr>
                                    </p:animEffect>
                                  </p:childTnLst>
                                </p:cTn>
                              </p:par>
                              <p:par>
                                <p:cTn id="47" presetID="12" presetClass="entr" presetSubtype="4" fill="hold" nodeType="withEffect">
                                  <p:stCondLst>
                                    <p:cond delay="300"/>
                                  </p:stCondLst>
                                  <p:childTnLst>
                                    <p:set>
                                      <p:cBhvr>
                                        <p:cTn id="48" dur="1" fill="hold">
                                          <p:stCondLst>
                                            <p:cond delay="0"/>
                                          </p:stCondLst>
                                        </p:cTn>
                                        <p:tgtEl>
                                          <p:spTgt spid="18"/>
                                        </p:tgtEl>
                                        <p:attrNameLst>
                                          <p:attrName>style.visibility</p:attrName>
                                        </p:attrNameLst>
                                      </p:cBhvr>
                                      <p:to>
                                        <p:strVal val="visible"/>
                                      </p:to>
                                    </p:set>
                                    <p:anim calcmode="lin" valueType="num">
                                      <p:cBhvr additive="base">
                                        <p:cTn id="49" dur="500"/>
                                        <p:tgtEl>
                                          <p:spTgt spid="18"/>
                                        </p:tgtEl>
                                        <p:attrNameLst>
                                          <p:attrName>ppt_y</p:attrName>
                                        </p:attrNameLst>
                                      </p:cBhvr>
                                      <p:tavLst>
                                        <p:tav tm="0">
                                          <p:val>
                                            <p:strVal val="#ppt_y+#ppt_h*1.125000"/>
                                          </p:val>
                                        </p:tav>
                                        <p:tav tm="100000">
                                          <p:val>
                                            <p:strVal val="#ppt_y"/>
                                          </p:val>
                                        </p:tav>
                                      </p:tavLst>
                                    </p:anim>
                                    <p:animEffect transition="in" filter="wipe(up)">
                                      <p:cBhvr>
                                        <p:cTn id="50" dur="500"/>
                                        <p:tgtEl>
                                          <p:spTgt spid="18"/>
                                        </p:tgtEl>
                                      </p:cBhvr>
                                    </p:animEffect>
                                  </p:childTnLst>
                                </p:cTn>
                              </p:par>
                              <p:par>
                                <p:cTn id="51" presetID="12" presetClass="entr" presetSubtype="1" fill="hold" nodeType="withEffect">
                                  <p:stCondLst>
                                    <p:cond delay="400"/>
                                  </p:stCondLst>
                                  <p:childTnLst>
                                    <p:set>
                                      <p:cBhvr>
                                        <p:cTn id="52" dur="1" fill="hold">
                                          <p:stCondLst>
                                            <p:cond delay="0"/>
                                          </p:stCondLst>
                                        </p:cTn>
                                        <p:tgtEl>
                                          <p:spTgt spid="27"/>
                                        </p:tgtEl>
                                        <p:attrNameLst>
                                          <p:attrName>style.visibility</p:attrName>
                                        </p:attrNameLst>
                                      </p:cBhvr>
                                      <p:to>
                                        <p:strVal val="visible"/>
                                      </p:to>
                                    </p:set>
                                    <p:anim calcmode="lin" valueType="num">
                                      <p:cBhvr additive="base">
                                        <p:cTn id="53" dur="500"/>
                                        <p:tgtEl>
                                          <p:spTgt spid="27"/>
                                        </p:tgtEl>
                                        <p:attrNameLst>
                                          <p:attrName>ppt_y</p:attrName>
                                        </p:attrNameLst>
                                      </p:cBhvr>
                                      <p:tavLst>
                                        <p:tav tm="0">
                                          <p:val>
                                            <p:strVal val="#ppt_y-#ppt_h*1.125000"/>
                                          </p:val>
                                        </p:tav>
                                        <p:tav tm="100000">
                                          <p:val>
                                            <p:strVal val="#ppt_y"/>
                                          </p:val>
                                        </p:tav>
                                      </p:tavLst>
                                    </p:anim>
                                    <p:animEffect transition="in" filter="wipe(down)">
                                      <p:cBhvr>
                                        <p:cTn id="5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 name="组合 4"/>
          <p:cNvGrpSpPr/>
          <p:nvPr/>
        </p:nvGrpSpPr>
        <p:grpSpPr>
          <a:xfrm>
            <a:off x="1518453" y="455343"/>
            <a:ext cx="4885993" cy="640121"/>
            <a:chOff x="1518453" y="442643"/>
            <a:chExt cx="4885993" cy="640121"/>
          </a:xfrm>
        </p:grpSpPr>
        <p:sp>
          <p:nvSpPr>
            <p:cNvPr id="6" name="文本框 5"/>
            <p:cNvSpPr txBox="1"/>
            <p:nvPr/>
          </p:nvSpPr>
          <p:spPr>
            <a:xfrm>
              <a:off x="1518453" y="442643"/>
              <a:ext cx="3295317" cy="461665"/>
            </a:xfrm>
            <a:prstGeom prst="rect">
              <a:avLst/>
            </a:prstGeom>
            <a:noFill/>
          </p:spPr>
          <p:txBody>
            <a:bodyPr wrap="square" rtlCol="0">
              <a:spAutoFit/>
              <a:scene3d>
                <a:camera prst="orthographicFront"/>
                <a:lightRig rig="threePt" dir="t"/>
              </a:scene3d>
              <a:sp3d contourW="12700"/>
            </a:bodyPr>
            <a:lstStyle/>
            <a:p>
              <a:r>
                <a:rPr lang="zh-CN" altLang="en-US" sz="2400" b="1" dirty="0" smtClean="0">
                  <a:solidFill>
                    <a:schemeClr val="tx1">
                      <a:lumMod val="85000"/>
                      <a:lumOff val="15000"/>
                    </a:schemeClr>
                  </a:solidFill>
                  <a:latin typeface="+mn-ea"/>
                </a:rPr>
                <a:t>配置管理系统的构成</a:t>
              </a:r>
              <a:endParaRPr lang="zh-CN" altLang="en-US" sz="2400" b="1" dirty="0">
                <a:solidFill>
                  <a:schemeClr val="tx1">
                    <a:lumMod val="85000"/>
                    <a:lumOff val="15000"/>
                  </a:schemeClr>
                </a:solidFill>
                <a:latin typeface="+mn-ea"/>
              </a:endParaRPr>
            </a:p>
          </p:txBody>
        </p:sp>
        <p:sp>
          <p:nvSpPr>
            <p:cNvPr id="7" name="文本框 6"/>
            <p:cNvSpPr txBox="1"/>
            <p:nvPr/>
          </p:nvSpPr>
          <p:spPr>
            <a:xfrm>
              <a:off x="1518454" y="805765"/>
              <a:ext cx="4885992" cy="276999"/>
            </a:xfrm>
            <a:prstGeom prst="rect">
              <a:avLst/>
            </a:prstGeom>
            <a:noFill/>
          </p:spPr>
          <p:txBody>
            <a:bodyPr wrap="square" rtlCol="0">
              <a:spAutoFit/>
              <a:scene3d>
                <a:camera prst="orthographicFront"/>
                <a:lightRig rig="threePt" dir="t"/>
              </a:scene3d>
              <a:sp3d contourW="12700"/>
            </a:bodyPr>
            <a:lstStyle/>
            <a:p>
              <a:pPr>
                <a:lnSpc>
                  <a:spcPct val="120000"/>
                </a:lnSpc>
              </a:pPr>
              <a:endParaRPr lang="en-US" altLang="zh-CN" sz="1000" dirty="0">
                <a:solidFill>
                  <a:schemeClr val="bg1">
                    <a:lumMod val="50000"/>
                  </a:schemeClr>
                </a:solidFill>
                <a:latin typeface="+mj-ea"/>
                <a:ea typeface="+mj-ea"/>
              </a:endParaRPr>
            </a:p>
          </p:txBody>
        </p:sp>
      </p:grpSp>
      <p:grpSp>
        <p:nvGrpSpPr>
          <p:cNvPr id="32" name="组合 31"/>
          <p:cNvGrpSpPr/>
          <p:nvPr/>
        </p:nvGrpSpPr>
        <p:grpSpPr>
          <a:xfrm>
            <a:off x="517135" y="2765455"/>
            <a:ext cx="1126671" cy="1126671"/>
            <a:chOff x="2959100" y="1866900"/>
            <a:chExt cx="1536700" cy="1536700"/>
          </a:xfrm>
        </p:grpSpPr>
        <p:sp>
          <p:nvSpPr>
            <p:cNvPr id="33" name="椭圆 3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4" name="椭圆 2"/>
            <p:cNvSpPr/>
            <p:nvPr/>
          </p:nvSpPr>
          <p:spPr>
            <a:xfrm>
              <a:off x="3361590" y="2378668"/>
              <a:ext cx="731720" cy="513164"/>
            </a:xfrm>
            <a:custGeom>
              <a:avLst/>
              <a:gdLst>
                <a:gd name="connsiteX0" fmla="*/ 303795 w 607639"/>
                <a:gd name="connsiteY0" fmla="*/ 223861 h 426145"/>
                <a:gd name="connsiteX1" fmla="*/ 303795 w 607639"/>
                <a:gd name="connsiteY1" fmla="*/ 296118 h 426145"/>
                <a:gd name="connsiteX2" fmla="*/ 347222 w 607639"/>
                <a:gd name="connsiteY2" fmla="*/ 296118 h 426145"/>
                <a:gd name="connsiteX3" fmla="*/ 347222 w 607639"/>
                <a:gd name="connsiteY3" fmla="*/ 223861 h 426145"/>
                <a:gd name="connsiteX4" fmla="*/ 130222 w 607639"/>
                <a:gd name="connsiteY4" fmla="*/ 194939 h 426145"/>
                <a:gd name="connsiteX5" fmla="*/ 130222 w 607639"/>
                <a:gd name="connsiteY5" fmla="*/ 296107 h 426145"/>
                <a:gd name="connsiteX6" fmla="*/ 173560 w 607639"/>
                <a:gd name="connsiteY6" fmla="*/ 296107 h 426145"/>
                <a:gd name="connsiteX7" fmla="*/ 173560 w 607639"/>
                <a:gd name="connsiteY7" fmla="*/ 194939 h 426145"/>
                <a:gd name="connsiteX8" fmla="*/ 260457 w 607639"/>
                <a:gd name="connsiteY8" fmla="*/ 180577 h 426145"/>
                <a:gd name="connsiteX9" fmla="*/ 390650 w 607639"/>
                <a:gd name="connsiteY9" fmla="*/ 180577 h 426145"/>
                <a:gd name="connsiteX10" fmla="*/ 390650 w 607639"/>
                <a:gd name="connsiteY10" fmla="*/ 339490 h 426145"/>
                <a:gd name="connsiteX11" fmla="*/ 260457 w 607639"/>
                <a:gd name="connsiteY11" fmla="*/ 339490 h 426145"/>
                <a:gd name="connsiteX12" fmla="*/ 86795 w 607639"/>
                <a:gd name="connsiteY12" fmla="*/ 151645 h 426145"/>
                <a:gd name="connsiteX13" fmla="*/ 216988 w 607639"/>
                <a:gd name="connsiteY13" fmla="*/ 151645 h 426145"/>
                <a:gd name="connsiteX14" fmla="*/ 216988 w 607639"/>
                <a:gd name="connsiteY14" fmla="*/ 339490 h 426145"/>
                <a:gd name="connsiteX15" fmla="*/ 86795 w 607639"/>
                <a:gd name="connsiteY15" fmla="*/ 339490 h 426145"/>
                <a:gd name="connsiteX16" fmla="*/ 477405 w 607639"/>
                <a:gd name="connsiteY16" fmla="*/ 137221 h 426145"/>
                <a:gd name="connsiteX17" fmla="*/ 477405 w 607639"/>
                <a:gd name="connsiteY17" fmla="*/ 296121 h 426145"/>
                <a:gd name="connsiteX18" fmla="*/ 520743 w 607639"/>
                <a:gd name="connsiteY18" fmla="*/ 296121 h 426145"/>
                <a:gd name="connsiteX19" fmla="*/ 520743 w 607639"/>
                <a:gd name="connsiteY19" fmla="*/ 137221 h 426145"/>
                <a:gd name="connsiteX20" fmla="*/ 433977 w 607639"/>
                <a:gd name="connsiteY20" fmla="*/ 93852 h 426145"/>
                <a:gd name="connsiteX21" fmla="*/ 564170 w 607639"/>
                <a:gd name="connsiteY21" fmla="*/ 93852 h 426145"/>
                <a:gd name="connsiteX22" fmla="*/ 564170 w 607639"/>
                <a:gd name="connsiteY22" fmla="*/ 339490 h 426145"/>
                <a:gd name="connsiteX23" fmla="*/ 433977 w 607639"/>
                <a:gd name="connsiteY23" fmla="*/ 339490 h 426145"/>
                <a:gd name="connsiteX24" fmla="*/ 0 w 607639"/>
                <a:gd name="connsiteY24" fmla="*/ 0 h 426145"/>
                <a:gd name="connsiteX25" fmla="*/ 43434 w 607639"/>
                <a:gd name="connsiteY25" fmla="*/ 0 h 426145"/>
                <a:gd name="connsiteX26" fmla="*/ 43434 w 607639"/>
                <a:gd name="connsiteY26" fmla="*/ 382775 h 426145"/>
                <a:gd name="connsiteX27" fmla="*/ 607639 w 607639"/>
                <a:gd name="connsiteY27" fmla="*/ 382775 h 426145"/>
                <a:gd name="connsiteX28" fmla="*/ 607639 w 607639"/>
                <a:gd name="connsiteY28" fmla="*/ 426145 h 426145"/>
                <a:gd name="connsiteX29" fmla="*/ 0 w 607639"/>
                <a:gd name="connsiteY29" fmla="*/ 426145 h 42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07639" h="426145">
                  <a:moveTo>
                    <a:pt x="303795" y="223861"/>
                  </a:moveTo>
                  <a:lnTo>
                    <a:pt x="303795" y="296118"/>
                  </a:lnTo>
                  <a:lnTo>
                    <a:pt x="347222" y="296118"/>
                  </a:lnTo>
                  <a:lnTo>
                    <a:pt x="347222" y="223861"/>
                  </a:lnTo>
                  <a:close/>
                  <a:moveTo>
                    <a:pt x="130222" y="194939"/>
                  </a:moveTo>
                  <a:lnTo>
                    <a:pt x="130222" y="296107"/>
                  </a:lnTo>
                  <a:lnTo>
                    <a:pt x="173560" y="296107"/>
                  </a:lnTo>
                  <a:lnTo>
                    <a:pt x="173560" y="194939"/>
                  </a:lnTo>
                  <a:close/>
                  <a:moveTo>
                    <a:pt x="260457" y="180577"/>
                  </a:moveTo>
                  <a:lnTo>
                    <a:pt x="390650" y="180577"/>
                  </a:lnTo>
                  <a:lnTo>
                    <a:pt x="390650" y="339490"/>
                  </a:lnTo>
                  <a:lnTo>
                    <a:pt x="260457" y="339490"/>
                  </a:lnTo>
                  <a:close/>
                  <a:moveTo>
                    <a:pt x="86795" y="151645"/>
                  </a:moveTo>
                  <a:lnTo>
                    <a:pt x="216988" y="151645"/>
                  </a:lnTo>
                  <a:lnTo>
                    <a:pt x="216988" y="339490"/>
                  </a:lnTo>
                  <a:lnTo>
                    <a:pt x="86795" y="339490"/>
                  </a:lnTo>
                  <a:close/>
                  <a:moveTo>
                    <a:pt x="477405" y="137221"/>
                  </a:moveTo>
                  <a:lnTo>
                    <a:pt x="477405" y="296121"/>
                  </a:lnTo>
                  <a:lnTo>
                    <a:pt x="520743" y="296121"/>
                  </a:lnTo>
                  <a:lnTo>
                    <a:pt x="520743" y="137221"/>
                  </a:lnTo>
                  <a:close/>
                  <a:moveTo>
                    <a:pt x="433977" y="93852"/>
                  </a:moveTo>
                  <a:lnTo>
                    <a:pt x="564170" y="93852"/>
                  </a:lnTo>
                  <a:lnTo>
                    <a:pt x="564170" y="339490"/>
                  </a:lnTo>
                  <a:lnTo>
                    <a:pt x="433977" y="339490"/>
                  </a:lnTo>
                  <a:close/>
                  <a:moveTo>
                    <a:pt x="0" y="0"/>
                  </a:moveTo>
                  <a:lnTo>
                    <a:pt x="43434" y="0"/>
                  </a:lnTo>
                  <a:lnTo>
                    <a:pt x="43434" y="382775"/>
                  </a:lnTo>
                  <a:lnTo>
                    <a:pt x="607639" y="382775"/>
                  </a:lnTo>
                  <a:lnTo>
                    <a:pt x="607639" y="426145"/>
                  </a:lnTo>
                  <a:lnTo>
                    <a:pt x="0" y="426145"/>
                  </a:ln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8" name="组合 37"/>
          <p:cNvGrpSpPr/>
          <p:nvPr/>
        </p:nvGrpSpPr>
        <p:grpSpPr>
          <a:xfrm>
            <a:off x="5792555" y="2765455"/>
            <a:ext cx="1126671" cy="1126671"/>
            <a:chOff x="2959100" y="1866900"/>
            <a:chExt cx="1536700" cy="1536700"/>
          </a:xfrm>
        </p:grpSpPr>
        <p:sp>
          <p:nvSpPr>
            <p:cNvPr id="39" name="椭圆 38"/>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0" name="椭圆 2"/>
            <p:cNvSpPr/>
            <p:nvPr/>
          </p:nvSpPr>
          <p:spPr>
            <a:xfrm>
              <a:off x="3361590" y="2361281"/>
              <a:ext cx="731720" cy="547938"/>
            </a:xfrm>
            <a:custGeom>
              <a:avLst/>
              <a:gdLst>
                <a:gd name="connsiteX0" fmla="*/ 334899 w 606580"/>
                <a:gd name="connsiteY0" fmla="*/ 192149 h 454229"/>
                <a:gd name="connsiteX1" fmla="*/ 370186 w 606580"/>
                <a:gd name="connsiteY1" fmla="*/ 199474 h 454229"/>
                <a:gd name="connsiteX2" fmla="*/ 363036 w 606580"/>
                <a:gd name="connsiteY2" fmla="*/ 232856 h 454229"/>
                <a:gd name="connsiteX3" fmla="*/ 333041 w 606580"/>
                <a:gd name="connsiteY3" fmla="*/ 222563 h 454229"/>
                <a:gd name="connsiteX4" fmla="*/ 301283 w 606580"/>
                <a:gd name="connsiteY4" fmla="*/ 236750 h 454229"/>
                <a:gd name="connsiteX5" fmla="*/ 291439 w 606580"/>
                <a:gd name="connsiteY5" fmla="*/ 256594 h 454229"/>
                <a:gd name="connsiteX6" fmla="*/ 357835 w 606580"/>
                <a:gd name="connsiteY6" fmla="*/ 256594 h 454229"/>
                <a:gd name="connsiteX7" fmla="*/ 354028 w 606580"/>
                <a:gd name="connsiteY7" fmla="*/ 275325 h 454229"/>
                <a:gd name="connsiteX8" fmla="*/ 289025 w 606580"/>
                <a:gd name="connsiteY8" fmla="*/ 275325 h 454229"/>
                <a:gd name="connsiteX9" fmla="*/ 288932 w 606580"/>
                <a:gd name="connsiteY9" fmla="*/ 282465 h 454229"/>
                <a:gd name="connsiteX10" fmla="*/ 289118 w 606580"/>
                <a:gd name="connsiteY10" fmla="*/ 291274 h 454229"/>
                <a:gd name="connsiteX11" fmla="*/ 350592 w 606580"/>
                <a:gd name="connsiteY11" fmla="*/ 291274 h 454229"/>
                <a:gd name="connsiteX12" fmla="*/ 346785 w 606580"/>
                <a:gd name="connsiteY12" fmla="*/ 309912 h 454229"/>
                <a:gd name="connsiteX13" fmla="*/ 291625 w 606580"/>
                <a:gd name="connsiteY13" fmla="*/ 309912 h 454229"/>
                <a:gd name="connsiteX14" fmla="*/ 300911 w 606580"/>
                <a:gd name="connsiteY14" fmla="*/ 330219 h 454229"/>
                <a:gd name="connsiteX15" fmla="*/ 332391 w 606580"/>
                <a:gd name="connsiteY15" fmla="*/ 344499 h 454229"/>
                <a:gd name="connsiteX16" fmla="*/ 369350 w 606580"/>
                <a:gd name="connsiteY16" fmla="*/ 330219 h 454229"/>
                <a:gd name="connsiteX17" fmla="*/ 369350 w 606580"/>
                <a:gd name="connsiteY17" fmla="*/ 367124 h 454229"/>
                <a:gd name="connsiteX18" fmla="*/ 332763 w 606580"/>
                <a:gd name="connsiteY18" fmla="*/ 374913 h 454229"/>
                <a:gd name="connsiteX19" fmla="*/ 274724 w 606580"/>
                <a:gd name="connsiteY19" fmla="*/ 350804 h 454229"/>
                <a:gd name="connsiteX20" fmla="*/ 254387 w 606580"/>
                <a:gd name="connsiteY20" fmla="*/ 309912 h 454229"/>
                <a:gd name="connsiteX21" fmla="*/ 236465 w 606580"/>
                <a:gd name="connsiteY21" fmla="*/ 309912 h 454229"/>
                <a:gd name="connsiteX22" fmla="*/ 240365 w 606580"/>
                <a:gd name="connsiteY22" fmla="*/ 291274 h 454229"/>
                <a:gd name="connsiteX23" fmla="*/ 252159 w 606580"/>
                <a:gd name="connsiteY23" fmla="*/ 291274 h 454229"/>
                <a:gd name="connsiteX24" fmla="*/ 252066 w 606580"/>
                <a:gd name="connsiteY24" fmla="*/ 285061 h 454229"/>
                <a:gd name="connsiteX25" fmla="*/ 252252 w 606580"/>
                <a:gd name="connsiteY25" fmla="*/ 275325 h 454229"/>
                <a:gd name="connsiteX26" fmla="*/ 236465 w 606580"/>
                <a:gd name="connsiteY26" fmla="*/ 275325 h 454229"/>
                <a:gd name="connsiteX27" fmla="*/ 240272 w 606580"/>
                <a:gd name="connsiteY27" fmla="*/ 256594 h 454229"/>
                <a:gd name="connsiteX28" fmla="*/ 254666 w 606580"/>
                <a:gd name="connsiteY28" fmla="*/ 256594 h 454229"/>
                <a:gd name="connsiteX29" fmla="*/ 274817 w 606580"/>
                <a:gd name="connsiteY29" fmla="*/ 216443 h 454229"/>
                <a:gd name="connsiteX30" fmla="*/ 334899 w 606580"/>
                <a:gd name="connsiteY30" fmla="*/ 192149 h 454229"/>
                <a:gd name="connsiteX31" fmla="*/ 75858 w 606580"/>
                <a:gd name="connsiteY31" fmla="*/ 113540 h 454229"/>
                <a:gd name="connsiteX32" fmla="*/ 530793 w 606580"/>
                <a:gd name="connsiteY32" fmla="*/ 113540 h 454229"/>
                <a:gd name="connsiteX33" fmla="*/ 530793 w 606580"/>
                <a:gd name="connsiteY33" fmla="*/ 151363 h 454229"/>
                <a:gd name="connsiteX34" fmla="*/ 75858 w 606580"/>
                <a:gd name="connsiteY34" fmla="*/ 151363 h 454229"/>
                <a:gd name="connsiteX35" fmla="*/ 209297 w 606580"/>
                <a:gd name="connsiteY35" fmla="*/ 56876 h 454229"/>
                <a:gd name="connsiteX36" fmla="*/ 228279 w 606580"/>
                <a:gd name="connsiteY36" fmla="*/ 75788 h 454229"/>
                <a:gd name="connsiteX37" fmla="*/ 209297 w 606580"/>
                <a:gd name="connsiteY37" fmla="*/ 94700 h 454229"/>
                <a:gd name="connsiteX38" fmla="*/ 190315 w 606580"/>
                <a:gd name="connsiteY38" fmla="*/ 75788 h 454229"/>
                <a:gd name="connsiteX39" fmla="*/ 209297 w 606580"/>
                <a:gd name="connsiteY39" fmla="*/ 56876 h 454229"/>
                <a:gd name="connsiteX40" fmla="*/ 152034 w 606580"/>
                <a:gd name="connsiteY40" fmla="*/ 56876 h 454229"/>
                <a:gd name="connsiteX41" fmla="*/ 171052 w 606580"/>
                <a:gd name="connsiteY41" fmla="*/ 75788 h 454229"/>
                <a:gd name="connsiteX42" fmla="*/ 152034 w 606580"/>
                <a:gd name="connsiteY42" fmla="*/ 94700 h 454229"/>
                <a:gd name="connsiteX43" fmla="*/ 133016 w 606580"/>
                <a:gd name="connsiteY43" fmla="*/ 75788 h 454229"/>
                <a:gd name="connsiteX44" fmla="*/ 152034 w 606580"/>
                <a:gd name="connsiteY44" fmla="*/ 56876 h 454229"/>
                <a:gd name="connsiteX45" fmla="*/ 94805 w 606580"/>
                <a:gd name="connsiteY45" fmla="*/ 56876 h 454229"/>
                <a:gd name="connsiteX46" fmla="*/ 113752 w 606580"/>
                <a:gd name="connsiteY46" fmla="*/ 75788 h 454229"/>
                <a:gd name="connsiteX47" fmla="*/ 94805 w 606580"/>
                <a:gd name="connsiteY47" fmla="*/ 94700 h 454229"/>
                <a:gd name="connsiteX48" fmla="*/ 75858 w 606580"/>
                <a:gd name="connsiteY48" fmla="*/ 75788 h 454229"/>
                <a:gd name="connsiteX49" fmla="*/ 94805 w 606580"/>
                <a:gd name="connsiteY49" fmla="*/ 56876 h 454229"/>
                <a:gd name="connsiteX50" fmla="*/ 37882 w 606580"/>
                <a:gd name="connsiteY50" fmla="*/ 37822 h 454229"/>
                <a:gd name="connsiteX51" fmla="*/ 37882 w 606580"/>
                <a:gd name="connsiteY51" fmla="*/ 416315 h 454229"/>
                <a:gd name="connsiteX52" fmla="*/ 568698 w 606580"/>
                <a:gd name="connsiteY52" fmla="*/ 416315 h 454229"/>
                <a:gd name="connsiteX53" fmla="*/ 568698 w 606580"/>
                <a:gd name="connsiteY53" fmla="*/ 37822 h 454229"/>
                <a:gd name="connsiteX54" fmla="*/ 18755 w 606580"/>
                <a:gd name="connsiteY54" fmla="*/ 0 h 454229"/>
                <a:gd name="connsiteX55" fmla="*/ 587825 w 606580"/>
                <a:gd name="connsiteY55" fmla="*/ 0 h 454229"/>
                <a:gd name="connsiteX56" fmla="*/ 606580 w 606580"/>
                <a:gd name="connsiteY56" fmla="*/ 18725 h 454229"/>
                <a:gd name="connsiteX57" fmla="*/ 606580 w 606580"/>
                <a:gd name="connsiteY57" fmla="*/ 435411 h 454229"/>
                <a:gd name="connsiteX58" fmla="*/ 587825 w 606580"/>
                <a:gd name="connsiteY58" fmla="*/ 454229 h 454229"/>
                <a:gd name="connsiteX59" fmla="*/ 18755 w 606580"/>
                <a:gd name="connsiteY59" fmla="*/ 454229 h 454229"/>
                <a:gd name="connsiteX60" fmla="*/ 0 w 606580"/>
                <a:gd name="connsiteY60" fmla="*/ 435411 h 454229"/>
                <a:gd name="connsiteX61" fmla="*/ 0 w 606580"/>
                <a:gd name="connsiteY61" fmla="*/ 18725 h 454229"/>
                <a:gd name="connsiteX62" fmla="*/ 18755 w 606580"/>
                <a:gd name="connsiteY62" fmla="*/ 0 h 454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06580" h="454229">
                  <a:moveTo>
                    <a:pt x="334899" y="192149"/>
                  </a:moveTo>
                  <a:cubicBezTo>
                    <a:pt x="348363" y="192149"/>
                    <a:pt x="360157" y="194560"/>
                    <a:pt x="370186" y="199474"/>
                  </a:cubicBezTo>
                  <a:lnTo>
                    <a:pt x="363036" y="232856"/>
                  </a:lnTo>
                  <a:cubicBezTo>
                    <a:pt x="356164" y="225994"/>
                    <a:pt x="346135" y="222563"/>
                    <a:pt x="333041" y="222563"/>
                  </a:cubicBezTo>
                  <a:cubicBezTo>
                    <a:pt x="319948" y="222563"/>
                    <a:pt x="309269" y="227292"/>
                    <a:pt x="301283" y="236750"/>
                  </a:cubicBezTo>
                  <a:cubicBezTo>
                    <a:pt x="296639" y="242036"/>
                    <a:pt x="293389" y="248712"/>
                    <a:pt x="291439" y="256594"/>
                  </a:cubicBezTo>
                  <a:lnTo>
                    <a:pt x="357835" y="256594"/>
                  </a:lnTo>
                  <a:lnTo>
                    <a:pt x="354028" y="275325"/>
                  </a:lnTo>
                  <a:lnTo>
                    <a:pt x="289025" y="275325"/>
                  </a:lnTo>
                  <a:cubicBezTo>
                    <a:pt x="288932" y="277179"/>
                    <a:pt x="288932" y="279590"/>
                    <a:pt x="288932" y="282465"/>
                  </a:cubicBezTo>
                  <a:cubicBezTo>
                    <a:pt x="288932" y="285246"/>
                    <a:pt x="289025" y="288214"/>
                    <a:pt x="289118" y="291274"/>
                  </a:cubicBezTo>
                  <a:lnTo>
                    <a:pt x="350592" y="291274"/>
                  </a:lnTo>
                  <a:lnTo>
                    <a:pt x="346785" y="309912"/>
                  </a:lnTo>
                  <a:lnTo>
                    <a:pt x="291625" y="309912"/>
                  </a:lnTo>
                  <a:cubicBezTo>
                    <a:pt x="293668" y="318535"/>
                    <a:pt x="296732" y="325304"/>
                    <a:pt x="300911" y="330219"/>
                  </a:cubicBezTo>
                  <a:cubicBezTo>
                    <a:pt x="308990" y="339677"/>
                    <a:pt x="319483" y="344499"/>
                    <a:pt x="332391" y="344499"/>
                  </a:cubicBezTo>
                  <a:cubicBezTo>
                    <a:pt x="347806" y="344499"/>
                    <a:pt x="360157" y="339677"/>
                    <a:pt x="369350" y="330219"/>
                  </a:cubicBezTo>
                  <a:lnTo>
                    <a:pt x="369350" y="367124"/>
                  </a:lnTo>
                  <a:cubicBezTo>
                    <a:pt x="358857" y="372317"/>
                    <a:pt x="346692" y="374913"/>
                    <a:pt x="332763" y="374913"/>
                  </a:cubicBezTo>
                  <a:cubicBezTo>
                    <a:pt x="309176" y="374913"/>
                    <a:pt x="289861" y="366939"/>
                    <a:pt x="274724" y="350804"/>
                  </a:cubicBezTo>
                  <a:cubicBezTo>
                    <a:pt x="264416" y="339862"/>
                    <a:pt x="257638" y="326232"/>
                    <a:pt x="254387" y="309912"/>
                  </a:cubicBezTo>
                  <a:lnTo>
                    <a:pt x="236465" y="309912"/>
                  </a:lnTo>
                  <a:lnTo>
                    <a:pt x="240365" y="291274"/>
                  </a:lnTo>
                  <a:lnTo>
                    <a:pt x="252159" y="291274"/>
                  </a:lnTo>
                  <a:cubicBezTo>
                    <a:pt x="252066" y="289326"/>
                    <a:pt x="252066" y="287286"/>
                    <a:pt x="252066" y="285061"/>
                  </a:cubicBezTo>
                  <a:cubicBezTo>
                    <a:pt x="252066" y="281445"/>
                    <a:pt x="252066" y="278199"/>
                    <a:pt x="252252" y="275325"/>
                  </a:cubicBezTo>
                  <a:lnTo>
                    <a:pt x="236465" y="275325"/>
                  </a:lnTo>
                  <a:lnTo>
                    <a:pt x="240272" y="256594"/>
                  </a:lnTo>
                  <a:lnTo>
                    <a:pt x="254666" y="256594"/>
                  </a:lnTo>
                  <a:cubicBezTo>
                    <a:pt x="258102" y="240645"/>
                    <a:pt x="264788" y="227292"/>
                    <a:pt x="274817" y="216443"/>
                  </a:cubicBezTo>
                  <a:cubicBezTo>
                    <a:pt x="290046" y="200216"/>
                    <a:pt x="310104" y="192149"/>
                    <a:pt x="334899" y="192149"/>
                  </a:cubicBezTo>
                  <a:close/>
                  <a:moveTo>
                    <a:pt x="75858" y="113540"/>
                  </a:moveTo>
                  <a:lnTo>
                    <a:pt x="530793" y="113540"/>
                  </a:lnTo>
                  <a:lnTo>
                    <a:pt x="530793" y="151363"/>
                  </a:lnTo>
                  <a:lnTo>
                    <a:pt x="75858" y="151363"/>
                  </a:lnTo>
                  <a:close/>
                  <a:moveTo>
                    <a:pt x="209297" y="56876"/>
                  </a:moveTo>
                  <a:cubicBezTo>
                    <a:pt x="219780" y="56876"/>
                    <a:pt x="228279" y="65343"/>
                    <a:pt x="228279" y="75788"/>
                  </a:cubicBezTo>
                  <a:cubicBezTo>
                    <a:pt x="228279" y="86233"/>
                    <a:pt x="219780" y="94700"/>
                    <a:pt x="209297" y="94700"/>
                  </a:cubicBezTo>
                  <a:cubicBezTo>
                    <a:pt x="198814" y="94700"/>
                    <a:pt x="190315" y="86233"/>
                    <a:pt x="190315" y="75788"/>
                  </a:cubicBezTo>
                  <a:cubicBezTo>
                    <a:pt x="190315" y="65343"/>
                    <a:pt x="198814" y="56876"/>
                    <a:pt x="209297" y="56876"/>
                  </a:cubicBezTo>
                  <a:close/>
                  <a:moveTo>
                    <a:pt x="152034" y="56876"/>
                  </a:moveTo>
                  <a:cubicBezTo>
                    <a:pt x="162537" y="56876"/>
                    <a:pt x="171052" y="65343"/>
                    <a:pt x="171052" y="75788"/>
                  </a:cubicBezTo>
                  <a:cubicBezTo>
                    <a:pt x="171052" y="86233"/>
                    <a:pt x="162537" y="94700"/>
                    <a:pt x="152034" y="94700"/>
                  </a:cubicBezTo>
                  <a:cubicBezTo>
                    <a:pt x="141531" y="94700"/>
                    <a:pt x="133016" y="86233"/>
                    <a:pt x="133016" y="75788"/>
                  </a:cubicBezTo>
                  <a:cubicBezTo>
                    <a:pt x="133016" y="65343"/>
                    <a:pt x="141531" y="56876"/>
                    <a:pt x="152034" y="56876"/>
                  </a:cubicBezTo>
                  <a:close/>
                  <a:moveTo>
                    <a:pt x="94805" y="56876"/>
                  </a:moveTo>
                  <a:cubicBezTo>
                    <a:pt x="105269" y="56876"/>
                    <a:pt x="113752" y="65343"/>
                    <a:pt x="113752" y="75788"/>
                  </a:cubicBezTo>
                  <a:cubicBezTo>
                    <a:pt x="113752" y="86233"/>
                    <a:pt x="105269" y="94700"/>
                    <a:pt x="94805" y="94700"/>
                  </a:cubicBezTo>
                  <a:cubicBezTo>
                    <a:pt x="84341" y="94700"/>
                    <a:pt x="75858" y="86233"/>
                    <a:pt x="75858" y="75788"/>
                  </a:cubicBezTo>
                  <a:cubicBezTo>
                    <a:pt x="75858" y="65343"/>
                    <a:pt x="84341" y="56876"/>
                    <a:pt x="94805" y="56876"/>
                  </a:cubicBezTo>
                  <a:close/>
                  <a:moveTo>
                    <a:pt x="37882" y="37822"/>
                  </a:moveTo>
                  <a:lnTo>
                    <a:pt x="37882" y="416315"/>
                  </a:lnTo>
                  <a:lnTo>
                    <a:pt x="568698" y="416315"/>
                  </a:lnTo>
                  <a:lnTo>
                    <a:pt x="568698" y="37822"/>
                  </a:lnTo>
                  <a:close/>
                  <a:moveTo>
                    <a:pt x="18755" y="0"/>
                  </a:moveTo>
                  <a:lnTo>
                    <a:pt x="587825" y="0"/>
                  </a:lnTo>
                  <a:cubicBezTo>
                    <a:pt x="598131" y="0"/>
                    <a:pt x="606580" y="8436"/>
                    <a:pt x="606580" y="18725"/>
                  </a:cubicBezTo>
                  <a:lnTo>
                    <a:pt x="606580" y="435411"/>
                  </a:lnTo>
                  <a:cubicBezTo>
                    <a:pt x="606580" y="445793"/>
                    <a:pt x="598131" y="454229"/>
                    <a:pt x="587825" y="454229"/>
                  </a:cubicBezTo>
                  <a:lnTo>
                    <a:pt x="18755" y="454229"/>
                  </a:lnTo>
                  <a:cubicBezTo>
                    <a:pt x="8449" y="454229"/>
                    <a:pt x="0" y="445793"/>
                    <a:pt x="0" y="435411"/>
                  </a:cubicBezTo>
                  <a:lnTo>
                    <a:pt x="0" y="18725"/>
                  </a:lnTo>
                  <a:cubicBezTo>
                    <a:pt x="0" y="8436"/>
                    <a:pt x="8449" y="0"/>
                    <a:pt x="18755"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0" name="组合 19"/>
          <p:cNvGrpSpPr/>
          <p:nvPr/>
        </p:nvGrpSpPr>
        <p:grpSpPr>
          <a:xfrm>
            <a:off x="1958916" y="2472482"/>
            <a:ext cx="2854853" cy="1528953"/>
            <a:chOff x="7727479" y="3464575"/>
            <a:chExt cx="2854853" cy="1528953"/>
          </a:xfrm>
        </p:grpSpPr>
        <p:sp>
          <p:nvSpPr>
            <p:cNvPr id="21" name="矩形 20"/>
            <p:cNvSpPr/>
            <p:nvPr/>
          </p:nvSpPr>
          <p:spPr>
            <a:xfrm>
              <a:off x="7727480" y="3747033"/>
              <a:ext cx="2414388" cy="1246495"/>
            </a:xfrm>
            <a:prstGeom prst="rect">
              <a:avLst/>
            </a:prstGeom>
          </p:spPr>
          <p:txBody>
            <a:bodyPr wrap="square">
              <a:spAutoFit/>
              <a:scene3d>
                <a:camera prst="orthographicFront"/>
                <a:lightRig rig="threePt" dir="t"/>
              </a:scene3d>
              <a:sp3d contourW="12700"/>
            </a:bodyPr>
            <a:lstStyle/>
            <a:p>
              <a:pPr>
                <a:lnSpc>
                  <a:spcPct val="125000"/>
                </a:lnSpc>
              </a:pPr>
              <a:endParaRPr lang="zh-CN" altLang="en-US" sz="3000" dirty="0" smtClean="0">
                <a:solidFill>
                  <a:schemeClr val="tx1">
                    <a:lumMod val="75000"/>
                    <a:lumOff val="25000"/>
                  </a:schemeClr>
                </a:solidFill>
                <a:latin typeface="+mn-ea"/>
              </a:endParaRPr>
            </a:p>
            <a:p>
              <a:pPr>
                <a:lnSpc>
                  <a:spcPct val="125000"/>
                </a:lnSpc>
              </a:pPr>
              <a:endParaRPr lang="zh-CN" altLang="en-US" sz="3000" dirty="0">
                <a:solidFill>
                  <a:schemeClr val="tx1">
                    <a:lumMod val="75000"/>
                    <a:lumOff val="25000"/>
                  </a:schemeClr>
                </a:solidFill>
                <a:latin typeface="+mn-ea"/>
              </a:endParaRPr>
            </a:p>
          </p:txBody>
        </p:sp>
        <p:sp>
          <p:nvSpPr>
            <p:cNvPr id="22" name="矩形 21"/>
            <p:cNvSpPr/>
            <p:nvPr/>
          </p:nvSpPr>
          <p:spPr>
            <a:xfrm>
              <a:off x="7727479" y="3464575"/>
              <a:ext cx="2854853" cy="646331"/>
            </a:xfrm>
            <a:prstGeom prst="rect">
              <a:avLst/>
            </a:prstGeom>
          </p:spPr>
          <p:txBody>
            <a:bodyPr wrap="square">
              <a:spAutoFit/>
              <a:scene3d>
                <a:camera prst="orthographicFront"/>
                <a:lightRig rig="threePt" dir="t"/>
              </a:scene3d>
              <a:sp3d contourW="12700"/>
            </a:bodyPr>
            <a:lstStyle/>
            <a:p>
              <a:pPr>
                <a:lnSpc>
                  <a:spcPct val="120000"/>
                </a:lnSpc>
              </a:pPr>
              <a:r>
                <a:rPr lang="zh-CN" altLang="en-US" sz="3000" b="1" dirty="0">
                  <a:latin typeface="+mn-ea"/>
                </a:rPr>
                <a:t> </a:t>
              </a:r>
              <a:r>
                <a:rPr lang="zh-CN" altLang="en-US" sz="3000" b="1" dirty="0" smtClean="0">
                  <a:latin typeface="+mn-ea"/>
                </a:rPr>
                <a:t>   结构管理</a:t>
              </a:r>
              <a:endParaRPr lang="zh-CN" altLang="en-US" sz="3000" b="1" dirty="0">
                <a:latin typeface="+mn-ea"/>
              </a:endParaRPr>
            </a:p>
          </p:txBody>
        </p:sp>
      </p:grpSp>
      <p:grpSp>
        <p:nvGrpSpPr>
          <p:cNvPr id="26" name="组合 25"/>
          <p:cNvGrpSpPr/>
          <p:nvPr/>
        </p:nvGrpSpPr>
        <p:grpSpPr>
          <a:xfrm>
            <a:off x="7812335" y="2472480"/>
            <a:ext cx="2414388" cy="2601032"/>
            <a:chOff x="7727480" y="3464575"/>
            <a:chExt cx="2414388" cy="874602"/>
          </a:xfrm>
        </p:grpSpPr>
        <p:sp>
          <p:nvSpPr>
            <p:cNvPr id="27" name="矩形 26"/>
            <p:cNvSpPr/>
            <p:nvPr/>
          </p:nvSpPr>
          <p:spPr>
            <a:xfrm>
              <a:off x="7727480" y="3725996"/>
              <a:ext cx="2414388" cy="613181"/>
            </a:xfrm>
            <a:prstGeom prst="rect">
              <a:avLst/>
            </a:prstGeom>
          </p:spPr>
          <p:txBody>
            <a:bodyPr wrap="square">
              <a:spAutoFit/>
              <a:scene3d>
                <a:camera prst="orthographicFront"/>
                <a:lightRig rig="threePt" dir="t"/>
              </a:scene3d>
              <a:sp3d contourW="12700"/>
            </a:bodyPr>
            <a:lstStyle/>
            <a:p>
              <a:pPr>
                <a:lnSpc>
                  <a:spcPct val="125000"/>
                </a:lnSpc>
              </a:pPr>
              <a:r>
                <a:rPr lang="zh-CN" altLang="en-US" b="1" dirty="0" smtClean="0">
                  <a:solidFill>
                    <a:schemeClr val="tx1">
                      <a:lumMod val="75000"/>
                      <a:lumOff val="25000"/>
                    </a:schemeClr>
                  </a:solidFill>
                  <a:latin typeface="+mn-ea"/>
                </a:rPr>
                <a:t>版本管理的主要目的是对配置项更改过程的管理，其主要任务是控制配置项的更改过程。</a:t>
              </a:r>
            </a:p>
          </p:txBody>
        </p:sp>
        <p:sp>
          <p:nvSpPr>
            <p:cNvPr id="28" name="矩形 27"/>
            <p:cNvSpPr/>
            <p:nvPr/>
          </p:nvSpPr>
          <p:spPr>
            <a:xfrm>
              <a:off x="7727480" y="3464575"/>
              <a:ext cx="2050552" cy="646331"/>
            </a:xfrm>
            <a:prstGeom prst="rect">
              <a:avLst/>
            </a:prstGeom>
          </p:spPr>
          <p:txBody>
            <a:bodyPr wrap="square">
              <a:spAutoFit/>
              <a:scene3d>
                <a:camera prst="orthographicFront"/>
                <a:lightRig rig="threePt" dir="t"/>
              </a:scene3d>
              <a:sp3d contourW="12700"/>
            </a:bodyPr>
            <a:lstStyle/>
            <a:p>
              <a:pPr>
                <a:lnSpc>
                  <a:spcPct val="120000"/>
                </a:lnSpc>
              </a:pPr>
              <a:r>
                <a:rPr lang="zh-CN" altLang="en-US" sz="3000" b="1" dirty="0" smtClean="0">
                  <a:latin typeface="+mn-ea"/>
                </a:rPr>
                <a:t>版本管理</a:t>
              </a:r>
              <a:endParaRPr lang="zh-CN" altLang="en-US" sz="3000" b="1" dirty="0">
                <a:latin typeface="+mn-ea"/>
              </a:endParaRPr>
            </a:p>
          </p:txBody>
        </p:sp>
      </p:grpSp>
      <p:sp>
        <p:nvSpPr>
          <p:cNvPr id="9" name="文本框 8"/>
          <p:cNvSpPr txBox="1"/>
          <p:nvPr/>
        </p:nvSpPr>
        <p:spPr>
          <a:xfrm>
            <a:off x="2384671" y="3249936"/>
            <a:ext cx="2262158" cy="1754326"/>
          </a:xfrm>
          <a:prstGeom prst="rect">
            <a:avLst/>
          </a:prstGeom>
          <a:noFill/>
        </p:spPr>
        <p:txBody>
          <a:bodyPr wrap="none" rtlCol="0">
            <a:spAutoFit/>
          </a:bodyPr>
          <a:lstStyle/>
          <a:p>
            <a:r>
              <a:rPr kumimoji="1" lang="zh-CN" altLang="en-US" b="1" dirty="0" smtClean="0"/>
              <a:t>结构管理也称文档管</a:t>
            </a:r>
          </a:p>
          <a:p>
            <a:r>
              <a:rPr kumimoji="1" lang="zh-CN" altLang="en-US" b="1" dirty="0" smtClean="0"/>
              <a:t>理，其目的是按照一</a:t>
            </a:r>
          </a:p>
          <a:p>
            <a:r>
              <a:rPr kumimoji="1" lang="zh-CN" altLang="en-US" b="1" dirty="0" smtClean="0"/>
              <a:t>定的方式组织受控库</a:t>
            </a:r>
          </a:p>
          <a:p>
            <a:r>
              <a:rPr kumimoji="1" lang="zh-CN" altLang="en-US" b="1" dirty="0" smtClean="0"/>
              <a:t>中的配置项，以方便</a:t>
            </a:r>
          </a:p>
          <a:p>
            <a:r>
              <a:rPr kumimoji="1" lang="zh-CN" altLang="en-US" b="1" dirty="0" smtClean="0"/>
              <a:t>有关人员对配置项进</a:t>
            </a:r>
          </a:p>
          <a:p>
            <a:r>
              <a:rPr kumimoji="1" lang="zh-CN" altLang="en-US" b="1" dirty="0" smtClean="0"/>
              <a:t>行查询。</a:t>
            </a:r>
            <a:endParaRPr kumimoji="1" lang="zh-CN" altLang="en-US" b="1" dirty="0"/>
          </a:p>
        </p:txBody>
      </p:sp>
    </p:spTree>
    <p:extLst>
      <p:ext uri="{BB962C8B-B14F-4D97-AF65-F5344CB8AC3E}">
        <p14:creationId xmlns:p14="http://schemas.microsoft.com/office/powerpoint/2010/main" val="850177604"/>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1+#ppt_w/2"/>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500" fill="hold"/>
                                        <p:tgtEl>
                                          <p:spTgt spid="38"/>
                                        </p:tgtEl>
                                        <p:attrNameLst>
                                          <p:attrName>ppt_x</p:attrName>
                                        </p:attrNameLst>
                                      </p:cBhvr>
                                      <p:tavLst>
                                        <p:tav tm="0">
                                          <p:val>
                                            <p:strVal val="1+#ppt_w/2"/>
                                          </p:val>
                                        </p:tav>
                                        <p:tav tm="100000">
                                          <p:val>
                                            <p:strVal val="#ppt_x"/>
                                          </p:val>
                                        </p:tav>
                                      </p:tavLst>
                                    </p:anim>
                                    <p:anim calcmode="lin" valueType="num">
                                      <p:cBhvr additive="base">
                                        <p:cTn id="12" dur="500" fill="hold"/>
                                        <p:tgtEl>
                                          <p:spTgt spid="38"/>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2" presetClass="entr" presetSubtype="8" fill="hold" nodeType="after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additive="base">
                                        <p:cTn id="16" dur="500"/>
                                        <p:tgtEl>
                                          <p:spTgt spid="20"/>
                                        </p:tgtEl>
                                        <p:attrNameLst>
                                          <p:attrName>ppt_x</p:attrName>
                                        </p:attrNameLst>
                                      </p:cBhvr>
                                      <p:tavLst>
                                        <p:tav tm="0">
                                          <p:val>
                                            <p:strVal val="#ppt_x-#ppt_w*1.125000"/>
                                          </p:val>
                                        </p:tav>
                                        <p:tav tm="100000">
                                          <p:val>
                                            <p:strVal val="#ppt_x"/>
                                          </p:val>
                                        </p:tav>
                                      </p:tavLst>
                                    </p:anim>
                                    <p:animEffect transition="in" filter="wipe(right)">
                                      <p:cBhvr>
                                        <p:cTn id="17" dur="500"/>
                                        <p:tgtEl>
                                          <p:spTgt spid="20"/>
                                        </p:tgtEl>
                                      </p:cBhvr>
                                    </p:animEffect>
                                  </p:childTnLst>
                                </p:cTn>
                              </p:par>
                            </p:childTnLst>
                          </p:cTn>
                        </p:par>
                        <p:par>
                          <p:cTn id="18" fill="hold">
                            <p:stCondLst>
                              <p:cond delay="1000"/>
                            </p:stCondLst>
                            <p:childTnLst>
                              <p:par>
                                <p:cTn id="19" presetID="12" presetClass="entr" presetSubtype="8" fill="hold" nodeType="afterEffect">
                                  <p:stCondLst>
                                    <p:cond delay="0"/>
                                  </p:stCondLst>
                                  <p:childTnLst>
                                    <p:set>
                                      <p:cBhvr>
                                        <p:cTn id="20" dur="1" fill="hold">
                                          <p:stCondLst>
                                            <p:cond delay="0"/>
                                          </p:stCondLst>
                                        </p:cTn>
                                        <p:tgtEl>
                                          <p:spTgt spid="26"/>
                                        </p:tgtEl>
                                        <p:attrNameLst>
                                          <p:attrName>style.visibility</p:attrName>
                                        </p:attrNameLst>
                                      </p:cBhvr>
                                      <p:to>
                                        <p:strVal val="visible"/>
                                      </p:to>
                                    </p:set>
                                    <p:anim calcmode="lin" valueType="num">
                                      <p:cBhvr additive="base">
                                        <p:cTn id="21" dur="500"/>
                                        <p:tgtEl>
                                          <p:spTgt spid="26"/>
                                        </p:tgtEl>
                                        <p:attrNameLst>
                                          <p:attrName>ppt_x</p:attrName>
                                        </p:attrNameLst>
                                      </p:cBhvr>
                                      <p:tavLst>
                                        <p:tav tm="0">
                                          <p:val>
                                            <p:strVal val="#ppt_x-#ppt_w*1.125000"/>
                                          </p:val>
                                        </p:tav>
                                        <p:tav tm="100000">
                                          <p:val>
                                            <p:strVal val="#ppt_x"/>
                                          </p:val>
                                        </p:tav>
                                      </p:tavLst>
                                    </p:anim>
                                    <p:animEffect transition="in" filter="wipe(right)">
                                      <p:cBhvr>
                                        <p:cTn id="2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52438" y="317500"/>
            <a:ext cx="850900" cy="850900"/>
            <a:chOff x="2959100" y="1866900"/>
            <a:chExt cx="1536700" cy="1536700"/>
          </a:xfrm>
        </p:grpSpPr>
        <p:sp>
          <p:nvSpPr>
            <p:cNvPr id="3" name="椭圆 2"/>
            <p:cNvSpPr/>
            <p:nvPr/>
          </p:nvSpPr>
          <p:spPr>
            <a:xfrm>
              <a:off x="2959100" y="1866900"/>
              <a:ext cx="1536700" cy="1536700"/>
            </a:xfrm>
            <a:prstGeom prst="ellipse">
              <a:avLst/>
            </a:pr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2"/>
            <p:cNvSpPr/>
            <p:nvPr/>
          </p:nvSpPr>
          <p:spPr>
            <a:xfrm>
              <a:off x="3361590" y="2286000"/>
              <a:ext cx="731720" cy="698500"/>
            </a:xfrm>
            <a:custGeom>
              <a:avLst/>
              <a:gdLst>
                <a:gd name="connsiteX0" fmla="*/ 442231 w 602715"/>
                <a:gd name="connsiteY0" fmla="*/ 415741 h 575353"/>
                <a:gd name="connsiteX1" fmla="*/ 479375 w 602715"/>
                <a:gd name="connsiteY1" fmla="*/ 514894 h 575353"/>
                <a:gd name="connsiteX2" fmla="*/ 500369 w 602715"/>
                <a:gd name="connsiteY2" fmla="*/ 472976 h 575353"/>
                <a:gd name="connsiteX3" fmla="*/ 542357 w 602715"/>
                <a:gd name="connsiteY3" fmla="*/ 452017 h 575353"/>
                <a:gd name="connsiteX4" fmla="*/ 405895 w 602715"/>
                <a:gd name="connsiteY4" fmla="*/ 379466 h 575353"/>
                <a:gd name="connsiteX5" fmla="*/ 596458 w 602715"/>
                <a:gd name="connsiteY5" fmla="*/ 449598 h 575353"/>
                <a:gd name="connsiteX6" fmla="*/ 526208 w 602715"/>
                <a:gd name="connsiteY6" fmla="*/ 484262 h 575353"/>
                <a:gd name="connsiteX7" fmla="*/ 599688 w 602715"/>
                <a:gd name="connsiteY7" fmla="*/ 557618 h 575353"/>
                <a:gd name="connsiteX8" fmla="*/ 599688 w 602715"/>
                <a:gd name="connsiteY8" fmla="*/ 572129 h 575353"/>
                <a:gd name="connsiteX9" fmla="*/ 591613 w 602715"/>
                <a:gd name="connsiteY9" fmla="*/ 575353 h 575353"/>
                <a:gd name="connsiteX10" fmla="*/ 584346 w 602715"/>
                <a:gd name="connsiteY10" fmla="*/ 572129 h 575353"/>
                <a:gd name="connsiteX11" fmla="*/ 510866 w 602715"/>
                <a:gd name="connsiteY11" fmla="*/ 499578 h 575353"/>
                <a:gd name="connsiteX12" fmla="*/ 476145 w 602715"/>
                <a:gd name="connsiteY12" fmla="*/ 568904 h 575353"/>
                <a:gd name="connsiteX13" fmla="*/ 280047 w 602715"/>
                <a:gd name="connsiteY13" fmla="*/ 64374 h 575353"/>
                <a:gd name="connsiteX14" fmla="*/ 258242 w 602715"/>
                <a:gd name="connsiteY14" fmla="*/ 86154 h 575353"/>
                <a:gd name="connsiteX15" fmla="*/ 280047 w 602715"/>
                <a:gd name="connsiteY15" fmla="*/ 107934 h 575353"/>
                <a:gd name="connsiteX16" fmla="*/ 301045 w 602715"/>
                <a:gd name="connsiteY16" fmla="*/ 86154 h 575353"/>
                <a:gd name="connsiteX17" fmla="*/ 280047 w 602715"/>
                <a:gd name="connsiteY17" fmla="*/ 64374 h 575353"/>
                <a:gd name="connsiteX18" fmla="*/ 183205 w 602715"/>
                <a:gd name="connsiteY18" fmla="*/ 64374 h 575353"/>
                <a:gd name="connsiteX19" fmla="*/ 161432 w 602715"/>
                <a:gd name="connsiteY19" fmla="*/ 86154 h 575353"/>
                <a:gd name="connsiteX20" fmla="*/ 183205 w 602715"/>
                <a:gd name="connsiteY20" fmla="*/ 107934 h 575353"/>
                <a:gd name="connsiteX21" fmla="*/ 204171 w 602715"/>
                <a:gd name="connsiteY21" fmla="*/ 86154 h 575353"/>
                <a:gd name="connsiteX22" fmla="*/ 183205 w 602715"/>
                <a:gd name="connsiteY22" fmla="*/ 64374 h 575353"/>
                <a:gd name="connsiteX23" fmla="*/ 86363 w 602715"/>
                <a:gd name="connsiteY23" fmla="*/ 64374 h 575353"/>
                <a:gd name="connsiteX24" fmla="*/ 64558 w 602715"/>
                <a:gd name="connsiteY24" fmla="*/ 86154 h 575353"/>
                <a:gd name="connsiteX25" fmla="*/ 86363 w 602715"/>
                <a:gd name="connsiteY25" fmla="*/ 107934 h 575353"/>
                <a:gd name="connsiteX26" fmla="*/ 107361 w 602715"/>
                <a:gd name="connsiteY26" fmla="*/ 86154 h 575353"/>
                <a:gd name="connsiteX27" fmla="*/ 86363 w 602715"/>
                <a:gd name="connsiteY27" fmla="*/ 64374 h 575353"/>
                <a:gd name="connsiteX28" fmla="*/ 280047 w 602715"/>
                <a:gd name="connsiteY28" fmla="*/ 43401 h 575353"/>
                <a:gd name="connsiteX29" fmla="*/ 322850 w 602715"/>
                <a:gd name="connsiteY29" fmla="*/ 86154 h 575353"/>
                <a:gd name="connsiteX30" fmla="*/ 280047 w 602715"/>
                <a:gd name="connsiteY30" fmla="*/ 128907 h 575353"/>
                <a:gd name="connsiteX31" fmla="*/ 236437 w 602715"/>
                <a:gd name="connsiteY31" fmla="*/ 86154 h 575353"/>
                <a:gd name="connsiteX32" fmla="*/ 280047 w 602715"/>
                <a:gd name="connsiteY32" fmla="*/ 43401 h 575353"/>
                <a:gd name="connsiteX33" fmla="*/ 183205 w 602715"/>
                <a:gd name="connsiteY33" fmla="*/ 43401 h 575353"/>
                <a:gd name="connsiteX34" fmla="*/ 225943 w 602715"/>
                <a:gd name="connsiteY34" fmla="*/ 86154 h 575353"/>
                <a:gd name="connsiteX35" fmla="*/ 183205 w 602715"/>
                <a:gd name="connsiteY35" fmla="*/ 128907 h 575353"/>
                <a:gd name="connsiteX36" fmla="*/ 139660 w 602715"/>
                <a:gd name="connsiteY36" fmla="*/ 86154 h 575353"/>
                <a:gd name="connsiteX37" fmla="*/ 183205 w 602715"/>
                <a:gd name="connsiteY37" fmla="*/ 43401 h 575353"/>
                <a:gd name="connsiteX38" fmla="*/ 86363 w 602715"/>
                <a:gd name="connsiteY38" fmla="*/ 43401 h 575353"/>
                <a:gd name="connsiteX39" fmla="*/ 129166 w 602715"/>
                <a:gd name="connsiteY39" fmla="*/ 86154 h 575353"/>
                <a:gd name="connsiteX40" fmla="*/ 86363 w 602715"/>
                <a:gd name="connsiteY40" fmla="*/ 128907 h 575353"/>
                <a:gd name="connsiteX41" fmla="*/ 42753 w 602715"/>
                <a:gd name="connsiteY41" fmla="*/ 86154 h 575353"/>
                <a:gd name="connsiteX42" fmla="*/ 86363 w 602715"/>
                <a:gd name="connsiteY42" fmla="*/ 43401 h 575353"/>
                <a:gd name="connsiteX43" fmla="*/ 21790 w 602715"/>
                <a:gd name="connsiteY43" fmla="*/ 21754 h 575353"/>
                <a:gd name="connsiteX44" fmla="*/ 21790 w 602715"/>
                <a:gd name="connsiteY44" fmla="*/ 150669 h 575353"/>
                <a:gd name="connsiteX45" fmla="*/ 538305 w 602715"/>
                <a:gd name="connsiteY45" fmla="*/ 150669 h 575353"/>
                <a:gd name="connsiteX46" fmla="*/ 538305 w 602715"/>
                <a:gd name="connsiteY46" fmla="*/ 21754 h 575353"/>
                <a:gd name="connsiteX47" fmla="*/ 10492 w 602715"/>
                <a:gd name="connsiteY47" fmla="*/ 0 h 575353"/>
                <a:gd name="connsiteX48" fmla="*/ 548796 w 602715"/>
                <a:gd name="connsiteY48" fmla="*/ 0 h 575353"/>
                <a:gd name="connsiteX49" fmla="*/ 559288 w 602715"/>
                <a:gd name="connsiteY49" fmla="*/ 11280 h 575353"/>
                <a:gd name="connsiteX50" fmla="*/ 559288 w 602715"/>
                <a:gd name="connsiteY50" fmla="*/ 161143 h 575353"/>
                <a:gd name="connsiteX51" fmla="*/ 559288 w 602715"/>
                <a:gd name="connsiteY51" fmla="*/ 365795 h 575353"/>
                <a:gd name="connsiteX52" fmla="*/ 548796 w 602715"/>
                <a:gd name="connsiteY52" fmla="*/ 376269 h 575353"/>
                <a:gd name="connsiteX53" fmla="*/ 538305 w 602715"/>
                <a:gd name="connsiteY53" fmla="*/ 365795 h 575353"/>
                <a:gd name="connsiteX54" fmla="*/ 538305 w 602715"/>
                <a:gd name="connsiteY54" fmla="*/ 172423 h 575353"/>
                <a:gd name="connsiteX55" fmla="*/ 21790 w 602715"/>
                <a:gd name="connsiteY55" fmla="*/ 172423 h 575353"/>
                <a:gd name="connsiteX56" fmla="*/ 21790 w 602715"/>
                <a:gd name="connsiteY56" fmla="*/ 526938 h 575353"/>
                <a:gd name="connsiteX57" fmla="*/ 376894 w 602715"/>
                <a:gd name="connsiteY57" fmla="*/ 526938 h 575353"/>
                <a:gd name="connsiteX58" fmla="*/ 387386 w 602715"/>
                <a:gd name="connsiteY58" fmla="*/ 537413 h 575353"/>
                <a:gd name="connsiteX59" fmla="*/ 376894 w 602715"/>
                <a:gd name="connsiteY59" fmla="*/ 547887 h 575353"/>
                <a:gd name="connsiteX60" fmla="*/ 10492 w 602715"/>
                <a:gd name="connsiteY60" fmla="*/ 547887 h 575353"/>
                <a:gd name="connsiteX61" fmla="*/ 0 w 602715"/>
                <a:gd name="connsiteY61" fmla="*/ 537413 h 575353"/>
                <a:gd name="connsiteX62" fmla="*/ 0 w 602715"/>
                <a:gd name="connsiteY62" fmla="*/ 161143 h 575353"/>
                <a:gd name="connsiteX63" fmla="*/ 0 w 602715"/>
                <a:gd name="connsiteY63" fmla="*/ 11280 h 575353"/>
                <a:gd name="connsiteX64" fmla="*/ 10492 w 602715"/>
                <a:gd name="connsiteY64" fmla="*/ 0 h 575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602715" h="575353">
                  <a:moveTo>
                    <a:pt x="442231" y="415741"/>
                  </a:moveTo>
                  <a:lnTo>
                    <a:pt x="479375" y="514894"/>
                  </a:lnTo>
                  <a:lnTo>
                    <a:pt x="500369" y="472976"/>
                  </a:lnTo>
                  <a:lnTo>
                    <a:pt x="542357" y="452017"/>
                  </a:lnTo>
                  <a:close/>
                  <a:moveTo>
                    <a:pt x="405895" y="379466"/>
                  </a:moveTo>
                  <a:lnTo>
                    <a:pt x="596458" y="449598"/>
                  </a:lnTo>
                  <a:lnTo>
                    <a:pt x="526208" y="484262"/>
                  </a:lnTo>
                  <a:lnTo>
                    <a:pt x="599688" y="557618"/>
                  </a:lnTo>
                  <a:cubicBezTo>
                    <a:pt x="603725" y="561649"/>
                    <a:pt x="603725" y="568098"/>
                    <a:pt x="599688" y="572129"/>
                  </a:cubicBezTo>
                  <a:cubicBezTo>
                    <a:pt x="597265" y="574547"/>
                    <a:pt x="594843" y="575353"/>
                    <a:pt x="591613" y="575353"/>
                  </a:cubicBezTo>
                  <a:cubicBezTo>
                    <a:pt x="589191" y="575353"/>
                    <a:pt x="586768" y="574547"/>
                    <a:pt x="584346" y="572129"/>
                  </a:cubicBezTo>
                  <a:lnTo>
                    <a:pt x="510866" y="499578"/>
                  </a:lnTo>
                  <a:lnTo>
                    <a:pt x="476145" y="568904"/>
                  </a:lnTo>
                  <a:close/>
                  <a:moveTo>
                    <a:pt x="280047" y="64374"/>
                  </a:moveTo>
                  <a:cubicBezTo>
                    <a:pt x="267933" y="64374"/>
                    <a:pt x="258242" y="74054"/>
                    <a:pt x="258242" y="86154"/>
                  </a:cubicBezTo>
                  <a:cubicBezTo>
                    <a:pt x="258242" y="98254"/>
                    <a:pt x="267933" y="107934"/>
                    <a:pt x="280047" y="107934"/>
                  </a:cubicBezTo>
                  <a:cubicBezTo>
                    <a:pt x="291354" y="107934"/>
                    <a:pt x="301045" y="98254"/>
                    <a:pt x="301045" y="86154"/>
                  </a:cubicBezTo>
                  <a:cubicBezTo>
                    <a:pt x="301045" y="74054"/>
                    <a:pt x="291354" y="64374"/>
                    <a:pt x="280047" y="64374"/>
                  </a:cubicBezTo>
                  <a:close/>
                  <a:moveTo>
                    <a:pt x="183205" y="64374"/>
                  </a:moveTo>
                  <a:cubicBezTo>
                    <a:pt x="171109" y="64374"/>
                    <a:pt x="161432" y="74054"/>
                    <a:pt x="161432" y="86154"/>
                  </a:cubicBezTo>
                  <a:cubicBezTo>
                    <a:pt x="161432" y="98254"/>
                    <a:pt x="171109" y="107934"/>
                    <a:pt x="183205" y="107934"/>
                  </a:cubicBezTo>
                  <a:cubicBezTo>
                    <a:pt x="194494" y="107934"/>
                    <a:pt x="204171" y="98254"/>
                    <a:pt x="204171" y="86154"/>
                  </a:cubicBezTo>
                  <a:cubicBezTo>
                    <a:pt x="204171" y="74054"/>
                    <a:pt x="194494" y="64374"/>
                    <a:pt x="183205" y="64374"/>
                  </a:cubicBezTo>
                  <a:close/>
                  <a:moveTo>
                    <a:pt x="86363" y="64374"/>
                  </a:moveTo>
                  <a:cubicBezTo>
                    <a:pt x="74249" y="64374"/>
                    <a:pt x="64558" y="74054"/>
                    <a:pt x="64558" y="86154"/>
                  </a:cubicBezTo>
                  <a:cubicBezTo>
                    <a:pt x="64558" y="98254"/>
                    <a:pt x="74249" y="107934"/>
                    <a:pt x="86363" y="107934"/>
                  </a:cubicBezTo>
                  <a:cubicBezTo>
                    <a:pt x="97670" y="107934"/>
                    <a:pt x="107361" y="98254"/>
                    <a:pt x="107361" y="86154"/>
                  </a:cubicBezTo>
                  <a:cubicBezTo>
                    <a:pt x="107361" y="74054"/>
                    <a:pt x="97670" y="64374"/>
                    <a:pt x="86363" y="64374"/>
                  </a:cubicBezTo>
                  <a:close/>
                  <a:moveTo>
                    <a:pt x="280047" y="43401"/>
                  </a:moveTo>
                  <a:cubicBezTo>
                    <a:pt x="303468" y="43401"/>
                    <a:pt x="322850" y="62761"/>
                    <a:pt x="322850" y="86154"/>
                  </a:cubicBezTo>
                  <a:cubicBezTo>
                    <a:pt x="322850" y="109547"/>
                    <a:pt x="303468" y="128907"/>
                    <a:pt x="280047" y="128907"/>
                  </a:cubicBezTo>
                  <a:cubicBezTo>
                    <a:pt x="255819" y="128907"/>
                    <a:pt x="236437" y="109547"/>
                    <a:pt x="236437" y="86154"/>
                  </a:cubicBezTo>
                  <a:cubicBezTo>
                    <a:pt x="236437" y="62761"/>
                    <a:pt x="255819" y="43401"/>
                    <a:pt x="280047" y="43401"/>
                  </a:cubicBezTo>
                  <a:close/>
                  <a:moveTo>
                    <a:pt x="183205" y="43401"/>
                  </a:moveTo>
                  <a:cubicBezTo>
                    <a:pt x="206590" y="43401"/>
                    <a:pt x="225943" y="62761"/>
                    <a:pt x="225943" y="86154"/>
                  </a:cubicBezTo>
                  <a:cubicBezTo>
                    <a:pt x="225943" y="109547"/>
                    <a:pt x="206590" y="128907"/>
                    <a:pt x="183205" y="128907"/>
                  </a:cubicBezTo>
                  <a:cubicBezTo>
                    <a:pt x="159013" y="128907"/>
                    <a:pt x="139660" y="109547"/>
                    <a:pt x="139660" y="86154"/>
                  </a:cubicBezTo>
                  <a:cubicBezTo>
                    <a:pt x="139660" y="62761"/>
                    <a:pt x="159013" y="43401"/>
                    <a:pt x="183205" y="43401"/>
                  </a:cubicBezTo>
                  <a:close/>
                  <a:moveTo>
                    <a:pt x="86363" y="43401"/>
                  </a:moveTo>
                  <a:cubicBezTo>
                    <a:pt x="109784" y="43401"/>
                    <a:pt x="129166" y="62761"/>
                    <a:pt x="129166" y="86154"/>
                  </a:cubicBezTo>
                  <a:cubicBezTo>
                    <a:pt x="129166" y="109547"/>
                    <a:pt x="109784" y="128907"/>
                    <a:pt x="86363" y="128907"/>
                  </a:cubicBezTo>
                  <a:cubicBezTo>
                    <a:pt x="62135" y="128907"/>
                    <a:pt x="42753" y="109547"/>
                    <a:pt x="42753" y="86154"/>
                  </a:cubicBezTo>
                  <a:cubicBezTo>
                    <a:pt x="42753" y="62761"/>
                    <a:pt x="62135" y="43401"/>
                    <a:pt x="86363" y="43401"/>
                  </a:cubicBezTo>
                  <a:close/>
                  <a:moveTo>
                    <a:pt x="21790" y="21754"/>
                  </a:moveTo>
                  <a:lnTo>
                    <a:pt x="21790" y="150669"/>
                  </a:lnTo>
                  <a:lnTo>
                    <a:pt x="538305" y="150669"/>
                  </a:lnTo>
                  <a:lnTo>
                    <a:pt x="538305" y="21754"/>
                  </a:lnTo>
                  <a:close/>
                  <a:moveTo>
                    <a:pt x="10492" y="0"/>
                  </a:moveTo>
                  <a:lnTo>
                    <a:pt x="548796" y="0"/>
                  </a:lnTo>
                  <a:cubicBezTo>
                    <a:pt x="554446" y="0"/>
                    <a:pt x="559288" y="4834"/>
                    <a:pt x="559288" y="11280"/>
                  </a:cubicBezTo>
                  <a:lnTo>
                    <a:pt x="559288" y="161143"/>
                  </a:lnTo>
                  <a:lnTo>
                    <a:pt x="559288" y="365795"/>
                  </a:lnTo>
                  <a:cubicBezTo>
                    <a:pt x="559288" y="371435"/>
                    <a:pt x="554446" y="376269"/>
                    <a:pt x="548796" y="376269"/>
                  </a:cubicBezTo>
                  <a:cubicBezTo>
                    <a:pt x="543147" y="376269"/>
                    <a:pt x="538305" y="371435"/>
                    <a:pt x="538305" y="365795"/>
                  </a:cubicBezTo>
                  <a:lnTo>
                    <a:pt x="538305" y="172423"/>
                  </a:lnTo>
                  <a:lnTo>
                    <a:pt x="21790" y="172423"/>
                  </a:lnTo>
                  <a:lnTo>
                    <a:pt x="21790" y="526938"/>
                  </a:lnTo>
                  <a:lnTo>
                    <a:pt x="376894" y="526938"/>
                  </a:lnTo>
                  <a:cubicBezTo>
                    <a:pt x="382543" y="526938"/>
                    <a:pt x="387386" y="531773"/>
                    <a:pt x="387386" y="537413"/>
                  </a:cubicBezTo>
                  <a:cubicBezTo>
                    <a:pt x="387386" y="543053"/>
                    <a:pt x="382543" y="547887"/>
                    <a:pt x="376894" y="547887"/>
                  </a:cubicBezTo>
                  <a:lnTo>
                    <a:pt x="10492" y="547887"/>
                  </a:lnTo>
                  <a:cubicBezTo>
                    <a:pt x="4842" y="547887"/>
                    <a:pt x="0" y="543053"/>
                    <a:pt x="0" y="537413"/>
                  </a:cubicBezTo>
                  <a:lnTo>
                    <a:pt x="0" y="161143"/>
                  </a:lnTo>
                  <a:lnTo>
                    <a:pt x="0" y="11280"/>
                  </a:lnTo>
                  <a:cubicBezTo>
                    <a:pt x="0" y="4834"/>
                    <a:pt x="4842" y="0"/>
                    <a:pt x="10492" y="0"/>
                  </a:cubicBezTo>
                  <a:close/>
                </a:path>
              </a:pathLst>
            </a:custGeom>
            <a:solidFill>
              <a:schemeClr val="bg1"/>
            </a:soli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6" name="文本框 5"/>
          <p:cNvSpPr txBox="1"/>
          <p:nvPr/>
        </p:nvSpPr>
        <p:spPr>
          <a:xfrm>
            <a:off x="1518453" y="455343"/>
            <a:ext cx="3295317" cy="461665"/>
          </a:xfrm>
          <a:prstGeom prst="rect">
            <a:avLst/>
          </a:prstGeom>
          <a:noFill/>
        </p:spPr>
        <p:txBody>
          <a:bodyPr wrap="square" rtlCol="0">
            <a:spAutoFit/>
            <a:scene3d>
              <a:camera prst="orthographicFront"/>
              <a:lightRig rig="threePt" dir="t"/>
            </a:scene3d>
            <a:sp3d contourW="12700"/>
          </a:bodyPr>
          <a:lstStyle/>
          <a:p>
            <a:r>
              <a:rPr lang="zh-CN" altLang="en-US" sz="2400" b="1" dirty="0" smtClean="0">
                <a:solidFill>
                  <a:schemeClr val="tx1">
                    <a:lumMod val="85000"/>
                    <a:lumOff val="15000"/>
                  </a:schemeClr>
                </a:solidFill>
                <a:latin typeface="+mn-ea"/>
              </a:rPr>
              <a:t>配置管理的基本概念</a:t>
            </a:r>
            <a:endParaRPr lang="zh-CN" altLang="en-US" sz="2400" b="1" dirty="0">
              <a:solidFill>
                <a:schemeClr val="tx1">
                  <a:lumMod val="85000"/>
                  <a:lumOff val="15000"/>
                </a:schemeClr>
              </a:solidFill>
              <a:latin typeface="+mn-ea"/>
            </a:endParaRPr>
          </a:p>
        </p:txBody>
      </p:sp>
      <p:grpSp>
        <p:nvGrpSpPr>
          <p:cNvPr id="41" name="组合 40"/>
          <p:cNvGrpSpPr/>
          <p:nvPr/>
        </p:nvGrpSpPr>
        <p:grpSpPr>
          <a:xfrm>
            <a:off x="4453229" y="2372625"/>
            <a:ext cx="3285540" cy="3245036"/>
            <a:chOff x="4453229" y="2372625"/>
            <a:chExt cx="3285540" cy="3245036"/>
          </a:xfrm>
        </p:grpSpPr>
        <p:sp>
          <p:nvSpPr>
            <p:cNvPr id="10" name="空心弧 9"/>
            <p:cNvSpPr/>
            <p:nvPr/>
          </p:nvSpPr>
          <p:spPr>
            <a:xfrm>
              <a:off x="4679262" y="2372625"/>
              <a:ext cx="2833475" cy="2833475"/>
            </a:xfrm>
            <a:prstGeom prst="blockArc">
              <a:avLst>
                <a:gd name="adj1" fmla="val 12600000"/>
                <a:gd name="adj2" fmla="val 162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空心弧 10"/>
            <p:cNvSpPr/>
            <p:nvPr/>
          </p:nvSpPr>
          <p:spPr>
            <a:xfrm>
              <a:off x="4679262" y="2372625"/>
              <a:ext cx="2833475" cy="2833475"/>
            </a:xfrm>
            <a:prstGeom prst="blockArc">
              <a:avLst>
                <a:gd name="adj1" fmla="val 9000000"/>
                <a:gd name="adj2" fmla="val 126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空心弧 11"/>
            <p:cNvSpPr/>
            <p:nvPr/>
          </p:nvSpPr>
          <p:spPr>
            <a:xfrm>
              <a:off x="4679262" y="2372625"/>
              <a:ext cx="2833475" cy="2833475"/>
            </a:xfrm>
            <a:prstGeom prst="blockArc">
              <a:avLst>
                <a:gd name="adj1" fmla="val 5400000"/>
                <a:gd name="adj2" fmla="val 90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空心弧 12"/>
            <p:cNvSpPr/>
            <p:nvPr/>
          </p:nvSpPr>
          <p:spPr>
            <a:xfrm>
              <a:off x="4679262" y="2372625"/>
              <a:ext cx="2833475" cy="2833475"/>
            </a:xfrm>
            <a:prstGeom prst="blockArc">
              <a:avLst>
                <a:gd name="adj1" fmla="val 1800000"/>
                <a:gd name="adj2" fmla="val 54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空心弧 13"/>
            <p:cNvSpPr/>
            <p:nvPr/>
          </p:nvSpPr>
          <p:spPr>
            <a:xfrm>
              <a:off x="4679262" y="2372625"/>
              <a:ext cx="2833475" cy="2833475"/>
            </a:xfrm>
            <a:prstGeom prst="blockArc">
              <a:avLst>
                <a:gd name="adj1" fmla="val 19800000"/>
                <a:gd name="adj2" fmla="val 18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5" name="空心弧 14"/>
            <p:cNvSpPr/>
            <p:nvPr/>
          </p:nvSpPr>
          <p:spPr>
            <a:xfrm>
              <a:off x="4679262" y="2372625"/>
              <a:ext cx="2833475" cy="2833475"/>
            </a:xfrm>
            <a:prstGeom prst="blockArc">
              <a:avLst>
                <a:gd name="adj1" fmla="val 16200000"/>
                <a:gd name="adj2" fmla="val 19800000"/>
                <a:gd name="adj3" fmla="val 4508"/>
              </a:avLst>
            </a:prstGeom>
            <a:solidFill>
              <a:schemeClr val="bg1">
                <a:lumMod val="8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8" name="任意多边形 17"/>
            <p:cNvSpPr/>
            <p:nvPr/>
          </p:nvSpPr>
          <p:spPr>
            <a:xfrm>
              <a:off x="6851784" y="2653467"/>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a:latin typeface="Century Gothic" panose="020B0502020202020204" pitchFamily="34" charset="0"/>
                </a:rPr>
                <a:t>01</a:t>
              </a:r>
              <a:endParaRPr lang="zh-CN" altLang="en-US" sz="2400" i="1" dirty="0">
                <a:latin typeface="Century Gothic" panose="020B0502020202020204" pitchFamily="34" charset="0"/>
              </a:endParaRPr>
            </a:p>
          </p:txBody>
        </p:sp>
        <p:sp>
          <p:nvSpPr>
            <p:cNvPr id="20" name="任意多边形 19"/>
            <p:cNvSpPr/>
            <p:nvPr/>
          </p:nvSpPr>
          <p:spPr>
            <a:xfrm>
              <a:off x="5652507" y="4730676"/>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03</a:t>
              </a:r>
              <a:endParaRPr lang="zh-CN" altLang="en-US" sz="2400" i="1" dirty="0">
                <a:latin typeface="Century Gothic" panose="020B0502020202020204" pitchFamily="34" charset="0"/>
              </a:endParaRPr>
            </a:p>
          </p:txBody>
        </p:sp>
        <p:sp>
          <p:nvSpPr>
            <p:cNvPr id="22" name="任意多边形 21"/>
            <p:cNvSpPr/>
            <p:nvPr/>
          </p:nvSpPr>
          <p:spPr>
            <a:xfrm>
              <a:off x="4453229" y="2653467"/>
              <a:ext cx="886985" cy="886985"/>
            </a:xfrm>
            <a:custGeom>
              <a:avLst/>
              <a:gdLst>
                <a:gd name="connsiteX0" fmla="*/ 0 w 886985"/>
                <a:gd name="connsiteY0" fmla="*/ 443493 h 886985"/>
                <a:gd name="connsiteX1" fmla="*/ 443493 w 886985"/>
                <a:gd name="connsiteY1" fmla="*/ 0 h 886985"/>
                <a:gd name="connsiteX2" fmla="*/ 886986 w 886985"/>
                <a:gd name="connsiteY2" fmla="*/ 443493 h 886985"/>
                <a:gd name="connsiteX3" fmla="*/ 443493 w 886985"/>
                <a:gd name="connsiteY3" fmla="*/ 886986 h 886985"/>
                <a:gd name="connsiteX4" fmla="*/ 0 w 886985"/>
                <a:gd name="connsiteY4" fmla="*/ 443493 h 886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85" h="886985">
                  <a:moveTo>
                    <a:pt x="0" y="443493"/>
                  </a:moveTo>
                  <a:cubicBezTo>
                    <a:pt x="0" y="198559"/>
                    <a:pt x="198559" y="0"/>
                    <a:pt x="443493" y="0"/>
                  </a:cubicBezTo>
                  <a:cubicBezTo>
                    <a:pt x="688427" y="0"/>
                    <a:pt x="886986" y="198559"/>
                    <a:pt x="886986" y="443493"/>
                  </a:cubicBezTo>
                  <a:cubicBezTo>
                    <a:pt x="886986" y="688427"/>
                    <a:pt x="688427" y="886986"/>
                    <a:pt x="443493" y="886986"/>
                  </a:cubicBezTo>
                  <a:cubicBezTo>
                    <a:pt x="198559" y="886986"/>
                    <a:pt x="0" y="688427"/>
                    <a:pt x="0" y="443493"/>
                  </a:cubicBezTo>
                  <a:close/>
                </a:path>
              </a:pathLst>
            </a:custGeom>
            <a:gradFill flip="none" rotWithShape="1">
              <a:gsLst>
                <a:gs pos="0">
                  <a:srgbClr val="17232B"/>
                </a:gs>
                <a:gs pos="100000">
                  <a:srgbClr val="395F72"/>
                </a:gs>
              </a:gsLst>
              <a:lin ang="2700000" scaled="1"/>
              <a:tileRect/>
            </a:gradFill>
            <a:ln>
              <a:noFill/>
            </a:ln>
            <a:effectLst>
              <a:outerShdw blurRad="6731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400" i="1" dirty="0" smtClean="0">
                  <a:latin typeface="Century Gothic" panose="020B0502020202020204" pitchFamily="34" charset="0"/>
                </a:rPr>
                <a:t>02</a:t>
              </a:r>
              <a:endParaRPr lang="zh-CN" altLang="en-US" sz="2400" i="1" dirty="0">
                <a:latin typeface="Century Gothic" panose="020B0502020202020204" pitchFamily="34" charset="0"/>
              </a:endParaRPr>
            </a:p>
          </p:txBody>
        </p:sp>
      </p:grpSp>
      <p:grpSp>
        <p:nvGrpSpPr>
          <p:cNvPr id="23" name="组合 22"/>
          <p:cNvGrpSpPr/>
          <p:nvPr/>
        </p:nvGrpSpPr>
        <p:grpSpPr>
          <a:xfrm>
            <a:off x="7865586" y="2725685"/>
            <a:ext cx="3266227" cy="576769"/>
            <a:chOff x="7727479" y="3464575"/>
            <a:chExt cx="3266227" cy="576769"/>
          </a:xfrm>
        </p:grpSpPr>
        <p:sp>
          <p:nvSpPr>
            <p:cNvPr id="24" name="矩形 23"/>
            <p:cNvSpPr/>
            <p:nvPr/>
          </p:nvSpPr>
          <p:spPr>
            <a:xfrm>
              <a:off x="7727479" y="3747033"/>
              <a:ext cx="3266227" cy="294311"/>
            </a:xfrm>
            <a:prstGeom prst="rect">
              <a:avLst/>
            </a:prstGeom>
          </p:spPr>
          <p:txBody>
            <a:bodyPr wrap="square">
              <a:spAutoFit/>
              <a:scene3d>
                <a:camera prst="orthographicFront"/>
                <a:lightRig rig="threePt" dir="t"/>
              </a:scene3d>
              <a:sp3d contourW="12700"/>
            </a:bodyPr>
            <a:lstStyle/>
            <a:p>
              <a:pPr>
                <a:lnSpc>
                  <a:spcPct val="125000"/>
                </a:lnSpc>
              </a:pPr>
              <a:endParaRPr lang="zh-CN" altLang="en-US" sz="1050" dirty="0" smtClean="0">
                <a:solidFill>
                  <a:schemeClr val="tx1">
                    <a:lumMod val="75000"/>
                    <a:lumOff val="25000"/>
                  </a:schemeClr>
                </a:solidFill>
                <a:latin typeface="+mn-ea"/>
              </a:endParaRPr>
            </a:p>
          </p:txBody>
        </p:sp>
        <p:sp>
          <p:nvSpPr>
            <p:cNvPr id="25" name="矩形 24"/>
            <p:cNvSpPr/>
            <p:nvPr/>
          </p:nvSpPr>
          <p:spPr>
            <a:xfrm>
              <a:off x="7727479" y="3464575"/>
              <a:ext cx="2251179" cy="553998"/>
            </a:xfrm>
            <a:prstGeom prst="rect">
              <a:avLst/>
            </a:prstGeom>
          </p:spPr>
          <p:txBody>
            <a:bodyPr wrap="square">
              <a:spAutoFit/>
              <a:scene3d>
                <a:camera prst="orthographicFront"/>
                <a:lightRig rig="threePt" dir="t"/>
              </a:scene3d>
              <a:sp3d contourW="12700"/>
            </a:bodyPr>
            <a:lstStyle/>
            <a:p>
              <a:pPr>
                <a:lnSpc>
                  <a:spcPct val="120000"/>
                </a:lnSpc>
              </a:pPr>
              <a:r>
                <a:rPr lang="zh-CN" altLang="en-US" sz="2500" b="1" dirty="0" smtClean="0">
                  <a:latin typeface="+mn-ea"/>
                </a:rPr>
                <a:t>配置与配置项</a:t>
              </a:r>
              <a:endParaRPr lang="zh-CN" altLang="en-US" sz="2500" b="1" dirty="0">
                <a:latin typeface="+mn-ea"/>
              </a:endParaRPr>
            </a:p>
          </p:txBody>
        </p:sp>
      </p:grpSp>
      <p:grpSp>
        <p:nvGrpSpPr>
          <p:cNvPr id="26" name="组合 25"/>
          <p:cNvGrpSpPr/>
          <p:nvPr/>
        </p:nvGrpSpPr>
        <p:grpSpPr>
          <a:xfrm>
            <a:off x="1187001" y="2651757"/>
            <a:ext cx="4404519" cy="650697"/>
            <a:chOff x="7727479" y="3747033"/>
            <a:chExt cx="4404519" cy="650697"/>
          </a:xfrm>
        </p:grpSpPr>
        <p:sp>
          <p:nvSpPr>
            <p:cNvPr id="27" name="矩形 26"/>
            <p:cNvSpPr/>
            <p:nvPr/>
          </p:nvSpPr>
          <p:spPr>
            <a:xfrm>
              <a:off x="7727479" y="3747033"/>
              <a:ext cx="3266227" cy="477054"/>
            </a:xfrm>
            <a:prstGeom prst="rect">
              <a:avLst/>
            </a:prstGeom>
          </p:spPr>
          <p:txBody>
            <a:bodyPr wrap="square">
              <a:spAutoFit/>
              <a:scene3d>
                <a:camera prst="orthographicFront"/>
                <a:lightRig rig="threePt" dir="t"/>
              </a:scene3d>
              <a:sp3d contourW="12700"/>
            </a:bodyPr>
            <a:lstStyle/>
            <a:p>
              <a:pPr>
                <a:lnSpc>
                  <a:spcPct val="125000"/>
                </a:lnSpc>
              </a:pPr>
              <a:endParaRPr lang="zh-CN" altLang="en-US" sz="2000" dirty="0" smtClean="0">
                <a:solidFill>
                  <a:schemeClr val="tx1">
                    <a:lumMod val="75000"/>
                    <a:lumOff val="25000"/>
                  </a:schemeClr>
                </a:solidFill>
                <a:latin typeface="+mn-ea"/>
              </a:endParaRPr>
            </a:p>
          </p:txBody>
        </p:sp>
        <p:sp>
          <p:nvSpPr>
            <p:cNvPr id="28" name="矩形 27"/>
            <p:cNvSpPr/>
            <p:nvPr/>
          </p:nvSpPr>
          <p:spPr>
            <a:xfrm>
              <a:off x="10081446" y="3843732"/>
              <a:ext cx="2050552" cy="553998"/>
            </a:xfrm>
            <a:prstGeom prst="rect">
              <a:avLst/>
            </a:prstGeom>
          </p:spPr>
          <p:txBody>
            <a:bodyPr wrap="square">
              <a:spAutoFit/>
              <a:scene3d>
                <a:camera prst="orthographicFront"/>
                <a:lightRig rig="threePt" dir="t"/>
              </a:scene3d>
              <a:sp3d contourW="12700"/>
            </a:bodyPr>
            <a:lstStyle/>
            <a:p>
              <a:pPr>
                <a:lnSpc>
                  <a:spcPct val="120000"/>
                </a:lnSpc>
              </a:pPr>
              <a:r>
                <a:rPr lang="zh-CN" altLang="en-US" sz="2500" b="1" dirty="0" smtClean="0">
                  <a:latin typeface="+mn-ea"/>
                </a:rPr>
                <a:t>版本</a:t>
              </a:r>
              <a:endParaRPr lang="zh-CN" altLang="en-US" sz="2500" b="1" dirty="0">
                <a:latin typeface="+mn-ea"/>
              </a:endParaRPr>
            </a:p>
          </p:txBody>
        </p:sp>
      </p:grpSp>
      <p:grpSp>
        <p:nvGrpSpPr>
          <p:cNvPr id="29" name="组合 28"/>
          <p:cNvGrpSpPr/>
          <p:nvPr/>
        </p:nvGrpSpPr>
        <p:grpSpPr>
          <a:xfrm>
            <a:off x="4599359" y="5614545"/>
            <a:ext cx="3266227" cy="845193"/>
            <a:chOff x="7727479" y="3196151"/>
            <a:chExt cx="3266227" cy="845193"/>
          </a:xfrm>
        </p:grpSpPr>
        <p:sp>
          <p:nvSpPr>
            <p:cNvPr id="30" name="矩形 29"/>
            <p:cNvSpPr/>
            <p:nvPr/>
          </p:nvSpPr>
          <p:spPr>
            <a:xfrm>
              <a:off x="7727479" y="3747033"/>
              <a:ext cx="3266227" cy="294311"/>
            </a:xfrm>
            <a:prstGeom prst="rect">
              <a:avLst/>
            </a:prstGeom>
          </p:spPr>
          <p:txBody>
            <a:bodyPr wrap="square">
              <a:spAutoFit/>
              <a:scene3d>
                <a:camera prst="orthographicFront"/>
                <a:lightRig rig="threePt" dir="t"/>
              </a:scene3d>
              <a:sp3d contourW="12700"/>
            </a:bodyPr>
            <a:lstStyle/>
            <a:p>
              <a:pPr>
                <a:lnSpc>
                  <a:spcPct val="125000"/>
                </a:lnSpc>
              </a:pPr>
              <a:endParaRPr lang="zh-CN" altLang="en-US" sz="1050" dirty="0" smtClean="0">
                <a:solidFill>
                  <a:schemeClr val="tx1">
                    <a:lumMod val="75000"/>
                    <a:lumOff val="25000"/>
                  </a:schemeClr>
                </a:solidFill>
                <a:latin typeface="+mn-ea"/>
              </a:endParaRPr>
            </a:p>
          </p:txBody>
        </p:sp>
        <p:sp>
          <p:nvSpPr>
            <p:cNvPr id="31" name="矩形 30"/>
            <p:cNvSpPr/>
            <p:nvPr/>
          </p:nvSpPr>
          <p:spPr>
            <a:xfrm>
              <a:off x="8157907" y="3196151"/>
              <a:ext cx="2525372" cy="553998"/>
            </a:xfrm>
            <a:prstGeom prst="rect">
              <a:avLst/>
            </a:prstGeom>
          </p:spPr>
          <p:txBody>
            <a:bodyPr wrap="square">
              <a:spAutoFit/>
              <a:scene3d>
                <a:camera prst="orthographicFront"/>
                <a:lightRig rig="threePt" dir="t"/>
              </a:scene3d>
              <a:sp3d contourW="12700"/>
            </a:bodyPr>
            <a:lstStyle/>
            <a:p>
              <a:pPr>
                <a:lnSpc>
                  <a:spcPct val="120000"/>
                </a:lnSpc>
              </a:pPr>
              <a:r>
                <a:rPr lang="zh-CN" altLang="en-US" sz="2500" b="1" dirty="0" smtClean="0">
                  <a:latin typeface="+mn-ea"/>
                </a:rPr>
                <a:t>基线与基线管理</a:t>
              </a:r>
              <a:endParaRPr lang="zh-CN" altLang="en-US" sz="2500" b="1" dirty="0">
                <a:latin typeface="+mn-ea"/>
              </a:endParaRPr>
            </a:p>
          </p:txBody>
        </p:sp>
      </p:grpSp>
    </p:spTree>
    <p:extLst>
      <p:ext uri="{BB962C8B-B14F-4D97-AF65-F5344CB8AC3E}">
        <p14:creationId xmlns:p14="http://schemas.microsoft.com/office/powerpoint/2010/main" val="2647978127"/>
      </p:ext>
    </p:extLst>
  </p:cSld>
  <p:clrMapOvr>
    <a:masterClrMapping/>
  </p:clrMapOvr>
  <mc:AlternateContent xmlns:mc="http://schemas.openxmlformats.org/markup-compatibility/2006" xmlns:p14="http://schemas.microsoft.com/office/powerpoint/2010/main">
    <mc:Choice Requires="p14">
      <p:transition spd="slow" p14:dur="900" advTm="0">
        <p14:warp dir="i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par>
                                <p:cTn id="11" presetID="2" presetClass="entr" presetSubtype="2" fill="hold" nodeType="with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1+#ppt_w/2"/>
                                          </p:val>
                                        </p:tav>
                                        <p:tav tm="100000">
                                          <p:val>
                                            <p:strVal val="#ppt_x"/>
                                          </p:val>
                                        </p:tav>
                                      </p:tavLst>
                                    </p:anim>
                                    <p:anim calcmode="lin" valueType="num">
                                      <p:cBhvr additive="base">
                                        <p:cTn id="14" dur="500" fill="hold"/>
                                        <p:tgtEl>
                                          <p:spTgt spid="23"/>
                                        </p:tgtEl>
                                        <p:attrNameLst>
                                          <p:attrName>ppt_y</p:attrName>
                                        </p:attrNameLst>
                                      </p:cBhvr>
                                      <p:tavLst>
                                        <p:tav tm="0">
                                          <p:val>
                                            <p:strVal val="#ppt_y"/>
                                          </p:val>
                                        </p:tav>
                                        <p:tav tm="100000">
                                          <p:val>
                                            <p:strVal val="#ppt_y"/>
                                          </p:val>
                                        </p:tav>
                                      </p:tavLst>
                                    </p:anim>
                                  </p:childTnLst>
                                </p:cTn>
                              </p:par>
                              <p:par>
                                <p:cTn id="15" presetID="2" presetClass="entr" presetSubtype="2"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1+#ppt_w/2"/>
                                          </p:val>
                                        </p:tav>
                                        <p:tav tm="100000">
                                          <p:val>
                                            <p:strVal val="#ppt_x"/>
                                          </p:val>
                                        </p:tav>
                                      </p:tavLst>
                                    </p:anim>
                                    <p:anim calcmode="lin" valueType="num">
                                      <p:cBhvr additive="base">
                                        <p:cTn id="18" dur="500" fill="hold"/>
                                        <p:tgtEl>
                                          <p:spTgt spid="26"/>
                                        </p:tgtEl>
                                        <p:attrNameLst>
                                          <p:attrName>ppt_y</p:attrName>
                                        </p:attrNameLst>
                                      </p:cBhvr>
                                      <p:tavLst>
                                        <p:tav tm="0">
                                          <p:val>
                                            <p:strVal val="#ppt_y"/>
                                          </p:val>
                                        </p:tav>
                                        <p:tav tm="100000">
                                          <p:val>
                                            <p:strVal val="#ppt_y"/>
                                          </p:val>
                                        </p:tav>
                                      </p:tavLst>
                                    </p:anim>
                                  </p:childTnLst>
                                </p:cTn>
                              </p:par>
                              <p:par>
                                <p:cTn id="19" presetID="2" presetClass="entr" presetSubtype="2" fill="hold" nodeType="withEffect">
                                  <p:stCondLst>
                                    <p:cond delay="0"/>
                                  </p:stCondLst>
                                  <p:childTnLst>
                                    <p:set>
                                      <p:cBhvr>
                                        <p:cTn id="20" dur="1" fill="hold">
                                          <p:stCondLst>
                                            <p:cond delay="0"/>
                                          </p:stCondLst>
                                        </p:cTn>
                                        <p:tgtEl>
                                          <p:spTgt spid="29"/>
                                        </p:tgtEl>
                                        <p:attrNameLst>
                                          <p:attrName>style.visibility</p:attrName>
                                        </p:attrNameLst>
                                      </p:cBhvr>
                                      <p:to>
                                        <p:strVal val="visible"/>
                                      </p:to>
                                    </p:set>
                                    <p:anim calcmode="lin" valueType="num">
                                      <p:cBhvr additive="base">
                                        <p:cTn id="21" dur="500" fill="hold"/>
                                        <p:tgtEl>
                                          <p:spTgt spid="29"/>
                                        </p:tgtEl>
                                        <p:attrNameLst>
                                          <p:attrName>ppt_x</p:attrName>
                                        </p:attrNameLst>
                                      </p:cBhvr>
                                      <p:tavLst>
                                        <p:tav tm="0">
                                          <p:val>
                                            <p:strVal val="1+#ppt_w/2"/>
                                          </p:val>
                                        </p:tav>
                                        <p:tav tm="100000">
                                          <p:val>
                                            <p:strVal val="#ppt_x"/>
                                          </p:val>
                                        </p:tav>
                                      </p:tavLst>
                                    </p:anim>
                                    <p:anim calcmode="lin" valueType="num">
                                      <p:cBhvr additive="base">
                                        <p:cTn id="22"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包图主题2">
  <a:themeElements>
    <a:clrScheme name="自定义 15">
      <a:dk1>
        <a:sysClr val="windowText" lastClr="000000"/>
      </a:dk1>
      <a:lt1>
        <a:sysClr val="window" lastClr="FFFFFF"/>
      </a:lt1>
      <a:dk2>
        <a:srgbClr val="44546A"/>
      </a:dk2>
      <a:lt2>
        <a:srgbClr val="E7E6E6"/>
      </a:lt2>
      <a:accent1>
        <a:srgbClr val="00B0F0"/>
      </a:accent1>
      <a:accent2>
        <a:srgbClr val="7F7F7F"/>
      </a:accent2>
      <a:accent3>
        <a:srgbClr val="00B0F0"/>
      </a:accent3>
      <a:accent4>
        <a:srgbClr val="7F7F7F"/>
      </a:accent4>
      <a:accent5>
        <a:srgbClr val="00B0F0"/>
      </a:accent5>
      <a:accent6>
        <a:srgbClr val="7F7F7F"/>
      </a:accent6>
      <a:hlink>
        <a:srgbClr val="00B0F0"/>
      </a:hlink>
      <a:folHlink>
        <a:srgbClr val="7F7F7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493</TotalTime>
  <Words>5868</Words>
  <Application>Microsoft Macintosh PowerPoint</Application>
  <PresentationFormat>宽屏</PresentationFormat>
  <Paragraphs>437</Paragraphs>
  <Slides>56</Slides>
  <Notes>56</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56</vt:i4>
      </vt:variant>
    </vt:vector>
  </HeadingPairs>
  <TitlesOfParts>
    <vt:vector size="62" baseType="lpstr">
      <vt:lpstr>Century Gothic</vt:lpstr>
      <vt:lpstr>等线</vt:lpstr>
      <vt:lpstr>方正兰亭中黑_GBK</vt:lpstr>
      <vt:lpstr>微软雅黑</vt:lpstr>
      <vt:lpstr>Arial</vt: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Microsoft Office 用户</cp:lastModifiedBy>
  <cp:revision>63</cp:revision>
  <dcterms:created xsi:type="dcterms:W3CDTF">2017-08-15T03:27:41Z</dcterms:created>
  <dcterms:modified xsi:type="dcterms:W3CDTF">2017-10-12T06:37:45Z</dcterms:modified>
</cp:coreProperties>
</file>